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9"/>
  </p:notesMasterIdLst>
  <p:sldIdLst>
    <p:sldId id="3067" r:id="rId5"/>
    <p:sldId id="3072" r:id="rId6"/>
    <p:sldId id="3317" r:id="rId7"/>
    <p:sldId id="3315" r:id="rId8"/>
    <p:sldId id="3073" r:id="rId9"/>
    <p:sldId id="3296" r:id="rId10"/>
    <p:sldId id="272" r:id="rId11"/>
    <p:sldId id="3061" r:id="rId12"/>
    <p:sldId id="3298" r:id="rId13"/>
    <p:sldId id="3316" r:id="rId14"/>
    <p:sldId id="3299" r:id="rId15"/>
    <p:sldId id="3301" r:id="rId16"/>
    <p:sldId id="3302" r:id="rId17"/>
    <p:sldId id="3309" r:id="rId18"/>
    <p:sldId id="3062" r:id="rId19"/>
    <p:sldId id="3303" r:id="rId20"/>
    <p:sldId id="3304" r:id="rId21"/>
    <p:sldId id="3305" r:id="rId22"/>
    <p:sldId id="3306" r:id="rId23"/>
    <p:sldId id="3307" r:id="rId24"/>
    <p:sldId id="3068" r:id="rId25"/>
    <p:sldId id="3090" r:id="rId26"/>
    <p:sldId id="3025" r:id="rId27"/>
    <p:sldId id="3064" r:id="rId28"/>
    <p:sldId id="3311" r:id="rId29"/>
    <p:sldId id="3324" r:id="rId30"/>
    <p:sldId id="3310" r:id="rId31"/>
    <p:sldId id="3318" r:id="rId32"/>
    <p:sldId id="3321" r:id="rId33"/>
    <p:sldId id="3313" r:id="rId34"/>
    <p:sldId id="3063" r:id="rId35"/>
    <p:sldId id="3314" r:id="rId36"/>
    <p:sldId id="3322" r:id="rId37"/>
    <p:sldId id="3323"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alina Barrios Cardenas" initials="CBC" lastIdx="2" clrIdx="0">
    <p:extLst>
      <p:ext uri="{19B8F6BF-5375-455C-9EA6-DF929625EA0E}">
        <p15:presenceInfo xmlns:p15="http://schemas.microsoft.com/office/powerpoint/2012/main" userId="S::cbarrios1@enterritorio.gov.co::abc9046d-3eec-4252-be71-cdef086de0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A68"/>
    <a:srgbClr val="004A84"/>
    <a:srgbClr val="C4223A"/>
    <a:srgbClr val="EAF2FA"/>
    <a:srgbClr val="4BAAE0"/>
    <a:srgbClr val="F59F16"/>
    <a:srgbClr val="49A8DD"/>
    <a:srgbClr val="F59D18"/>
    <a:srgbClr val="F59918"/>
    <a:srgbClr val="4BA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171" autoAdjust="0"/>
  </p:normalViewPr>
  <p:slideViewPr>
    <p:cSldViewPr snapToGrid="0">
      <p:cViewPr varScale="1">
        <p:scale>
          <a:sx n="50" d="100"/>
          <a:sy n="50" d="100"/>
        </p:scale>
        <p:origin x="150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Libro1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98357201182933E-2"/>
          <c:y val="0.33902650385402772"/>
          <c:w val="0.97400328559763416"/>
          <c:h val="0.5571014870878046"/>
        </c:manualLayout>
      </c:layout>
      <c:barChart>
        <c:barDir val="col"/>
        <c:grouping val="clustered"/>
        <c:varyColors val="0"/>
        <c:ser>
          <c:idx val="0"/>
          <c:order val="0"/>
          <c:tx>
            <c:strRef>
              <c:f>Hoja1!$D$3</c:f>
              <c:strCache>
                <c:ptCount val="1"/>
                <c:pt idx="0">
                  <c:v>Meta </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8110-4D54-88A0-851DBCD92ECB}"/>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4-8110-4D54-88A0-851DBCD92ECB}"/>
              </c:ext>
            </c:extLst>
          </c:dPt>
          <c:dLbls>
            <c:numFmt formatCode="&quot;$&quot;\ #,##0" sourceLinked="0"/>
            <c:spPr>
              <a:noFill/>
              <a:ln>
                <a:noFill/>
              </a:ln>
              <a:effectLst/>
            </c:spPr>
            <c:txPr>
              <a:bodyPr rot="-5400000" spcFirstLastPara="1" vertOverflow="clip" horzOverflow="clip" vert="horz" wrap="square" lIns="38100" tIns="19050" rIns="38100" bIns="19050" anchor="ctr" anchorCtr="1">
                <a:spAutoFit/>
              </a:bodyPr>
              <a:lstStyle/>
              <a:p>
                <a:pPr>
                  <a:defRPr sz="20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Hoja1!$C$4:$C$7</c:f>
              <c:strCache>
                <c:ptCount val="4"/>
                <c:pt idx="0">
                  <c:v>Estructuración </c:v>
                </c:pt>
                <c:pt idx="1">
                  <c:v>Gerencia</c:v>
                </c:pt>
                <c:pt idx="2">
                  <c:v>Gestión</c:v>
                </c:pt>
                <c:pt idx="3">
                  <c:v>Evaluación</c:v>
                </c:pt>
              </c:strCache>
            </c:strRef>
          </c:cat>
          <c:val>
            <c:numRef>
              <c:f>Hoja1!$D$4:$D$7</c:f>
              <c:numCache>
                <c:formatCode>_("$"* #,##0_);_("$"* \(#,##0\);_("$"* "-"_);_(@_)</c:formatCode>
                <c:ptCount val="4"/>
                <c:pt idx="0">
                  <c:v>7000000000</c:v>
                </c:pt>
                <c:pt idx="1">
                  <c:v>15000000000</c:v>
                </c:pt>
                <c:pt idx="2">
                  <c:v>55000000000</c:v>
                </c:pt>
                <c:pt idx="3">
                  <c:v>3000000000</c:v>
                </c:pt>
              </c:numCache>
            </c:numRef>
          </c:val>
          <c:extLst>
            <c:ext xmlns:c16="http://schemas.microsoft.com/office/drawing/2014/chart" uri="{C3380CC4-5D6E-409C-BE32-E72D297353CC}">
              <c16:uniqueId val="{00000000-8110-4D54-88A0-851DBCD92ECB}"/>
            </c:ext>
          </c:extLst>
        </c:ser>
        <c:ser>
          <c:idx val="1"/>
          <c:order val="1"/>
          <c:tx>
            <c:strRef>
              <c:f>Hoja1!$E$3</c:f>
              <c:strCache>
                <c:ptCount val="1"/>
                <c:pt idx="0">
                  <c:v>Ejecución </c:v>
                </c:pt>
              </c:strCache>
            </c:strRef>
          </c:tx>
          <c:spPr>
            <a:solidFill>
              <a:srgbClr val="C4223A"/>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5-8110-4D54-88A0-851DBCD92ECB}"/>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6-8110-4D54-88A0-851DBCD92ECB}"/>
              </c:ext>
            </c:extLst>
          </c:dPt>
          <c:dLbls>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Hoja1!$C$4:$C$7</c:f>
              <c:strCache>
                <c:ptCount val="4"/>
                <c:pt idx="0">
                  <c:v>Estructuración </c:v>
                </c:pt>
                <c:pt idx="1">
                  <c:v>Gerencia</c:v>
                </c:pt>
                <c:pt idx="2">
                  <c:v>Gestión</c:v>
                </c:pt>
                <c:pt idx="3">
                  <c:v>Evaluación</c:v>
                </c:pt>
              </c:strCache>
            </c:strRef>
          </c:cat>
          <c:val>
            <c:numRef>
              <c:f>Hoja1!$E$4:$E$7</c:f>
              <c:numCache>
                <c:formatCode>_("$"* #,##0_);_("$"* \(#,##0\);_("$"* "-"_);_(@_)</c:formatCode>
                <c:ptCount val="4"/>
                <c:pt idx="0">
                  <c:v>0</c:v>
                </c:pt>
                <c:pt idx="1">
                  <c:v>24043954018</c:v>
                </c:pt>
                <c:pt idx="2" formatCode="&quot;$&quot;#,##0_);[Red]\(&quot;$&quot;#,##0\)">
                  <c:v>113920399977</c:v>
                </c:pt>
                <c:pt idx="3">
                  <c:v>3000000000</c:v>
                </c:pt>
              </c:numCache>
            </c:numRef>
          </c:val>
          <c:extLst>
            <c:ext xmlns:c16="http://schemas.microsoft.com/office/drawing/2014/chart" uri="{C3380CC4-5D6E-409C-BE32-E72D297353CC}">
              <c16:uniqueId val="{00000001-8110-4D54-88A0-851DBCD92ECB}"/>
            </c:ext>
          </c:extLst>
        </c:ser>
        <c:dLbls>
          <c:dLblPos val="outEnd"/>
          <c:showLegendKey val="0"/>
          <c:showVal val="1"/>
          <c:showCatName val="0"/>
          <c:showSerName val="0"/>
          <c:showPercent val="0"/>
          <c:showBubbleSize val="0"/>
        </c:dLbls>
        <c:gapWidth val="444"/>
        <c:overlap val="-90"/>
        <c:axId val="871293976"/>
        <c:axId val="871291680"/>
        <c:extLst>
          <c:ext xmlns:c15="http://schemas.microsoft.com/office/drawing/2012/chart" uri="{02D57815-91ED-43cb-92C2-25804820EDAC}">
            <c15:filteredBarSeries>
              <c15:ser>
                <c:idx val="2"/>
                <c:order val="2"/>
                <c:tx>
                  <c:strRef>
                    <c:extLst>
                      <c:ext uri="{02D57815-91ED-43cb-92C2-25804820EDAC}">
                        <c15:formulaRef>
                          <c15:sqref>Hoja1!$F$3</c15:sqref>
                        </c15:formulaRef>
                      </c:ext>
                    </c:extLst>
                    <c:strCache>
                      <c:ptCount val="1"/>
                      <c:pt idx="0">
                        <c:v>Cumplimiento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Hoja1!$C$4:$C$7</c15:sqref>
                        </c15:formulaRef>
                      </c:ext>
                    </c:extLst>
                    <c:strCache>
                      <c:ptCount val="4"/>
                      <c:pt idx="0">
                        <c:v>Estructuración </c:v>
                      </c:pt>
                      <c:pt idx="1">
                        <c:v>Gerencia</c:v>
                      </c:pt>
                      <c:pt idx="2">
                        <c:v>Gestión</c:v>
                      </c:pt>
                      <c:pt idx="3">
                        <c:v>Evaluación</c:v>
                      </c:pt>
                    </c:strCache>
                  </c:strRef>
                </c:cat>
                <c:val>
                  <c:numRef>
                    <c:extLst>
                      <c:ext uri="{02D57815-91ED-43cb-92C2-25804820EDAC}">
                        <c15:formulaRef>
                          <c15:sqref>Hoja1!$F$4:$F$7</c15:sqref>
                        </c15:formulaRef>
                      </c:ext>
                    </c:extLst>
                    <c:numCache>
                      <c:formatCode>0%</c:formatCode>
                      <c:ptCount val="4"/>
                      <c:pt idx="0">
                        <c:v>0</c:v>
                      </c:pt>
                      <c:pt idx="1">
                        <c:v>1.6</c:v>
                      </c:pt>
                      <c:pt idx="2">
                        <c:v>2.0699999999999998</c:v>
                      </c:pt>
                      <c:pt idx="3">
                        <c:v>1</c:v>
                      </c:pt>
                    </c:numCache>
                  </c:numRef>
                </c:val>
                <c:extLst>
                  <c:ext xmlns:c16="http://schemas.microsoft.com/office/drawing/2014/chart" uri="{C3380CC4-5D6E-409C-BE32-E72D297353CC}">
                    <c16:uniqueId val="{00000002-8110-4D54-88A0-851DBCD92ECB}"/>
                  </c:ext>
                </c:extLst>
              </c15:ser>
            </c15:filteredBarSeries>
          </c:ext>
        </c:extLst>
      </c:barChart>
      <c:catAx>
        <c:axId val="871293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rgbClr val="163A68"/>
                </a:solidFill>
                <a:latin typeface="+mn-lt"/>
                <a:ea typeface="+mn-ea"/>
                <a:cs typeface="+mn-cs"/>
              </a:defRPr>
            </a:pPr>
            <a:endParaRPr lang="es-CO"/>
          </a:p>
        </c:txPr>
        <c:crossAx val="871291680"/>
        <c:crosses val="autoZero"/>
        <c:auto val="1"/>
        <c:lblAlgn val="ctr"/>
        <c:lblOffset val="100"/>
        <c:noMultiLvlLbl val="0"/>
      </c:catAx>
      <c:valAx>
        <c:axId val="871291680"/>
        <c:scaling>
          <c:orientation val="minMax"/>
        </c:scaling>
        <c:delete val="1"/>
        <c:axPos val="l"/>
        <c:numFmt formatCode="_(&quot;$&quot;* #,##0_);_(&quot;$&quot;* \(#,##0\);_(&quot;$&quot;* &quot;-&quot;_);_(@_)" sourceLinked="1"/>
        <c:majorTickMark val="out"/>
        <c:minorTickMark val="none"/>
        <c:tickLblPos val="nextTo"/>
        <c:crossAx val="871293976"/>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s-CO"/>
              </a:p>
            </c:txPr>
          </c:dispUnitsLbl>
        </c:dispUnits>
      </c:valAx>
      <c:spPr>
        <a:noFill/>
        <a:ln>
          <a:noFill/>
        </a:ln>
        <a:effectLst/>
      </c:spPr>
    </c:plotArea>
    <c:plotVisOnly val="1"/>
    <c:dispBlanksAs val="gap"/>
    <c:showDLblsOverMax val="0"/>
  </c:chart>
  <c:spPr>
    <a:noFill/>
    <a:ln>
      <a:noFill/>
    </a:ln>
    <a:effectLst/>
  </c:spPr>
  <c:txPr>
    <a:bodyPr/>
    <a:lstStyle/>
    <a:p>
      <a:pPr>
        <a:defRPr sz="1400"/>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36482939632549E-2"/>
          <c:y val="2.5428331875182269E-2"/>
          <c:w val="0.90286351706036749"/>
          <c:h val="0.61498432487605714"/>
        </c:manualLayout>
      </c:layout>
      <c:barChart>
        <c:barDir val="col"/>
        <c:grouping val="clustered"/>
        <c:varyColors val="0"/>
        <c:ser>
          <c:idx val="0"/>
          <c:order val="0"/>
          <c:tx>
            <c:strRef>
              <c:f>Hoja1!$D$3</c:f>
              <c:strCache>
                <c:ptCount val="1"/>
                <c:pt idx="0">
                  <c:v>Meta</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Hoja1!$C$4:$C$5</c:f>
              <c:strCache>
                <c:ptCount val="2"/>
                <c:pt idx="0">
                  <c:v>Departamentos</c:v>
                </c:pt>
                <c:pt idx="1">
                  <c:v>Municipios</c:v>
                </c:pt>
              </c:strCache>
            </c:strRef>
          </c:cat>
          <c:val>
            <c:numRef>
              <c:f>Hoja1!$D$4:$D$5</c:f>
              <c:numCache>
                <c:formatCode>General</c:formatCode>
                <c:ptCount val="2"/>
                <c:pt idx="0">
                  <c:v>28</c:v>
                </c:pt>
                <c:pt idx="1">
                  <c:v>80</c:v>
                </c:pt>
              </c:numCache>
            </c:numRef>
          </c:val>
          <c:extLst>
            <c:ext xmlns:c16="http://schemas.microsoft.com/office/drawing/2014/chart" uri="{C3380CC4-5D6E-409C-BE32-E72D297353CC}">
              <c16:uniqueId val="{00000000-83D9-4F91-8436-C0CED9267E93}"/>
            </c:ext>
          </c:extLst>
        </c:ser>
        <c:ser>
          <c:idx val="1"/>
          <c:order val="1"/>
          <c:tx>
            <c:strRef>
              <c:f>Hoja1!$E$3</c:f>
              <c:strCache>
                <c:ptCount val="1"/>
                <c:pt idx="0">
                  <c:v>Ejecución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Hoja1!$C$4:$C$5</c:f>
              <c:strCache>
                <c:ptCount val="2"/>
                <c:pt idx="0">
                  <c:v>Departamentos</c:v>
                </c:pt>
                <c:pt idx="1">
                  <c:v>Municipios</c:v>
                </c:pt>
              </c:strCache>
            </c:strRef>
          </c:cat>
          <c:val>
            <c:numRef>
              <c:f>Hoja1!$E$4:$E$5</c:f>
              <c:numCache>
                <c:formatCode>General</c:formatCode>
                <c:ptCount val="2"/>
                <c:pt idx="0">
                  <c:v>28</c:v>
                </c:pt>
                <c:pt idx="1">
                  <c:v>80</c:v>
                </c:pt>
              </c:numCache>
            </c:numRef>
          </c:val>
          <c:extLst>
            <c:ext xmlns:c16="http://schemas.microsoft.com/office/drawing/2014/chart" uri="{C3380CC4-5D6E-409C-BE32-E72D297353CC}">
              <c16:uniqueId val="{00000001-83D9-4F91-8436-C0CED9267E93}"/>
            </c:ext>
          </c:extLst>
        </c:ser>
        <c:dLbls>
          <c:dLblPos val="outEnd"/>
          <c:showLegendKey val="0"/>
          <c:showVal val="1"/>
          <c:showCatName val="0"/>
          <c:showSerName val="0"/>
          <c:showPercent val="0"/>
          <c:showBubbleSize val="0"/>
        </c:dLbls>
        <c:gapWidth val="219"/>
        <c:overlap val="-27"/>
        <c:axId val="874306312"/>
        <c:axId val="874305000"/>
      </c:barChart>
      <c:catAx>
        <c:axId val="87430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874305000"/>
        <c:crosses val="autoZero"/>
        <c:auto val="1"/>
        <c:lblAlgn val="ctr"/>
        <c:lblOffset val="100"/>
        <c:noMultiLvlLbl val="0"/>
      </c:catAx>
      <c:valAx>
        <c:axId val="874305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4306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36482939632549E-2"/>
          <c:y val="2.5428331875182269E-2"/>
          <c:w val="0.90286351706036749"/>
          <c:h val="0.61498432487605714"/>
        </c:manualLayout>
      </c:layout>
      <c:barChart>
        <c:barDir val="col"/>
        <c:grouping val="clustered"/>
        <c:varyColors val="0"/>
        <c:ser>
          <c:idx val="0"/>
          <c:order val="0"/>
          <c:tx>
            <c:strRef>
              <c:f>Hoja1!$D$3</c:f>
              <c:strCache>
                <c:ptCount val="1"/>
                <c:pt idx="0">
                  <c:v>Meta</c:v>
                </c:pt>
              </c:strCache>
            </c:strRef>
          </c:tx>
          <c:spPr>
            <a:solidFill>
              <a:srgbClr val="0070C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Hoja1!$D$4:$D$4</c:f>
              <c:numCache>
                <c:formatCode>General</c:formatCode>
                <c:ptCount val="1"/>
                <c:pt idx="0">
                  <c:v>14</c:v>
                </c:pt>
              </c:numCache>
            </c:numRef>
          </c:val>
          <c:extLst>
            <c:ext xmlns:c16="http://schemas.microsoft.com/office/drawing/2014/chart" uri="{C3380CC4-5D6E-409C-BE32-E72D297353CC}">
              <c16:uniqueId val="{00000000-0FB1-4367-9C67-30AFFDBF8A1A}"/>
            </c:ext>
          </c:extLst>
        </c:ser>
        <c:ser>
          <c:idx val="1"/>
          <c:order val="1"/>
          <c:tx>
            <c:strRef>
              <c:f>Hoja1!$E$3</c:f>
              <c:strCache>
                <c:ptCount val="1"/>
                <c:pt idx="0">
                  <c:v>Ejecución </c:v>
                </c:pt>
              </c:strCache>
            </c:strRef>
          </c:tx>
          <c:spPr>
            <a:solidFill>
              <a:srgbClr val="FFC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Hoja1!$E$4:$E$4</c:f>
              <c:numCache>
                <c:formatCode>General</c:formatCode>
                <c:ptCount val="1"/>
                <c:pt idx="0">
                  <c:v>14</c:v>
                </c:pt>
              </c:numCache>
            </c:numRef>
          </c:val>
          <c:extLst>
            <c:ext xmlns:c16="http://schemas.microsoft.com/office/drawing/2014/chart" uri="{C3380CC4-5D6E-409C-BE32-E72D297353CC}">
              <c16:uniqueId val="{00000001-0FB1-4367-9C67-30AFFDBF8A1A}"/>
            </c:ext>
          </c:extLst>
        </c:ser>
        <c:dLbls>
          <c:dLblPos val="outEnd"/>
          <c:showLegendKey val="0"/>
          <c:showVal val="1"/>
          <c:showCatName val="0"/>
          <c:showSerName val="0"/>
          <c:showPercent val="0"/>
          <c:showBubbleSize val="0"/>
        </c:dLbls>
        <c:gapWidth val="444"/>
        <c:overlap val="-90"/>
        <c:axId val="874306312"/>
        <c:axId val="874305000"/>
      </c:barChart>
      <c:catAx>
        <c:axId val="8743063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4305000"/>
        <c:crosses val="autoZero"/>
        <c:auto val="1"/>
        <c:lblAlgn val="ctr"/>
        <c:lblOffset val="100"/>
        <c:noMultiLvlLbl val="0"/>
      </c:catAx>
      <c:valAx>
        <c:axId val="874305000"/>
        <c:scaling>
          <c:orientation val="minMax"/>
        </c:scaling>
        <c:delete val="1"/>
        <c:axPos val="l"/>
        <c:numFmt formatCode="General" sourceLinked="1"/>
        <c:majorTickMark val="none"/>
        <c:minorTickMark val="none"/>
        <c:tickLblPos val="nextTo"/>
        <c:crossAx val="874306312"/>
        <c:crosses val="autoZero"/>
        <c:crossBetween val="between"/>
      </c:valAx>
      <c:spPr>
        <a:noFill/>
        <a:ln>
          <a:noFill/>
        </a:ln>
        <a:effectLst/>
      </c:spPr>
    </c:plotArea>
    <c:legend>
      <c:legendPos val="t"/>
      <c:layout>
        <c:manualLayout>
          <c:xMode val="edge"/>
          <c:yMode val="edge"/>
          <c:x val="0.26995822397200347"/>
          <c:y val="0.77850326975519779"/>
          <c:w val="0.50806714785651796"/>
          <c:h val="0.1110632887861024"/>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58705161854778E-2"/>
          <c:y val="2.1738947291361218E-2"/>
          <c:w val="0.90286351706036749"/>
          <c:h val="0.67401456177132679"/>
        </c:manualLayout>
      </c:layout>
      <c:barChart>
        <c:barDir val="col"/>
        <c:grouping val="clustered"/>
        <c:varyColors val="0"/>
        <c:ser>
          <c:idx val="0"/>
          <c:order val="0"/>
          <c:tx>
            <c:strRef>
              <c:f>Hoja1!$D$3</c:f>
              <c:strCache>
                <c:ptCount val="1"/>
                <c:pt idx="0">
                  <c:v>Meta</c:v>
                </c:pt>
              </c:strCache>
            </c:strRef>
          </c:tx>
          <c:spPr>
            <a:solidFill>
              <a:srgbClr val="0070C0"/>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87-4CA9-885A-6B57FE204FE5}"/>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Hoja1!$D$4:$D$4</c:f>
              <c:numCache>
                <c:formatCode>General</c:formatCode>
                <c:ptCount val="1"/>
                <c:pt idx="0">
                  <c:v>5</c:v>
                </c:pt>
              </c:numCache>
            </c:numRef>
          </c:val>
          <c:extLst>
            <c:ext xmlns:c16="http://schemas.microsoft.com/office/drawing/2014/chart" uri="{C3380CC4-5D6E-409C-BE32-E72D297353CC}">
              <c16:uniqueId val="{00000000-9F65-43C2-8C59-8A145F1EBC4F}"/>
            </c:ext>
          </c:extLst>
        </c:ser>
        <c:ser>
          <c:idx val="1"/>
          <c:order val="1"/>
          <c:tx>
            <c:strRef>
              <c:f>Hoja1!$E$3</c:f>
              <c:strCache>
                <c:ptCount val="1"/>
                <c:pt idx="0">
                  <c:v>Ejecución </c:v>
                </c:pt>
              </c:strCache>
            </c:strRef>
          </c:tx>
          <c:spPr>
            <a:solidFill>
              <a:srgbClr val="FFC000"/>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87-4CA9-885A-6B57FE204FE5}"/>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Hoja1!$E$4:$E$4</c:f>
              <c:numCache>
                <c:formatCode>General</c:formatCode>
                <c:ptCount val="1"/>
                <c:pt idx="0">
                  <c:v>5</c:v>
                </c:pt>
              </c:numCache>
            </c:numRef>
          </c:val>
          <c:extLst>
            <c:ext xmlns:c16="http://schemas.microsoft.com/office/drawing/2014/chart" uri="{C3380CC4-5D6E-409C-BE32-E72D297353CC}">
              <c16:uniqueId val="{00000001-9F65-43C2-8C59-8A145F1EBC4F}"/>
            </c:ext>
          </c:extLst>
        </c:ser>
        <c:dLbls>
          <c:dLblPos val="outEnd"/>
          <c:showLegendKey val="0"/>
          <c:showVal val="1"/>
          <c:showCatName val="0"/>
          <c:showSerName val="0"/>
          <c:showPercent val="0"/>
          <c:showBubbleSize val="0"/>
        </c:dLbls>
        <c:gapWidth val="444"/>
        <c:overlap val="-90"/>
        <c:axId val="874306312"/>
        <c:axId val="874305000"/>
      </c:barChart>
      <c:catAx>
        <c:axId val="8743063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4305000"/>
        <c:crosses val="autoZero"/>
        <c:auto val="1"/>
        <c:lblAlgn val="ctr"/>
        <c:lblOffset val="100"/>
        <c:noMultiLvlLbl val="0"/>
      </c:catAx>
      <c:valAx>
        <c:axId val="874305000"/>
        <c:scaling>
          <c:orientation val="minMax"/>
        </c:scaling>
        <c:delete val="1"/>
        <c:axPos val="l"/>
        <c:numFmt formatCode="General" sourceLinked="1"/>
        <c:majorTickMark val="none"/>
        <c:minorTickMark val="none"/>
        <c:tickLblPos val="nextTo"/>
        <c:crossAx val="874306312"/>
        <c:crosses val="autoZero"/>
        <c:crossBetween val="between"/>
      </c:valAx>
      <c:spPr>
        <a:noFill/>
        <a:ln>
          <a:noFill/>
        </a:ln>
        <a:effectLst/>
      </c:spPr>
    </c:plotArea>
    <c:legend>
      <c:legendPos val="t"/>
      <c:layout>
        <c:manualLayout>
          <c:xMode val="edge"/>
          <c:yMode val="edge"/>
          <c:x val="0.26995822397200347"/>
          <c:y val="0.77850326975519779"/>
          <c:w val="0.50806714785651796"/>
          <c:h val="0.1110632887861024"/>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58705161854778E-2"/>
          <c:y val="2.1738947291361218E-2"/>
          <c:w val="0.90286351706036749"/>
          <c:h val="0.67401456177132679"/>
        </c:manualLayout>
      </c:layout>
      <c:barChart>
        <c:barDir val="col"/>
        <c:grouping val="clustered"/>
        <c:varyColors val="0"/>
        <c:ser>
          <c:idx val="0"/>
          <c:order val="0"/>
          <c:tx>
            <c:strRef>
              <c:f>Hoja1!$D$3</c:f>
              <c:strCache>
                <c:ptCount val="1"/>
                <c:pt idx="0">
                  <c:v>Meta</c:v>
                </c:pt>
              </c:strCache>
            </c:strRef>
          </c:tx>
          <c:spPr>
            <a:solidFill>
              <a:srgbClr val="0070C0"/>
            </a:solidFill>
            <a:ln>
              <a:noFill/>
            </a:ln>
            <a:effectLst/>
          </c:spPr>
          <c:invertIfNegative val="0"/>
          <c:dLbls>
            <c:dLbl>
              <c:idx val="0"/>
              <c:tx>
                <c:rich>
                  <a:bodyPr/>
                  <a:lstStyle/>
                  <a:p>
                    <a:r>
                      <a:rPr lang="en-US" dirty="0"/>
                      <a:t>5</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0385399811391387"/>
                      <c:h val="0.13519231093987855"/>
                    </c:manualLayout>
                  </c15:layout>
                  <c15:showDataLabelsRange val="0"/>
                </c:ext>
                <c:ext xmlns:c16="http://schemas.microsoft.com/office/drawing/2014/chart" uri="{C3380CC4-5D6E-409C-BE32-E72D297353CC}">
                  <c16:uniqueId val="{00000000-D308-4012-AD8F-D17D40B21082}"/>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Hoja1!$D$4:$D$4</c:f>
              <c:numCache>
                <c:formatCode>General</c:formatCode>
                <c:ptCount val="1"/>
                <c:pt idx="0">
                  <c:v>5</c:v>
                </c:pt>
              </c:numCache>
            </c:numRef>
          </c:val>
          <c:extLst>
            <c:ext xmlns:c16="http://schemas.microsoft.com/office/drawing/2014/chart" uri="{C3380CC4-5D6E-409C-BE32-E72D297353CC}">
              <c16:uniqueId val="{00000001-D308-4012-AD8F-D17D40B21082}"/>
            </c:ext>
          </c:extLst>
        </c:ser>
        <c:ser>
          <c:idx val="1"/>
          <c:order val="1"/>
          <c:tx>
            <c:strRef>
              <c:f>Hoja1!$E$3</c:f>
              <c:strCache>
                <c:ptCount val="1"/>
                <c:pt idx="0">
                  <c:v>Ejecución </c:v>
                </c:pt>
              </c:strCache>
            </c:strRef>
          </c:tx>
          <c:spPr>
            <a:solidFill>
              <a:srgbClr val="FFC000"/>
            </a:solidFill>
            <a:ln>
              <a:noFill/>
            </a:ln>
            <a:effectLst/>
          </c:spPr>
          <c:invertIfNegative val="0"/>
          <c:dLbls>
            <c:dLbl>
              <c:idx val="0"/>
              <c:layout>
                <c:manualLayout>
                  <c:x val="0"/>
                  <c:y val="-3.6766213683110942E-2"/>
                </c:manualLayout>
              </c:layout>
              <c:tx>
                <c:rich>
                  <a:bodyPr/>
                  <a:lstStyle/>
                  <a:p>
                    <a:r>
                      <a:rPr lang="en-US" dirty="0"/>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308-4012-AD8F-D17D40B21082}"/>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Hoja1!$E$4:$E$4</c:f>
              <c:numCache>
                <c:formatCode>General</c:formatCode>
                <c:ptCount val="1"/>
                <c:pt idx="0">
                  <c:v>5</c:v>
                </c:pt>
              </c:numCache>
            </c:numRef>
          </c:val>
          <c:extLst>
            <c:ext xmlns:c16="http://schemas.microsoft.com/office/drawing/2014/chart" uri="{C3380CC4-5D6E-409C-BE32-E72D297353CC}">
              <c16:uniqueId val="{00000003-D308-4012-AD8F-D17D40B21082}"/>
            </c:ext>
          </c:extLst>
        </c:ser>
        <c:dLbls>
          <c:dLblPos val="outEnd"/>
          <c:showLegendKey val="0"/>
          <c:showVal val="1"/>
          <c:showCatName val="0"/>
          <c:showSerName val="0"/>
          <c:showPercent val="0"/>
          <c:showBubbleSize val="0"/>
        </c:dLbls>
        <c:gapWidth val="444"/>
        <c:overlap val="-90"/>
        <c:axId val="874306312"/>
        <c:axId val="874305000"/>
      </c:barChart>
      <c:catAx>
        <c:axId val="8743063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4305000"/>
        <c:crosses val="autoZero"/>
        <c:auto val="1"/>
        <c:lblAlgn val="ctr"/>
        <c:lblOffset val="100"/>
        <c:noMultiLvlLbl val="0"/>
      </c:catAx>
      <c:valAx>
        <c:axId val="874305000"/>
        <c:scaling>
          <c:orientation val="minMax"/>
        </c:scaling>
        <c:delete val="1"/>
        <c:axPos val="l"/>
        <c:numFmt formatCode="General" sourceLinked="1"/>
        <c:majorTickMark val="none"/>
        <c:minorTickMark val="none"/>
        <c:tickLblPos val="nextTo"/>
        <c:crossAx val="874306312"/>
        <c:crosses val="autoZero"/>
        <c:crossBetween val="between"/>
      </c:valAx>
      <c:spPr>
        <a:noFill/>
        <a:ln>
          <a:noFill/>
        </a:ln>
        <a:effectLst/>
      </c:spPr>
    </c:plotArea>
    <c:legend>
      <c:legendPos val="t"/>
      <c:layout>
        <c:manualLayout>
          <c:xMode val="edge"/>
          <c:yMode val="edge"/>
          <c:x val="0.26995822397200347"/>
          <c:y val="0.77850326975519779"/>
          <c:w val="0.50806714785651796"/>
          <c:h val="0.1110632887861024"/>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58705161854778E-2"/>
          <c:y val="2.1738947291361218E-2"/>
          <c:w val="0.90286351706036749"/>
          <c:h val="0.67401456177132679"/>
        </c:manualLayout>
      </c:layout>
      <c:barChart>
        <c:barDir val="col"/>
        <c:grouping val="clustered"/>
        <c:varyColors val="0"/>
        <c:ser>
          <c:idx val="0"/>
          <c:order val="0"/>
          <c:tx>
            <c:strRef>
              <c:f>Hoja1!$D$3</c:f>
              <c:strCache>
                <c:ptCount val="1"/>
                <c:pt idx="0">
                  <c:v>Meta</c:v>
                </c:pt>
              </c:strCache>
            </c:strRef>
          </c:tx>
          <c:spPr>
            <a:solidFill>
              <a:srgbClr val="0070C0"/>
            </a:solidFill>
            <a:ln>
              <a:noFill/>
            </a:ln>
            <a:effectLst/>
          </c:spPr>
          <c:invertIfNegative val="0"/>
          <c:dLbls>
            <c:dLbl>
              <c:idx val="0"/>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0385399811391387"/>
                      <c:h val="0.13519231093987855"/>
                    </c:manualLayout>
                  </c15:layout>
                  <c15:showDataLabelsRange val="0"/>
                </c:ext>
                <c:ext xmlns:c16="http://schemas.microsoft.com/office/drawing/2014/chart" uri="{C3380CC4-5D6E-409C-BE32-E72D297353CC}">
                  <c16:uniqueId val="{00000000-A03C-4B27-B452-C527EEB80A65}"/>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Hoja1!$D$4:$D$4</c:f>
              <c:numCache>
                <c:formatCode>General</c:formatCode>
                <c:ptCount val="1"/>
                <c:pt idx="0">
                  <c:v>5</c:v>
                </c:pt>
              </c:numCache>
            </c:numRef>
          </c:val>
          <c:extLst>
            <c:ext xmlns:c16="http://schemas.microsoft.com/office/drawing/2014/chart" uri="{C3380CC4-5D6E-409C-BE32-E72D297353CC}">
              <c16:uniqueId val="{00000001-A03C-4B27-B452-C527EEB80A65}"/>
            </c:ext>
          </c:extLst>
        </c:ser>
        <c:ser>
          <c:idx val="1"/>
          <c:order val="1"/>
          <c:tx>
            <c:strRef>
              <c:f>Hoja1!$E$3</c:f>
              <c:strCache>
                <c:ptCount val="1"/>
                <c:pt idx="0">
                  <c:v>Ejecución </c:v>
                </c:pt>
              </c:strCache>
            </c:strRef>
          </c:tx>
          <c:spPr>
            <a:solidFill>
              <a:srgbClr val="FFC000"/>
            </a:solidFill>
            <a:ln>
              <a:noFill/>
            </a:ln>
            <a:effectLst/>
          </c:spPr>
          <c:invertIfNegative val="0"/>
          <c:dLbls>
            <c:dLbl>
              <c:idx val="0"/>
              <c:layout>
                <c:manualLayout>
                  <c:x val="0"/>
                  <c:y val="-3.6766213683110942E-2"/>
                </c:manualLayout>
              </c:layout>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03C-4B27-B452-C527EEB80A65}"/>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Hoja1!$C$4:$C$4</c:f>
              <c:strCache>
                <c:ptCount val="1"/>
                <c:pt idx="0">
                  <c:v>Actividades programadas</c:v>
                </c:pt>
              </c:strCache>
            </c:strRef>
          </c:cat>
          <c:val>
            <c:numRef>
              <c:f>Hoja1!$E$4:$E$4</c:f>
              <c:numCache>
                <c:formatCode>General</c:formatCode>
                <c:ptCount val="1"/>
                <c:pt idx="0">
                  <c:v>5</c:v>
                </c:pt>
              </c:numCache>
            </c:numRef>
          </c:val>
          <c:extLst>
            <c:ext xmlns:c16="http://schemas.microsoft.com/office/drawing/2014/chart" uri="{C3380CC4-5D6E-409C-BE32-E72D297353CC}">
              <c16:uniqueId val="{00000003-A03C-4B27-B452-C527EEB80A65}"/>
            </c:ext>
          </c:extLst>
        </c:ser>
        <c:dLbls>
          <c:dLblPos val="outEnd"/>
          <c:showLegendKey val="0"/>
          <c:showVal val="1"/>
          <c:showCatName val="0"/>
          <c:showSerName val="0"/>
          <c:showPercent val="0"/>
          <c:showBubbleSize val="0"/>
        </c:dLbls>
        <c:gapWidth val="444"/>
        <c:overlap val="-90"/>
        <c:axId val="874306312"/>
        <c:axId val="874305000"/>
      </c:barChart>
      <c:catAx>
        <c:axId val="8743063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4305000"/>
        <c:crosses val="autoZero"/>
        <c:auto val="1"/>
        <c:lblAlgn val="ctr"/>
        <c:lblOffset val="100"/>
        <c:noMultiLvlLbl val="0"/>
      </c:catAx>
      <c:valAx>
        <c:axId val="874305000"/>
        <c:scaling>
          <c:orientation val="minMax"/>
        </c:scaling>
        <c:delete val="1"/>
        <c:axPos val="l"/>
        <c:numFmt formatCode="General" sourceLinked="1"/>
        <c:majorTickMark val="none"/>
        <c:minorTickMark val="none"/>
        <c:tickLblPos val="nextTo"/>
        <c:crossAx val="874306312"/>
        <c:crosses val="autoZero"/>
        <c:crossBetween val="between"/>
      </c:valAx>
      <c:spPr>
        <a:noFill/>
        <a:ln>
          <a:noFill/>
        </a:ln>
        <a:effectLst/>
      </c:spPr>
    </c:plotArea>
    <c:legend>
      <c:legendPos val="t"/>
      <c:layout>
        <c:manualLayout>
          <c:xMode val="edge"/>
          <c:yMode val="edge"/>
          <c:x val="0.26995822397200347"/>
          <c:y val="0.77850326975519779"/>
          <c:w val="0.50806714785651796"/>
          <c:h val="0.1110632887861024"/>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0.02769</cdr:x>
      <cdr:y>0.17675</cdr:y>
    </cdr:from>
    <cdr:to>
      <cdr:x>0.05549</cdr:x>
      <cdr:y>0.82325</cdr:y>
    </cdr:to>
    <cdr:pic>
      <cdr:nvPicPr>
        <cdr:cNvPr id="4" name="chart">
          <a:extLst xmlns:a="http://schemas.openxmlformats.org/drawingml/2006/main">
            <a:ext uri="{FF2B5EF4-FFF2-40B4-BE49-F238E27FC236}">
              <a16:creationId xmlns:a16="http://schemas.microsoft.com/office/drawing/2014/main" id="{69B9D299-83A1-1D00-AA7D-4F321395407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5400000">
          <a:off x="-723552" y="1661213"/>
          <a:ext cx="2341067" cy="298730"/>
        </a:xfrm>
        <a:prstGeom xmlns:a="http://schemas.openxmlformats.org/drawingml/2006/main" prst="rect">
          <a:avLst/>
        </a:prstGeom>
      </cdr:spPr>
    </cdr:pic>
  </cdr:relSizeAnchor>
  <cdr:relSizeAnchor xmlns:cdr="http://schemas.openxmlformats.org/drawingml/2006/chartDrawing">
    <cdr:from>
      <cdr:x>0.51385</cdr:x>
      <cdr:y>0.17675</cdr:y>
    </cdr:from>
    <cdr:to>
      <cdr:x>0.54164</cdr:x>
      <cdr:y>0.82325</cdr:y>
    </cdr:to>
    <cdr:pic>
      <cdr:nvPicPr>
        <cdr:cNvPr id="5" name="chart">
          <a:extLst xmlns:a="http://schemas.openxmlformats.org/drawingml/2006/main">
            <a:ext uri="{FF2B5EF4-FFF2-40B4-BE49-F238E27FC236}">
              <a16:creationId xmlns:a16="http://schemas.microsoft.com/office/drawing/2014/main" id="{69B9D299-83A1-1D00-AA7D-4F321395407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5400000">
          <a:off x="4501396" y="1661212"/>
          <a:ext cx="2341067" cy="298730"/>
        </a:xfrm>
        <a:prstGeom xmlns:a="http://schemas.openxmlformats.org/drawingml/2006/main" prst="rect">
          <a:avLst/>
        </a:prstGeom>
      </cdr:spPr>
    </cdr:pic>
  </cdr:relSizeAnchor>
  <cdr:relSizeAnchor xmlns:cdr="http://schemas.openxmlformats.org/drawingml/2006/chartDrawing">
    <cdr:from>
      <cdr:x>0.28034</cdr:x>
      <cdr:y>0.17675</cdr:y>
    </cdr:from>
    <cdr:to>
      <cdr:x>0.30814</cdr:x>
      <cdr:y>0.82325</cdr:y>
    </cdr:to>
    <cdr:pic>
      <cdr:nvPicPr>
        <cdr:cNvPr id="6" name="chart">
          <a:extLst xmlns:a="http://schemas.openxmlformats.org/drawingml/2006/main">
            <a:ext uri="{FF2B5EF4-FFF2-40B4-BE49-F238E27FC236}">
              <a16:creationId xmlns:a16="http://schemas.microsoft.com/office/drawing/2014/main" id="{E27390C0-B9F6-6A50-3638-BBB35210BF0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5400000">
          <a:off x="1991791" y="1661213"/>
          <a:ext cx="2341067" cy="298730"/>
        </a:xfrm>
        <a:prstGeom xmlns:a="http://schemas.openxmlformats.org/drawingml/2006/main" prst="rect">
          <a:avLst/>
        </a:prstGeom>
      </cdr:spPr>
    </cdr:pic>
  </cdr:relSizeAnchor>
  <cdr:relSizeAnchor xmlns:cdr="http://schemas.openxmlformats.org/drawingml/2006/chartDrawing">
    <cdr:from>
      <cdr:x>0.76521</cdr:x>
      <cdr:y>0.17675</cdr:y>
    </cdr:from>
    <cdr:to>
      <cdr:x>0.79301</cdr:x>
      <cdr:y>0.82325</cdr:y>
    </cdr:to>
    <cdr:pic>
      <cdr:nvPicPr>
        <cdr:cNvPr id="7" name="chart">
          <a:extLst xmlns:a="http://schemas.openxmlformats.org/drawingml/2006/main">
            <a:ext uri="{FF2B5EF4-FFF2-40B4-BE49-F238E27FC236}">
              <a16:creationId xmlns:a16="http://schemas.microsoft.com/office/drawing/2014/main" id="{E9BD3688-A5DE-6D5C-0040-0E22933DBB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5400000">
          <a:off x="7202949" y="1661212"/>
          <a:ext cx="2341067" cy="29873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3DE5A-F8C0-40E5-9D47-95F0B5383FA9}" type="datetimeFigureOut">
              <a:rPr lang="es-419" smtClean="0"/>
              <a:t>26/7/2023</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7AEF6-030A-42F1-9550-B2509D3A52D6}" type="slidenum">
              <a:rPr lang="es-419" smtClean="0"/>
              <a:t>‹Nº›</a:t>
            </a:fld>
            <a:endParaRPr lang="es-419"/>
          </a:p>
        </p:txBody>
      </p:sp>
    </p:spTree>
    <p:extLst>
      <p:ext uri="{BB962C8B-B14F-4D97-AF65-F5344CB8AC3E}">
        <p14:creationId xmlns:p14="http://schemas.microsoft.com/office/powerpoint/2010/main" val="50195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CB7AEF6-030A-42F1-9550-B2509D3A52D6}" type="slidenum">
              <a:rPr lang="es-419" smtClean="0"/>
              <a:t>15</a:t>
            </a:fld>
            <a:endParaRPr lang="es-419"/>
          </a:p>
        </p:txBody>
      </p:sp>
    </p:spTree>
    <p:extLst>
      <p:ext uri="{BB962C8B-B14F-4D97-AF65-F5344CB8AC3E}">
        <p14:creationId xmlns:p14="http://schemas.microsoft.com/office/powerpoint/2010/main" val="109472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CB7AEF6-030A-42F1-9550-B2509D3A52D6}" type="slidenum">
              <a:rPr lang="es-419" smtClean="0"/>
              <a:t>18</a:t>
            </a:fld>
            <a:endParaRPr lang="es-419"/>
          </a:p>
        </p:txBody>
      </p:sp>
    </p:spTree>
    <p:extLst>
      <p:ext uri="{BB962C8B-B14F-4D97-AF65-F5344CB8AC3E}">
        <p14:creationId xmlns:p14="http://schemas.microsoft.com/office/powerpoint/2010/main" val="305586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CB7AEF6-030A-42F1-9550-B2509D3A52D6}" type="slidenum">
              <a:rPr lang="es-419" smtClean="0"/>
              <a:t>27</a:t>
            </a:fld>
            <a:endParaRPr lang="es-419"/>
          </a:p>
        </p:txBody>
      </p:sp>
    </p:spTree>
    <p:extLst>
      <p:ext uri="{BB962C8B-B14F-4D97-AF65-F5344CB8AC3E}">
        <p14:creationId xmlns:p14="http://schemas.microsoft.com/office/powerpoint/2010/main" val="40027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CB7AEF6-030A-42F1-9550-B2509D3A52D6}" type="slidenum">
              <a:rPr lang="es-419" smtClean="0"/>
              <a:t>30</a:t>
            </a:fld>
            <a:endParaRPr lang="es-419"/>
          </a:p>
        </p:txBody>
      </p:sp>
    </p:spTree>
    <p:extLst>
      <p:ext uri="{BB962C8B-B14F-4D97-AF65-F5344CB8AC3E}">
        <p14:creationId xmlns:p14="http://schemas.microsoft.com/office/powerpoint/2010/main" val="413477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CB7AEF6-030A-42F1-9550-B2509D3A52D6}" type="slidenum">
              <a:rPr lang="es-419" smtClean="0"/>
              <a:t>32</a:t>
            </a:fld>
            <a:endParaRPr lang="es-419"/>
          </a:p>
        </p:txBody>
      </p:sp>
    </p:spTree>
    <p:extLst>
      <p:ext uri="{BB962C8B-B14F-4D97-AF65-F5344CB8AC3E}">
        <p14:creationId xmlns:p14="http://schemas.microsoft.com/office/powerpoint/2010/main" val="180590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CB7AEF6-030A-42F1-9550-B2509D3A52D6}" type="slidenum">
              <a:rPr lang="es-419" smtClean="0"/>
              <a:t>33</a:t>
            </a:fld>
            <a:endParaRPr lang="es-419"/>
          </a:p>
        </p:txBody>
      </p:sp>
    </p:spTree>
    <p:extLst>
      <p:ext uri="{BB962C8B-B14F-4D97-AF65-F5344CB8AC3E}">
        <p14:creationId xmlns:p14="http://schemas.microsoft.com/office/powerpoint/2010/main" val="156995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CB7AEF6-030A-42F1-9550-B2509D3A52D6}" type="slidenum">
              <a:rPr lang="es-419" smtClean="0"/>
              <a:t>34</a:t>
            </a:fld>
            <a:endParaRPr lang="es-419"/>
          </a:p>
        </p:txBody>
      </p:sp>
    </p:spTree>
    <p:extLst>
      <p:ext uri="{BB962C8B-B14F-4D97-AF65-F5344CB8AC3E}">
        <p14:creationId xmlns:p14="http://schemas.microsoft.com/office/powerpoint/2010/main" val="174168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26/07/2023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59633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26/07/2023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07743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26/07/2023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376985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26/07/2023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368383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7D099D4-B411-6A4B-9506-A15F2200E0E9}" type="datetimeFigureOut">
              <a:rPr lang="es-ES" smtClean="0"/>
              <a:t>26/07/2023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3696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7D099D4-B411-6A4B-9506-A15F2200E0E9}" type="datetimeFigureOut">
              <a:rPr lang="es-ES" smtClean="0"/>
              <a:t>26/07/2023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363014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7D099D4-B411-6A4B-9506-A15F2200E0E9}" type="datetimeFigureOut">
              <a:rPr lang="es-ES" smtClean="0"/>
              <a:t>26/07/2023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69724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7D099D4-B411-6A4B-9506-A15F2200E0E9}" type="datetimeFigureOut">
              <a:rPr lang="es-ES" smtClean="0"/>
              <a:t>26/07/2023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7048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D099D4-B411-6A4B-9506-A15F2200E0E9}" type="datetimeFigureOut">
              <a:rPr lang="es-ES" smtClean="0"/>
              <a:t>26/07/2023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48923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26/07/2023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208820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26/07/2023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49056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099D4-B411-6A4B-9506-A15F2200E0E9}" type="datetimeFigureOut">
              <a:rPr lang="es-ES" smtClean="0"/>
              <a:t>26/07/2023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9B2D7-4CCC-CF48-97CC-5CC9F10C7054}" type="slidenum">
              <a:rPr lang="es-ES" smtClean="0"/>
              <a:t>‹Nº›</a:t>
            </a:fld>
            <a:endParaRPr lang="es-ES"/>
          </a:p>
        </p:txBody>
      </p:sp>
    </p:spTree>
    <p:extLst>
      <p:ext uri="{BB962C8B-B14F-4D97-AF65-F5344CB8AC3E}">
        <p14:creationId xmlns:p14="http://schemas.microsoft.com/office/powerpoint/2010/main" val="27796498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1 Título">
            <a:extLst>
              <a:ext uri="{FF2B5EF4-FFF2-40B4-BE49-F238E27FC236}">
                <a16:creationId xmlns:a16="http://schemas.microsoft.com/office/drawing/2014/main" id="{F19FDE54-255D-4AD8-AE53-8905BA01F60B}"/>
              </a:ext>
            </a:extLst>
          </p:cNvPr>
          <p:cNvSpPr txBox="1">
            <a:spLocks/>
          </p:cNvSpPr>
          <p:nvPr/>
        </p:nvSpPr>
        <p:spPr>
          <a:xfrm>
            <a:off x="5901166" y="958689"/>
            <a:ext cx="6158312" cy="4005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3000" b="1" i="0" u="none" strike="noStrike" kern="1200" cap="none" spc="0" normalizeH="0" baseline="0" noProof="0" dirty="0">
              <a:ln>
                <a:noFill/>
              </a:ln>
              <a:solidFill>
                <a:srgbClr val="00B0F0"/>
              </a:solidFill>
              <a:effectLst/>
              <a:uLnTx/>
              <a:uFillTx/>
              <a:latin typeface="Calibri" panose="020F0502020204030204"/>
              <a:ea typeface="+mj-ea"/>
              <a:cs typeface="Arial" charset="0"/>
            </a:endParaRPr>
          </a:p>
        </p:txBody>
      </p:sp>
      <p:sp>
        <p:nvSpPr>
          <p:cNvPr id="8" name="1 Título">
            <a:extLst>
              <a:ext uri="{FF2B5EF4-FFF2-40B4-BE49-F238E27FC236}">
                <a16:creationId xmlns:a16="http://schemas.microsoft.com/office/drawing/2014/main" id="{C19F3A79-5B3B-4983-B1B7-5299335686E9}"/>
              </a:ext>
            </a:extLst>
          </p:cNvPr>
          <p:cNvSpPr txBox="1">
            <a:spLocks/>
          </p:cNvSpPr>
          <p:nvPr/>
        </p:nvSpPr>
        <p:spPr>
          <a:xfrm>
            <a:off x="5901166" y="958689"/>
            <a:ext cx="6158312" cy="4005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3000" b="1" i="0" u="none" strike="noStrike" kern="1200" cap="none" spc="0" normalizeH="0" baseline="0" noProof="0" dirty="0">
              <a:ln>
                <a:noFill/>
              </a:ln>
              <a:solidFill>
                <a:srgbClr val="00B0F0"/>
              </a:solidFill>
              <a:effectLst/>
              <a:uLnTx/>
              <a:uFillTx/>
              <a:latin typeface="Calibri" panose="020F0502020204030204"/>
              <a:ea typeface="+mj-ea"/>
              <a:cs typeface="Arial" charset="0"/>
            </a:endParaRPr>
          </a:p>
        </p:txBody>
      </p:sp>
      <p:sp>
        <p:nvSpPr>
          <p:cNvPr id="7" name="CuadroTexto 6">
            <a:extLst>
              <a:ext uri="{FF2B5EF4-FFF2-40B4-BE49-F238E27FC236}">
                <a16:creationId xmlns:a16="http://schemas.microsoft.com/office/drawing/2014/main" id="{79450937-3F1B-4A40-26D0-8633BDE40A78}"/>
              </a:ext>
            </a:extLst>
          </p:cNvPr>
          <p:cNvSpPr txBox="1"/>
          <p:nvPr/>
        </p:nvSpPr>
        <p:spPr>
          <a:xfrm>
            <a:off x="0" y="1053299"/>
            <a:ext cx="12192000" cy="3785652"/>
          </a:xfrm>
          <a:prstGeom prst="rect">
            <a:avLst/>
          </a:prstGeom>
          <a:noFill/>
        </p:spPr>
        <p:txBody>
          <a:bodyPr wrap="square" rtlCol="0">
            <a:spAutoFit/>
          </a:bodyPr>
          <a:lstStyle/>
          <a:p>
            <a:pPr algn="ctr"/>
            <a:r>
              <a:rPr lang="es-CO" sz="6000" b="1" dirty="0">
                <a:solidFill>
                  <a:srgbClr val="173B69"/>
                </a:solidFill>
              </a:rPr>
              <a:t> </a:t>
            </a:r>
          </a:p>
          <a:p>
            <a:pPr algn="ctr"/>
            <a:r>
              <a:rPr lang="es-CO" sz="6000" b="1" dirty="0">
                <a:solidFill>
                  <a:srgbClr val="173B69"/>
                </a:solidFill>
              </a:rPr>
              <a:t>RESULTADOS PLAN DE ACCIÓN</a:t>
            </a:r>
          </a:p>
          <a:p>
            <a:pPr algn="ctr"/>
            <a:r>
              <a:rPr lang="es-CO" sz="6000" b="1" dirty="0">
                <a:solidFill>
                  <a:srgbClr val="173B69"/>
                </a:solidFill>
              </a:rPr>
              <a:t>INSTITUCIONAL</a:t>
            </a:r>
          </a:p>
          <a:p>
            <a:pPr algn="ctr"/>
            <a:r>
              <a:rPr lang="es-CO" sz="6000" b="1" dirty="0">
                <a:solidFill>
                  <a:srgbClr val="173B69"/>
                </a:solidFill>
              </a:rPr>
              <a:t>2022</a:t>
            </a:r>
          </a:p>
        </p:txBody>
      </p:sp>
      <p:cxnSp>
        <p:nvCxnSpPr>
          <p:cNvPr id="9" name="Conector recto 8">
            <a:extLst>
              <a:ext uri="{FF2B5EF4-FFF2-40B4-BE49-F238E27FC236}">
                <a16:creationId xmlns:a16="http://schemas.microsoft.com/office/drawing/2014/main" id="{16E9E85D-80A0-5F13-1000-B965DEAFB6AB}"/>
              </a:ext>
            </a:extLst>
          </p:cNvPr>
          <p:cNvCxnSpPr>
            <a:cxnSpLocks/>
          </p:cNvCxnSpPr>
          <p:nvPr/>
        </p:nvCxnSpPr>
        <p:spPr>
          <a:xfrm>
            <a:off x="2675080" y="4467341"/>
            <a:ext cx="2222339" cy="0"/>
          </a:xfrm>
          <a:prstGeom prst="line">
            <a:avLst/>
          </a:prstGeom>
          <a:ln w="28575">
            <a:solidFill>
              <a:srgbClr val="49A8DD"/>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C4050509-52DA-CD13-995B-19AD415202F5}"/>
              </a:ext>
            </a:extLst>
          </p:cNvPr>
          <p:cNvCxnSpPr>
            <a:cxnSpLocks/>
          </p:cNvCxnSpPr>
          <p:nvPr/>
        </p:nvCxnSpPr>
        <p:spPr>
          <a:xfrm>
            <a:off x="7236228" y="4486507"/>
            <a:ext cx="2222339" cy="0"/>
          </a:xfrm>
          <a:prstGeom prst="line">
            <a:avLst/>
          </a:prstGeom>
          <a:ln w="28575">
            <a:solidFill>
              <a:srgbClr val="49A8DD"/>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18962481-0EE1-C212-3540-BB10842A67D2}"/>
              </a:ext>
            </a:extLst>
          </p:cNvPr>
          <p:cNvPicPr>
            <a:picLocks noChangeAspect="1"/>
          </p:cNvPicPr>
          <p:nvPr/>
        </p:nvPicPr>
        <p:blipFill rotWithShape="1">
          <a:blip r:embed="rId3"/>
          <a:srcRect l="7109" t="32820" r="7576" b="27084"/>
          <a:stretch/>
        </p:blipFill>
        <p:spPr>
          <a:xfrm>
            <a:off x="4246022" y="5007895"/>
            <a:ext cx="3699956" cy="978058"/>
          </a:xfrm>
          <a:prstGeom prst="rect">
            <a:avLst/>
          </a:prstGeom>
        </p:spPr>
      </p:pic>
    </p:spTree>
    <p:extLst>
      <p:ext uri="{BB962C8B-B14F-4D97-AF65-F5344CB8AC3E}">
        <p14:creationId xmlns:p14="http://schemas.microsoft.com/office/powerpoint/2010/main" val="250643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a 24">
            <a:extLst>
              <a:ext uri="{FF2B5EF4-FFF2-40B4-BE49-F238E27FC236}">
                <a16:creationId xmlns:a16="http://schemas.microsoft.com/office/drawing/2014/main" id="{F0EE739A-B397-4F8E-881C-1EE01CC8C6A6}"/>
              </a:ext>
            </a:extLst>
          </p:cNvPr>
          <p:cNvGraphicFramePr>
            <a:graphicFrameLocks noGrp="1"/>
          </p:cNvGraphicFramePr>
          <p:nvPr>
            <p:extLst>
              <p:ext uri="{D42A27DB-BD31-4B8C-83A1-F6EECF244321}">
                <p14:modId xmlns:p14="http://schemas.microsoft.com/office/powerpoint/2010/main" val="2935817955"/>
              </p:ext>
            </p:extLst>
          </p:nvPr>
        </p:nvGraphicFramePr>
        <p:xfrm>
          <a:off x="1007955" y="1332207"/>
          <a:ext cx="10176089" cy="4193585"/>
        </p:xfrm>
        <a:graphic>
          <a:graphicData uri="http://schemas.openxmlformats.org/drawingml/2006/table">
            <a:tbl>
              <a:tblPr>
                <a:tableStyleId>{BDBED569-4797-4DF1-A0F4-6AAB3CD982D8}</a:tableStyleId>
              </a:tblPr>
              <a:tblGrid>
                <a:gridCol w="2330803">
                  <a:extLst>
                    <a:ext uri="{9D8B030D-6E8A-4147-A177-3AD203B41FA5}">
                      <a16:colId xmlns:a16="http://schemas.microsoft.com/office/drawing/2014/main" val="1352295337"/>
                    </a:ext>
                  </a:extLst>
                </a:gridCol>
                <a:gridCol w="1457739">
                  <a:extLst>
                    <a:ext uri="{9D8B030D-6E8A-4147-A177-3AD203B41FA5}">
                      <a16:colId xmlns:a16="http://schemas.microsoft.com/office/drawing/2014/main" val="3647452382"/>
                    </a:ext>
                  </a:extLst>
                </a:gridCol>
                <a:gridCol w="808383">
                  <a:extLst>
                    <a:ext uri="{9D8B030D-6E8A-4147-A177-3AD203B41FA5}">
                      <a16:colId xmlns:a16="http://schemas.microsoft.com/office/drawing/2014/main" val="3667072379"/>
                    </a:ext>
                  </a:extLst>
                </a:gridCol>
                <a:gridCol w="583096">
                  <a:extLst>
                    <a:ext uri="{9D8B030D-6E8A-4147-A177-3AD203B41FA5}">
                      <a16:colId xmlns:a16="http://schemas.microsoft.com/office/drawing/2014/main" val="1030633380"/>
                    </a:ext>
                  </a:extLst>
                </a:gridCol>
                <a:gridCol w="715617">
                  <a:extLst>
                    <a:ext uri="{9D8B030D-6E8A-4147-A177-3AD203B41FA5}">
                      <a16:colId xmlns:a16="http://schemas.microsoft.com/office/drawing/2014/main" val="322586755"/>
                    </a:ext>
                  </a:extLst>
                </a:gridCol>
                <a:gridCol w="1311965">
                  <a:extLst>
                    <a:ext uri="{9D8B030D-6E8A-4147-A177-3AD203B41FA5}">
                      <a16:colId xmlns:a16="http://schemas.microsoft.com/office/drawing/2014/main" val="3748424501"/>
                    </a:ext>
                  </a:extLst>
                </a:gridCol>
                <a:gridCol w="768626">
                  <a:extLst>
                    <a:ext uri="{9D8B030D-6E8A-4147-A177-3AD203B41FA5}">
                      <a16:colId xmlns:a16="http://schemas.microsoft.com/office/drawing/2014/main" val="330000487"/>
                    </a:ext>
                  </a:extLst>
                </a:gridCol>
                <a:gridCol w="821635">
                  <a:extLst>
                    <a:ext uri="{9D8B030D-6E8A-4147-A177-3AD203B41FA5}">
                      <a16:colId xmlns:a16="http://schemas.microsoft.com/office/drawing/2014/main" val="264820898"/>
                    </a:ext>
                  </a:extLst>
                </a:gridCol>
                <a:gridCol w="1378225">
                  <a:extLst>
                    <a:ext uri="{9D8B030D-6E8A-4147-A177-3AD203B41FA5}">
                      <a16:colId xmlns:a16="http://schemas.microsoft.com/office/drawing/2014/main" val="3280423339"/>
                    </a:ext>
                  </a:extLst>
                </a:gridCol>
              </a:tblGrid>
              <a:tr h="211500">
                <a:tc>
                  <a:txBody>
                    <a:bodyPr/>
                    <a:lstStyle/>
                    <a:p>
                      <a:pPr algn="ctr" fontAlgn="b"/>
                      <a:r>
                        <a:rPr lang="es-CO" sz="1800" b="1" i="0" u="none" strike="noStrike" dirty="0">
                          <a:solidFill>
                            <a:srgbClr val="000000"/>
                          </a:solidFill>
                          <a:effectLst/>
                          <a:latin typeface="Calibri" panose="020F0502020204030204" pitchFamily="34" charset="0"/>
                        </a:rPr>
                        <a:t>PROCESO / TIPO DE DOCUMENTO</a:t>
                      </a:r>
                    </a:p>
                  </a:txBody>
                  <a:tcPr marL="0" marR="0" marT="0" marB="0" anchor="ctr">
                    <a:solidFill>
                      <a:schemeClr val="accent1">
                        <a:lumMod val="60000"/>
                        <a:lumOff val="40000"/>
                      </a:schemeClr>
                    </a:solidFill>
                  </a:tcPr>
                </a:tc>
                <a:tc>
                  <a:txBody>
                    <a:bodyPr/>
                    <a:lstStyle/>
                    <a:p>
                      <a:pPr algn="ctr" fontAlgn="b"/>
                      <a:r>
                        <a:rPr lang="es-CO" sz="1600" b="1" u="none" strike="noStrike" dirty="0">
                          <a:effectLst/>
                        </a:rPr>
                        <a:t>Caracterización</a:t>
                      </a:r>
                      <a:endParaRPr lang="es-CO" sz="1600" b="1" i="0" u="none" strike="noStrike" dirty="0">
                        <a:solidFill>
                          <a:srgbClr val="000000"/>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s-CO" sz="1600" b="1" u="none" strike="noStrike">
                          <a:effectLst/>
                        </a:rPr>
                        <a:t>Formato</a:t>
                      </a:r>
                      <a:endParaRPr lang="es-CO" sz="1600" b="1" i="0" u="none" strike="noStrike" dirty="0">
                        <a:solidFill>
                          <a:srgbClr val="000000"/>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s-CO" sz="1600" b="1" u="none" strike="noStrike">
                          <a:effectLst/>
                        </a:rPr>
                        <a:t>Guía</a:t>
                      </a:r>
                      <a:endParaRPr lang="es-CO" sz="1600" b="1" i="0" u="none" strike="noStrike" dirty="0">
                        <a:solidFill>
                          <a:srgbClr val="000000"/>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s-CO" sz="1600" b="1" u="none" strike="noStrike">
                          <a:effectLst/>
                        </a:rPr>
                        <a:t>Manual</a:t>
                      </a:r>
                      <a:endParaRPr lang="es-CO" sz="1600" b="1" i="0" u="none" strike="noStrike" dirty="0">
                        <a:solidFill>
                          <a:srgbClr val="000000"/>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s-CO" sz="1600" b="1" u="none" strike="noStrike" dirty="0">
                          <a:effectLst/>
                        </a:rPr>
                        <a:t>Procedimiento</a:t>
                      </a:r>
                      <a:endParaRPr lang="es-CO" sz="1600" b="1" i="0" u="none" strike="noStrike" dirty="0">
                        <a:solidFill>
                          <a:srgbClr val="000000"/>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s-CO" sz="1600" b="1" u="none" strike="noStrike" dirty="0">
                          <a:effectLst/>
                        </a:rPr>
                        <a:t>Meta</a:t>
                      </a:r>
                      <a:endParaRPr lang="es-CO" sz="1600" b="1" i="0" u="none" strike="noStrike" dirty="0">
                        <a:solidFill>
                          <a:srgbClr val="000000"/>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s-CO" sz="1600" b="1" i="0" u="none" strike="noStrike" noProof="0" dirty="0">
                          <a:solidFill>
                            <a:srgbClr val="000000"/>
                          </a:solidFill>
                          <a:effectLst/>
                          <a:latin typeface="Calibri" panose="020F0502020204030204" pitchFamily="34" charset="0"/>
                        </a:rPr>
                        <a:t>Ejecución</a:t>
                      </a:r>
                      <a:r>
                        <a:rPr lang="en-US" sz="1600" b="1" i="0" u="none" strike="noStrike" dirty="0">
                          <a:solidFill>
                            <a:srgbClr val="000000"/>
                          </a:solidFill>
                          <a:effectLst/>
                          <a:latin typeface="Calibri" panose="020F0502020204030204" pitchFamily="34" charset="0"/>
                        </a:rPr>
                        <a:t> </a:t>
                      </a:r>
                      <a:endParaRPr lang="es-CO" sz="1600" b="1" i="0" u="none" strike="noStrike" dirty="0">
                        <a:solidFill>
                          <a:srgbClr val="000000"/>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a:t>
                      </a:r>
                    </a:p>
                    <a:p>
                      <a:pPr algn="ctr" fontAlgn="b"/>
                      <a:r>
                        <a:rPr lang="es-CO" sz="1600" b="1" i="0" u="none" strike="noStrike" noProof="0" dirty="0">
                          <a:solidFill>
                            <a:srgbClr val="000000"/>
                          </a:solidFill>
                          <a:effectLst/>
                          <a:latin typeface="Calibri" panose="020F0502020204030204" pitchFamily="34" charset="0"/>
                        </a:rPr>
                        <a:t>Cumplimiento</a:t>
                      </a:r>
                    </a:p>
                  </a:txBody>
                  <a:tcPr marL="0" marR="0" marT="0" marB="0" anchor="ctr">
                    <a:solidFill>
                      <a:schemeClr val="accent1">
                        <a:lumMod val="60000"/>
                        <a:lumOff val="40000"/>
                      </a:schemeClr>
                    </a:solidFill>
                  </a:tcPr>
                </a:tc>
                <a:extLst>
                  <a:ext uri="{0D108BD9-81ED-4DB2-BD59-A6C34878D82A}">
                    <a16:rowId xmlns:a16="http://schemas.microsoft.com/office/drawing/2014/main" val="3609578877"/>
                  </a:ext>
                </a:extLst>
              </a:tr>
              <a:tr h="285575">
                <a:tc>
                  <a:txBody>
                    <a:bodyPr/>
                    <a:lstStyle/>
                    <a:p>
                      <a:pPr algn="l" fontAlgn="b"/>
                      <a:r>
                        <a:rPr lang="es-CO" sz="1800" u="none" strike="noStrike" dirty="0">
                          <a:effectLst/>
                        </a:rPr>
                        <a:t>Gestión Financiera</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dirty="0">
                          <a:effectLst/>
                        </a:rPr>
                        <a:t>6</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14</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20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20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2550738109"/>
                  </a:ext>
                </a:extLst>
              </a:tr>
              <a:tr h="285575">
                <a:tc>
                  <a:txBody>
                    <a:bodyPr/>
                    <a:lstStyle/>
                    <a:p>
                      <a:pPr algn="l" fontAlgn="b"/>
                      <a:r>
                        <a:rPr lang="es-CO" sz="1800" u="none" strike="noStrike" dirty="0">
                          <a:effectLst/>
                        </a:rPr>
                        <a:t>Gestión de Proveedores</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16</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16</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14</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88%</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647387973"/>
                  </a:ext>
                </a:extLst>
              </a:tr>
              <a:tr h="285575">
                <a:tc>
                  <a:txBody>
                    <a:bodyPr/>
                    <a:lstStyle/>
                    <a:p>
                      <a:pPr algn="l" fontAlgn="b"/>
                      <a:r>
                        <a:rPr lang="es-CO" sz="1800" u="none" strike="noStrike" dirty="0">
                          <a:effectLst/>
                        </a:rPr>
                        <a:t>Gestión de Riesgos</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dirty="0">
                          <a:effectLst/>
                        </a:rPr>
                        <a:t>1</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4</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4</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10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4025206557"/>
                  </a:ext>
                </a:extLst>
              </a:tr>
              <a:tr h="285575">
                <a:tc>
                  <a:txBody>
                    <a:bodyPr/>
                    <a:lstStyle/>
                    <a:p>
                      <a:pPr algn="l" fontAlgn="b"/>
                      <a:r>
                        <a:rPr lang="es-CO" sz="1800" u="none" strike="noStrike" dirty="0">
                          <a:effectLst/>
                        </a:rPr>
                        <a:t>Sistema Integrado de Gestión</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3</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3</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8</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8</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2527093760"/>
                  </a:ext>
                </a:extLst>
              </a:tr>
              <a:tr h="285575">
                <a:tc>
                  <a:txBody>
                    <a:bodyPr/>
                    <a:lstStyle/>
                    <a:p>
                      <a:pPr algn="l" fontAlgn="b"/>
                      <a:r>
                        <a:rPr lang="es-CO" sz="1800" u="none" strike="noStrike" dirty="0">
                          <a:effectLst/>
                        </a:rPr>
                        <a:t>Direccionamiento estratégico</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4</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5</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5</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2030231181"/>
                  </a:ext>
                </a:extLst>
              </a:tr>
              <a:tr h="285575">
                <a:tc>
                  <a:txBody>
                    <a:bodyPr/>
                    <a:lstStyle/>
                    <a:p>
                      <a:pPr algn="l" fontAlgn="b"/>
                      <a:r>
                        <a:rPr lang="es-CO" sz="1800" u="none" strike="noStrike" dirty="0">
                          <a:effectLst/>
                        </a:rPr>
                        <a:t>Evaluación de Proyectos</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2</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3</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3</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706653083"/>
                  </a:ext>
                </a:extLst>
              </a:tr>
              <a:tr h="285575">
                <a:tc>
                  <a:txBody>
                    <a:bodyPr/>
                    <a:lstStyle/>
                    <a:p>
                      <a:pPr algn="l" fontAlgn="b"/>
                      <a:r>
                        <a:rPr lang="es-CO" sz="1800" u="none" strike="noStrike">
                          <a:effectLst/>
                        </a:rPr>
                        <a:t>Gestión Documental</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2</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2</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3145171690"/>
                  </a:ext>
                </a:extLst>
              </a:tr>
              <a:tr h="285575">
                <a:tc>
                  <a:txBody>
                    <a:bodyPr/>
                    <a:lstStyle/>
                    <a:p>
                      <a:pPr algn="l" fontAlgn="b"/>
                      <a:r>
                        <a:rPr lang="es-CO" sz="1800" u="none" strike="noStrike" dirty="0">
                          <a:effectLst/>
                        </a:rPr>
                        <a:t>Gestión del Talento Humano</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s-CO" sz="18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u="none" strike="noStrike">
                          <a:effectLst/>
                        </a:rPr>
                        <a:t>1</a:t>
                      </a:r>
                      <a:endParaRPr lang="es-CO" sz="18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s-CO" sz="1800" b="1" u="none" strike="noStrike" dirty="0">
                          <a:effectLst/>
                        </a:rPr>
                        <a:t>2</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2</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100%</a:t>
                      </a:r>
                      <a:endParaRPr lang="es-CO" sz="18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1003086411"/>
                  </a:ext>
                </a:extLst>
              </a:tr>
              <a:tr h="285575">
                <a:tc>
                  <a:txBody>
                    <a:bodyPr/>
                    <a:lstStyle/>
                    <a:p>
                      <a:pPr marL="0" algn="l" defTabSz="914400" rtl="0" eaLnBrk="1" fontAlgn="b" latinLnBrk="0" hangingPunct="1"/>
                      <a:r>
                        <a:rPr lang="es-CO" sz="1800" u="none" strike="noStrike" kern="1200" dirty="0">
                          <a:solidFill>
                            <a:schemeClr val="tx1"/>
                          </a:solidFill>
                          <a:effectLst/>
                          <a:latin typeface="+mn-lt"/>
                          <a:ea typeface="+mn-ea"/>
                          <a:cs typeface="+mn-cs"/>
                        </a:rPr>
                        <a:t>Auditoría Interna</a:t>
                      </a:r>
                    </a:p>
                  </a:txBody>
                  <a:tcPr marL="0" marR="0" marT="0" marB="0" anchor="b">
                    <a:solidFill>
                      <a:schemeClr val="bg1"/>
                    </a:solidFill>
                  </a:tcPr>
                </a:tc>
                <a:tc>
                  <a:txBody>
                    <a:bodyPr/>
                    <a:lstStyle/>
                    <a:p>
                      <a:pPr marL="0" algn="l" defTabSz="914400" rtl="0" eaLnBrk="1" fontAlgn="b" latinLnBrk="0" hangingPunct="1"/>
                      <a:endParaRPr lang="es-CO" sz="1800" u="none" strike="noStrike" kern="1200" dirty="0">
                        <a:solidFill>
                          <a:schemeClr val="tx1"/>
                        </a:solidFill>
                        <a:effectLst/>
                        <a:latin typeface="+mn-lt"/>
                        <a:ea typeface="+mn-ea"/>
                        <a:cs typeface="+mn-cs"/>
                      </a:endParaRPr>
                    </a:p>
                  </a:txBody>
                  <a:tcPr marL="0" marR="0" marT="0" marB="0" anchor="b">
                    <a:solidFill>
                      <a:schemeClr val="bg1"/>
                    </a:solidFill>
                  </a:tcPr>
                </a:tc>
                <a:tc>
                  <a:txBody>
                    <a:bodyPr/>
                    <a:lstStyle/>
                    <a:p>
                      <a:pPr marL="0" algn="l" defTabSz="914400" rtl="0" eaLnBrk="1" fontAlgn="b" latinLnBrk="0" hangingPunct="1"/>
                      <a:endParaRPr lang="es-CO" sz="1800" u="none" strike="noStrike" kern="1200" dirty="0">
                        <a:solidFill>
                          <a:schemeClr val="tx1"/>
                        </a:solidFill>
                        <a:effectLst/>
                        <a:latin typeface="+mn-lt"/>
                        <a:ea typeface="+mn-ea"/>
                        <a:cs typeface="+mn-cs"/>
                      </a:endParaRPr>
                    </a:p>
                  </a:txBody>
                  <a:tcPr marL="0" marR="0" marT="0" marB="0" anchor="b">
                    <a:solidFill>
                      <a:schemeClr val="bg1"/>
                    </a:solidFill>
                  </a:tcPr>
                </a:tc>
                <a:tc>
                  <a:txBody>
                    <a:bodyPr/>
                    <a:lstStyle/>
                    <a:p>
                      <a:pPr marL="0" algn="l" defTabSz="914400" rtl="0" eaLnBrk="1" fontAlgn="b" latinLnBrk="0" hangingPunct="1"/>
                      <a:endParaRPr lang="es-CO" sz="1800" u="none" strike="noStrike" kern="1200" dirty="0">
                        <a:solidFill>
                          <a:schemeClr val="tx1"/>
                        </a:solidFill>
                        <a:effectLst/>
                        <a:latin typeface="+mn-lt"/>
                        <a:ea typeface="+mn-ea"/>
                        <a:cs typeface="+mn-cs"/>
                      </a:endParaRPr>
                    </a:p>
                  </a:txBody>
                  <a:tcPr marL="0" marR="0" marT="0" marB="0" anchor="b">
                    <a:solidFill>
                      <a:schemeClr val="bg1"/>
                    </a:solidFill>
                  </a:tcPr>
                </a:tc>
                <a:tc>
                  <a:txBody>
                    <a:bodyPr/>
                    <a:lstStyle/>
                    <a:p>
                      <a:pPr marL="0" algn="l" defTabSz="914400" rtl="0" eaLnBrk="1" fontAlgn="b" latinLnBrk="0" hangingPunct="1"/>
                      <a:endParaRPr lang="es-CO" sz="1800" u="none" strike="noStrike" kern="1200" dirty="0">
                        <a:solidFill>
                          <a:schemeClr val="tx1"/>
                        </a:solidFill>
                        <a:effectLst/>
                        <a:latin typeface="+mn-lt"/>
                        <a:ea typeface="+mn-ea"/>
                        <a:cs typeface="+mn-cs"/>
                      </a:endParaRPr>
                    </a:p>
                  </a:txBody>
                  <a:tcPr marL="0" marR="0" marT="0" marB="0" anchor="b">
                    <a:solidFill>
                      <a:schemeClr val="bg1"/>
                    </a:solidFill>
                  </a:tcPr>
                </a:tc>
                <a:tc>
                  <a:txBody>
                    <a:bodyPr/>
                    <a:lstStyle/>
                    <a:p>
                      <a:pPr marL="0" algn="ctr" defTabSz="914400" rtl="0" eaLnBrk="1" fontAlgn="b" latinLnBrk="0" hangingPunct="1"/>
                      <a:r>
                        <a:rPr lang="es-CO" sz="1800" u="none" strike="noStrike" kern="1200">
                          <a:solidFill>
                            <a:schemeClr val="tx1"/>
                          </a:solidFill>
                          <a:effectLst/>
                          <a:latin typeface="+mn-lt"/>
                          <a:ea typeface="+mn-ea"/>
                          <a:cs typeface="+mn-cs"/>
                        </a:rPr>
                        <a:t>1</a:t>
                      </a:r>
                      <a:endParaRPr lang="es-CO" sz="1800" u="none" strike="noStrike" kern="1200" dirty="0">
                        <a:solidFill>
                          <a:schemeClr val="tx1"/>
                        </a:solidFill>
                        <a:effectLst/>
                        <a:latin typeface="+mn-lt"/>
                        <a:ea typeface="+mn-ea"/>
                        <a:cs typeface="+mn-cs"/>
                      </a:endParaRPr>
                    </a:p>
                  </a:txBody>
                  <a:tcPr marL="0" marR="0" marT="0" marB="0" anchor="b">
                    <a:solidFill>
                      <a:schemeClr val="bg1"/>
                    </a:solidFill>
                  </a:tcPr>
                </a:tc>
                <a:tc>
                  <a:txBody>
                    <a:bodyPr/>
                    <a:lstStyle/>
                    <a:p>
                      <a:pPr marL="0" algn="ctr" defTabSz="914400" rtl="0" eaLnBrk="1" fontAlgn="b" latinLnBrk="0" hangingPunct="1"/>
                      <a:r>
                        <a:rPr lang="es-CO" sz="1800" b="1" u="none" strike="noStrike" kern="1200" dirty="0">
                          <a:solidFill>
                            <a:schemeClr val="tx1"/>
                          </a:solidFill>
                          <a:effectLst/>
                          <a:latin typeface="+mn-lt"/>
                          <a:ea typeface="+mn-ea"/>
                          <a:cs typeface="+mn-cs"/>
                        </a:rPr>
                        <a:t>1</a:t>
                      </a:r>
                    </a:p>
                  </a:txBody>
                  <a:tcPr marL="0" marR="0" marT="0" marB="0" anchor="b">
                    <a:solidFill>
                      <a:schemeClr val="bg1"/>
                    </a:solidFill>
                  </a:tcPr>
                </a:tc>
                <a:tc>
                  <a:txBody>
                    <a:bodyPr/>
                    <a:lstStyle/>
                    <a:p>
                      <a:pPr marL="0" algn="ctr" defTabSz="914400" rtl="0" eaLnBrk="1" fontAlgn="b" latinLnBrk="0" hangingPunct="1"/>
                      <a:r>
                        <a:rPr lang="en-US" sz="1800" b="1" u="none" strike="noStrike" kern="1200" dirty="0">
                          <a:solidFill>
                            <a:schemeClr val="tx1"/>
                          </a:solidFill>
                          <a:effectLst/>
                          <a:latin typeface="+mn-lt"/>
                          <a:ea typeface="+mn-ea"/>
                          <a:cs typeface="+mn-cs"/>
                        </a:rPr>
                        <a:t>1</a:t>
                      </a:r>
                      <a:endParaRPr lang="es-CO" sz="1800" b="1" u="none" strike="noStrike" kern="1200" dirty="0">
                        <a:solidFill>
                          <a:schemeClr val="tx1"/>
                        </a:solidFill>
                        <a:effectLst/>
                        <a:latin typeface="+mn-lt"/>
                        <a:ea typeface="+mn-ea"/>
                        <a:cs typeface="+mn-cs"/>
                      </a:endParaRPr>
                    </a:p>
                  </a:txBody>
                  <a:tcPr marL="0" marR="0" marT="0" marB="0" anchor="b">
                    <a:solidFill>
                      <a:schemeClr val="bg1"/>
                    </a:solidFill>
                  </a:tcPr>
                </a:tc>
                <a:tc>
                  <a:txBody>
                    <a:bodyPr/>
                    <a:lstStyle/>
                    <a:p>
                      <a:pPr marL="0" algn="ctr" defTabSz="914400" rtl="0" eaLnBrk="1" fontAlgn="b" latinLnBrk="0" hangingPunct="1"/>
                      <a:endParaRPr lang="es-CO" sz="1800" b="1" u="none" strike="noStrike" kern="1200" dirty="0">
                        <a:solidFill>
                          <a:schemeClr val="tx1"/>
                        </a:solidFill>
                        <a:effectLst/>
                        <a:latin typeface="+mn-lt"/>
                        <a:ea typeface="+mn-ea"/>
                        <a:cs typeface="+mn-cs"/>
                      </a:endParaRPr>
                    </a:p>
                  </a:txBody>
                  <a:tcPr marL="0" marR="0" marT="0" marB="0" anchor="b">
                    <a:solidFill>
                      <a:schemeClr val="bg1"/>
                    </a:solidFill>
                  </a:tcPr>
                </a:tc>
                <a:extLst>
                  <a:ext uri="{0D108BD9-81ED-4DB2-BD59-A6C34878D82A}">
                    <a16:rowId xmlns:a16="http://schemas.microsoft.com/office/drawing/2014/main" val="2943629610"/>
                  </a:ext>
                </a:extLst>
              </a:tr>
              <a:tr h="285575">
                <a:tc>
                  <a:txBody>
                    <a:bodyPr/>
                    <a:lstStyle/>
                    <a:p>
                      <a:pPr algn="ctr" fontAlgn="b"/>
                      <a:r>
                        <a:rPr lang="es-CO" sz="1800" b="1" i="0" u="none" strike="noStrike" dirty="0">
                          <a:solidFill>
                            <a:srgbClr val="000000"/>
                          </a:solidFill>
                          <a:effectLst/>
                          <a:latin typeface="Calibri" panose="020F0502020204030204" pitchFamily="34" charset="0"/>
                        </a:rPr>
                        <a:t>TOTAL</a:t>
                      </a:r>
                    </a:p>
                  </a:txBody>
                  <a:tcPr marL="0" marR="0" marT="0" marB="0" anchor="b">
                    <a:solidFill>
                      <a:srgbClr val="0070C0"/>
                    </a:solidFill>
                  </a:tcPr>
                </a:tc>
                <a:tc>
                  <a:txBody>
                    <a:bodyPr/>
                    <a:lstStyle/>
                    <a:p>
                      <a:pPr algn="ctr" fontAlgn="b"/>
                      <a:r>
                        <a:rPr lang="es-CO" sz="1800" b="1" u="none" strike="noStrike">
                          <a:effectLst/>
                        </a:rPr>
                        <a:t>1</a:t>
                      </a:r>
                      <a:endParaRPr lang="es-CO" sz="1800" b="1" i="0" u="none" strike="noStrike">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s-CO" sz="1800" b="1" u="none" strike="noStrike" dirty="0">
                          <a:effectLst/>
                        </a:rPr>
                        <a:t>18</a:t>
                      </a:r>
                      <a:endParaRPr lang="es-CO" sz="1800" b="1" i="0" u="none" strike="noStrike" dirty="0">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s-CO" sz="1800" b="1" u="none" strike="noStrike">
                          <a:effectLst/>
                        </a:rPr>
                        <a:t>1</a:t>
                      </a:r>
                      <a:endParaRPr lang="es-CO" sz="1800" b="1" i="0" u="none" strike="noStrike">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s-CO" sz="1800" b="1" u="none" strike="noStrike">
                          <a:effectLst/>
                        </a:rPr>
                        <a:t>6</a:t>
                      </a:r>
                      <a:endParaRPr lang="es-CO" sz="1800" b="1" i="0" u="none" strike="noStrike">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s-CO" sz="1800" b="1" u="none" strike="noStrike" dirty="0">
                          <a:effectLst/>
                        </a:rPr>
                        <a:t>41</a:t>
                      </a:r>
                      <a:endParaRPr lang="es-CO" sz="1800" b="1" i="0" u="none" strike="noStrike" dirty="0">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s-CO" sz="1800" b="1" u="none" strike="noStrike" dirty="0">
                          <a:effectLst/>
                        </a:rPr>
                        <a:t>67</a:t>
                      </a:r>
                      <a:endParaRPr lang="es-CO" sz="1800" b="1" i="0" u="none" strike="noStrike" dirty="0">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n-US" sz="1800" b="1" i="0" u="none" strike="noStrike" dirty="0">
                          <a:solidFill>
                            <a:srgbClr val="000000"/>
                          </a:solidFill>
                          <a:effectLst/>
                          <a:latin typeface="Calibri" panose="020F0502020204030204" pitchFamily="34" charset="0"/>
                        </a:rPr>
                        <a:t>65</a:t>
                      </a:r>
                      <a:endParaRPr lang="es-CO" sz="1800" b="1" i="0" u="none" strike="noStrike" dirty="0">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n-US" sz="1800" b="1" i="0" u="none" strike="noStrike" dirty="0">
                          <a:solidFill>
                            <a:srgbClr val="000000"/>
                          </a:solidFill>
                          <a:effectLst/>
                          <a:latin typeface="Calibri" panose="020F0502020204030204" pitchFamily="34" charset="0"/>
                        </a:rPr>
                        <a:t>97%</a:t>
                      </a:r>
                      <a:endParaRPr lang="es-CO" sz="1800" b="1" i="0" u="none" strike="noStrike" dirty="0">
                        <a:solidFill>
                          <a:srgbClr val="000000"/>
                        </a:solidFill>
                        <a:effectLst/>
                        <a:latin typeface="Calibri" panose="020F0502020204030204" pitchFamily="34" charset="0"/>
                      </a:endParaRPr>
                    </a:p>
                  </a:txBody>
                  <a:tcPr marL="0" marR="0" marT="0" marB="0" anchor="b">
                    <a:solidFill>
                      <a:srgbClr val="0070C0"/>
                    </a:solidFill>
                  </a:tcPr>
                </a:tc>
                <a:extLst>
                  <a:ext uri="{0D108BD9-81ED-4DB2-BD59-A6C34878D82A}">
                    <a16:rowId xmlns:a16="http://schemas.microsoft.com/office/drawing/2014/main" val="2897812785"/>
                  </a:ext>
                </a:extLst>
              </a:tr>
            </a:tbl>
          </a:graphicData>
        </a:graphic>
      </p:graphicFrame>
      <p:sp>
        <p:nvSpPr>
          <p:cNvPr id="26" name="CuadroTexto 25">
            <a:extLst>
              <a:ext uri="{FF2B5EF4-FFF2-40B4-BE49-F238E27FC236}">
                <a16:creationId xmlns:a16="http://schemas.microsoft.com/office/drawing/2014/main" id="{B2D2536E-1AD3-4489-8376-FF4A80082DAC}"/>
              </a:ext>
            </a:extLst>
          </p:cNvPr>
          <p:cNvSpPr txBox="1"/>
          <p:nvPr/>
        </p:nvSpPr>
        <p:spPr>
          <a:xfrm>
            <a:off x="1168639" y="615442"/>
            <a:ext cx="9774949" cy="461665"/>
          </a:xfrm>
          <a:prstGeom prst="rect">
            <a:avLst/>
          </a:prstGeom>
          <a:noFill/>
        </p:spPr>
        <p:txBody>
          <a:bodyPr wrap="square" rtlCol="0">
            <a:spAutoFit/>
          </a:bodyPr>
          <a:lstStyle/>
          <a:p>
            <a:pPr algn="ctr"/>
            <a:r>
              <a:rPr lang="es-ES" sz="2400" b="1" dirty="0">
                <a:solidFill>
                  <a:srgbClr val="00B0F0"/>
                </a:solidFill>
                <a:latin typeface="Tahoma" panose="020B0604030504040204" pitchFamily="34" charset="0"/>
                <a:ea typeface="Tahoma" panose="020B0604030504040204" pitchFamily="34" charset="0"/>
                <a:cs typeface="Tahoma" panose="020B0604030504040204" pitchFamily="34" charset="0"/>
              </a:rPr>
              <a:t>PLAN DE ACTUALIZACIÓN DE DOCUMENTOS PRIORIZADOS</a:t>
            </a:r>
          </a:p>
        </p:txBody>
      </p:sp>
    </p:spTree>
    <p:extLst>
      <p:ext uri="{BB962C8B-B14F-4D97-AF65-F5344CB8AC3E}">
        <p14:creationId xmlns:p14="http://schemas.microsoft.com/office/powerpoint/2010/main" val="408690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E6A5120-5E25-6F79-D5B2-930D13DF178F}"/>
              </a:ext>
            </a:extLst>
          </p:cNvPr>
          <p:cNvSpPr txBox="1"/>
          <p:nvPr/>
        </p:nvSpPr>
        <p:spPr>
          <a:xfrm>
            <a:off x="942146" y="575378"/>
            <a:ext cx="10307707" cy="2017091"/>
          </a:xfrm>
          <a:prstGeom prst="rect">
            <a:avLst/>
          </a:prstGeom>
          <a:noFill/>
        </p:spPr>
        <p:txBody>
          <a:bodyPr wrap="square">
            <a:spAutoFit/>
          </a:bodyPr>
          <a:lstStyle/>
          <a:p>
            <a:pPr marR="902970" algn="just">
              <a:lnSpc>
                <a:spcPct val="107000"/>
              </a:lnSpc>
              <a:spcAft>
                <a:spcPts val="800"/>
              </a:spcAft>
            </a:pPr>
            <a:r>
              <a:rPr lang="es-ES"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1</a:t>
            </a:r>
            <a:r>
              <a:rPr lang="es-ES"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Lograr la transformación organizacional a través de la reingeniería de procesos y procedimientos y la priorización de documentos del SIG para el 2022</a:t>
            </a:r>
            <a:endPar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r>
              <a:rPr lang="es-ES"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Actividad 2: </a:t>
            </a:r>
            <a:r>
              <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Optimizar los trámites internos de contratación a través de la mesa integral de servicios</a:t>
            </a:r>
            <a:endParaRPr lang="es-ES" sz="16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r>
              <a:rPr lang="es-ES"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No Actividades ejecutadas/ No. activades programadas en el plan de implementación de la mesa integral de servicios</a:t>
            </a:r>
          </a:p>
          <a:p>
            <a:pPr marR="902970" algn="just">
              <a:lnSpc>
                <a:spcPct val="107000"/>
              </a:lnSpc>
              <a:spcAft>
                <a:spcPts val="800"/>
              </a:spcAft>
            </a:pPr>
            <a:endPar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CuadroTexto 3">
            <a:extLst>
              <a:ext uri="{FF2B5EF4-FFF2-40B4-BE49-F238E27FC236}">
                <a16:creationId xmlns:a16="http://schemas.microsoft.com/office/drawing/2014/main" id="{F1CD1892-E4DB-2576-976E-1B2FE997B8E2}"/>
              </a:ext>
            </a:extLst>
          </p:cNvPr>
          <p:cNvSpPr txBox="1"/>
          <p:nvPr/>
        </p:nvSpPr>
        <p:spPr>
          <a:xfrm>
            <a:off x="1937302" y="3027032"/>
            <a:ext cx="7591011" cy="1477328"/>
          </a:xfrm>
          <a:prstGeom prst="rect">
            <a:avLst/>
          </a:prstGeom>
          <a:noFill/>
        </p:spPr>
        <p:txBody>
          <a:bodyPr wrap="square">
            <a:spAutoFit/>
          </a:bodyPr>
          <a:lstStyle/>
          <a:p>
            <a:pPr algn="just"/>
            <a:r>
              <a:rPr lang="es-CO" dirty="0">
                <a:solidFill>
                  <a:srgbClr val="C00000"/>
                </a:solidFill>
              </a:rPr>
              <a:t>Se cumplió el </a:t>
            </a:r>
            <a:r>
              <a:rPr lang="es-CO" b="1" dirty="0">
                <a:solidFill>
                  <a:srgbClr val="C00000"/>
                </a:solidFill>
              </a:rPr>
              <a:t>100% </a:t>
            </a:r>
            <a:r>
              <a:rPr lang="es-CO" dirty="0">
                <a:solidFill>
                  <a:srgbClr val="C00000"/>
                </a:solidFill>
              </a:rPr>
              <a:t>de las actividades programadas para contar con una mesa integral de servicios: se crea en  el aplicativo ORFEO, el  módulo de Radicación de solicitudes contractuales de la Subgerencia de Operaciones en el aplicativo de ORFEO. </a:t>
            </a:r>
          </a:p>
          <a:p>
            <a:pPr algn="just"/>
            <a:endParaRPr lang="es-CO" dirty="0">
              <a:solidFill>
                <a:srgbClr val="C00000"/>
              </a:solidFill>
            </a:endParaRPr>
          </a:p>
        </p:txBody>
      </p:sp>
    </p:spTree>
    <p:extLst>
      <p:ext uri="{BB962C8B-B14F-4D97-AF65-F5344CB8AC3E}">
        <p14:creationId xmlns:p14="http://schemas.microsoft.com/office/powerpoint/2010/main" val="188823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E6A5120-5E25-6F79-D5B2-930D13DF178F}"/>
              </a:ext>
            </a:extLst>
          </p:cNvPr>
          <p:cNvSpPr txBox="1"/>
          <p:nvPr/>
        </p:nvSpPr>
        <p:spPr>
          <a:xfrm>
            <a:off x="579845" y="198658"/>
            <a:ext cx="10684503" cy="2185535"/>
          </a:xfrm>
          <a:prstGeom prst="rect">
            <a:avLst/>
          </a:prstGeom>
          <a:noFill/>
        </p:spPr>
        <p:txBody>
          <a:bodyPr wrap="square">
            <a:spAutoFit/>
          </a:bodyPr>
          <a:lstStyle/>
          <a:p>
            <a:pPr marR="902970" algn="just">
              <a:lnSpc>
                <a:spcPct val="107000"/>
              </a:lnSpc>
              <a:spcAft>
                <a:spcPts val="800"/>
              </a:spcAft>
            </a:pPr>
            <a:r>
              <a:rPr lang="es-ES"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1</a:t>
            </a:r>
            <a:r>
              <a:rPr lang="es-ES"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Lograr la transformación organizacional a través de la reingeniería de procesos y procedimientos y la priorización de documentos del SIG para el 2022</a:t>
            </a:r>
            <a:endPar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r>
              <a:rPr lang="es-ES"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Actividad 3: </a:t>
            </a:r>
            <a:r>
              <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Adoptar e implementar trámites de contratación ágiles y eficientes</a:t>
            </a:r>
            <a:endParaRPr lang="es-ES" sz="16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r>
              <a:rPr lang="es-ES"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63A68"/>
                </a:solidFill>
                <a:latin typeface="Tahoma" panose="020B0604030504040204" pitchFamily="34" charset="0"/>
                <a:ea typeface="Tahoma" panose="020B0604030504040204" pitchFamily="34" charset="0"/>
                <a:cs typeface="Tahoma" panose="020B0604030504040204" pitchFamily="34" charset="0"/>
              </a:rPr>
              <a:t>(No,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tramites</a:t>
            </a:r>
            <a:r>
              <a:rPr lang="en-US" sz="1600" dirty="0">
                <a:solidFill>
                  <a:srgbClr val="163A68"/>
                </a:solidFill>
                <a:latin typeface="Tahoma" panose="020B0604030504040204" pitchFamily="34" charset="0"/>
                <a:ea typeface="Tahoma" panose="020B0604030504040204" pitchFamily="34" charset="0"/>
                <a:cs typeface="Tahoma" panose="020B0604030504040204" pitchFamily="34" charset="0"/>
              </a:rPr>
              <a:t>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entregados</a:t>
            </a:r>
            <a:r>
              <a:rPr lang="en-US" sz="1600" dirty="0">
                <a:solidFill>
                  <a:srgbClr val="163A68"/>
                </a:solidFill>
                <a:latin typeface="Tahoma" panose="020B0604030504040204" pitchFamily="34" charset="0"/>
                <a:ea typeface="Tahoma" panose="020B0604030504040204" pitchFamily="34" charset="0"/>
                <a:cs typeface="Tahoma" panose="020B0604030504040204" pitchFamily="34" charset="0"/>
              </a:rPr>
              <a:t> bajo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el</a:t>
            </a:r>
            <a:r>
              <a:rPr lang="en-US" sz="1600" dirty="0">
                <a:solidFill>
                  <a:srgbClr val="163A68"/>
                </a:solidFill>
                <a:latin typeface="Tahoma" panose="020B0604030504040204" pitchFamily="34" charset="0"/>
                <a:ea typeface="Tahoma" panose="020B0604030504040204" pitchFamily="34" charset="0"/>
                <a:cs typeface="Tahoma" panose="020B0604030504040204" pitchFamily="34" charset="0"/>
              </a:rPr>
              <a:t>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requerimiento</a:t>
            </a:r>
            <a:r>
              <a:rPr lang="en-US" sz="1600" dirty="0">
                <a:solidFill>
                  <a:srgbClr val="163A68"/>
                </a:solidFill>
                <a:latin typeface="Tahoma" panose="020B0604030504040204" pitchFamily="34" charset="0"/>
                <a:ea typeface="Tahoma" panose="020B0604030504040204" pitchFamily="34" charset="0"/>
                <a:cs typeface="Tahoma" panose="020B0604030504040204" pitchFamily="34" charset="0"/>
              </a:rPr>
              <a:t> ANS / No.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Tramites</a:t>
            </a:r>
            <a:r>
              <a:rPr lang="en-US" sz="1600" dirty="0">
                <a:solidFill>
                  <a:srgbClr val="163A68"/>
                </a:solidFill>
                <a:latin typeface="Tahoma" panose="020B0604030504040204" pitchFamily="34" charset="0"/>
                <a:ea typeface="Tahoma" panose="020B0604030504040204" pitchFamily="34" charset="0"/>
                <a:cs typeface="Tahoma" panose="020B0604030504040204" pitchFamily="34" charset="0"/>
              </a:rPr>
              <a:t>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entregados</a:t>
            </a:r>
            <a:r>
              <a:rPr lang="en-US" sz="1600" dirty="0">
                <a:solidFill>
                  <a:srgbClr val="163A68"/>
                </a:solidFill>
                <a:latin typeface="Tahoma" panose="020B0604030504040204" pitchFamily="34" charset="0"/>
                <a:ea typeface="Tahoma" panose="020B0604030504040204" pitchFamily="34" charset="0"/>
                <a:cs typeface="Tahoma" panose="020B0604030504040204" pitchFamily="34" charset="0"/>
              </a:rPr>
              <a:t>)*100</a:t>
            </a:r>
            <a:endPar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endPar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a:extLst>
              <a:ext uri="{FF2B5EF4-FFF2-40B4-BE49-F238E27FC236}">
                <a16:creationId xmlns:a16="http://schemas.microsoft.com/office/drawing/2014/main" id="{80BBC0C6-92AB-05E0-249F-15DAACD7B173}"/>
              </a:ext>
            </a:extLst>
          </p:cNvPr>
          <p:cNvGraphicFramePr>
            <a:graphicFrameLocks noGrp="1"/>
          </p:cNvGraphicFramePr>
          <p:nvPr>
            <p:extLst>
              <p:ext uri="{D42A27DB-BD31-4B8C-83A1-F6EECF244321}">
                <p14:modId xmlns:p14="http://schemas.microsoft.com/office/powerpoint/2010/main" val="3373653692"/>
              </p:ext>
            </p:extLst>
          </p:nvPr>
        </p:nvGraphicFramePr>
        <p:xfrm>
          <a:off x="1553879" y="1988672"/>
          <a:ext cx="8736434" cy="2625130"/>
        </p:xfrm>
        <a:graphic>
          <a:graphicData uri="http://schemas.openxmlformats.org/drawingml/2006/table">
            <a:tbl>
              <a:tblPr firstRow="1" firstCol="1" lastRow="1" lastCol="1" bandRow="1" bandCol="1"/>
              <a:tblGrid>
                <a:gridCol w="5239353">
                  <a:extLst>
                    <a:ext uri="{9D8B030D-6E8A-4147-A177-3AD203B41FA5}">
                      <a16:colId xmlns:a16="http://schemas.microsoft.com/office/drawing/2014/main" val="2419442104"/>
                    </a:ext>
                  </a:extLst>
                </a:gridCol>
                <a:gridCol w="3497081">
                  <a:extLst>
                    <a:ext uri="{9D8B030D-6E8A-4147-A177-3AD203B41FA5}">
                      <a16:colId xmlns:a16="http://schemas.microsoft.com/office/drawing/2014/main" val="3123601736"/>
                    </a:ext>
                  </a:extLst>
                </a:gridCol>
              </a:tblGrid>
              <a:tr h="295789">
                <a:tc>
                  <a:txBody>
                    <a:bodyPr/>
                    <a:lstStyle/>
                    <a:p>
                      <a:pPr marL="93980" marR="86995" algn="ctr">
                        <a:spcBef>
                          <a:spcPts val="390"/>
                        </a:spcBef>
                        <a:spcAft>
                          <a:spcPts val="0"/>
                        </a:spcAft>
                      </a:pPr>
                      <a:r>
                        <a:rPr lang="es-E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INDICADOR</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802640" marR="861695" algn="ctr">
                        <a:spcBef>
                          <a:spcPts val="390"/>
                        </a:spcBef>
                        <a:spcAft>
                          <a:spcPts val="0"/>
                        </a:spcAft>
                      </a:pPr>
                      <a:r>
                        <a:rPr lang="es-E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951554260"/>
                  </a:ext>
                </a:extLst>
              </a:tr>
              <a:tr h="776447">
                <a:tc>
                  <a:txBody>
                    <a:bodyPr/>
                    <a:lstStyle/>
                    <a:p>
                      <a:pPr marL="93980" marR="88265" algn="ctr">
                        <a:spcBef>
                          <a:spcPts val="22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Cumplimiento de los tiempos establecidos en los Acuerdos de</a:t>
                      </a:r>
                      <a:r>
                        <a:rPr lang="es-ES" sz="1600" spc="-23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Niveles de Servicio para la elaboración de los Estudios Previos</a:t>
                      </a:r>
                      <a:r>
                        <a:rPr lang="es-ES" sz="1600" spc="-23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y/o</a:t>
                      </a:r>
                      <a:r>
                        <a:rPr lang="es-ES" sz="16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Estudios de</a:t>
                      </a:r>
                      <a:r>
                        <a:rPr lang="es-ES" sz="1600" spc="-1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Mercado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8045" marR="860425" algn="l">
                        <a:spcBef>
                          <a:spcPts val="22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Aceptable  </a:t>
                      </a:r>
                      <a:r>
                        <a:rPr lang="es-ES" sz="1600" spc="-235" dirty="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a:effectLst/>
                          <a:latin typeface="Calibri" panose="020F0502020204030204" pitchFamily="34" charset="0"/>
                          <a:ea typeface="Calibri" panose="020F0502020204030204" pitchFamily="34" charset="0"/>
                          <a:cs typeface="Times New Roman" panose="02020603050405020304" pitchFamily="18" charset="0"/>
                        </a:rPr>
                        <a:t>85%</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p>
                      <a:pPr marL="866775" marR="861695" algn="l">
                        <a:spcBef>
                          <a:spcPts val="5"/>
                        </a:spcBef>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866775" marR="861695" algn="l">
                        <a:spcBef>
                          <a:spcPts val="5"/>
                        </a:spcBef>
                      </a:pPr>
                      <a:r>
                        <a:rPr lang="es-ES" sz="1600" dirty="0">
                          <a:effectLst/>
                          <a:latin typeface="Calibri" panose="020F0502020204030204" pitchFamily="34" charset="0"/>
                          <a:ea typeface="Calibri" panose="020F0502020204030204" pitchFamily="34" charset="0"/>
                          <a:cs typeface="Times New Roman" panose="02020603050405020304" pitchFamily="18" charset="0"/>
                        </a:rPr>
                        <a:t>          39/46</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586424"/>
                  </a:ext>
                </a:extLst>
              </a:tr>
              <a:tr h="776447">
                <a:tc>
                  <a:txBody>
                    <a:bodyPr/>
                    <a:lstStyle/>
                    <a:p>
                      <a:pPr marL="93980" marR="88265" algn="ctr">
                        <a:spcBef>
                          <a:spcPts val="22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Cumplimiento de los tiempos establecidos en los Acuerdos de</a:t>
                      </a:r>
                      <a:r>
                        <a:rPr lang="es-ES" sz="1600" spc="-23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Niveles de Servicio para las modalidades de selección en la</a:t>
                      </a:r>
                      <a:r>
                        <a:rPr lang="es-ES" sz="16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Subgerencia</a:t>
                      </a:r>
                      <a:r>
                        <a:rPr lang="es-ES" sz="16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de</a:t>
                      </a:r>
                      <a:r>
                        <a:rPr lang="es-ES" sz="16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Contratación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8045" marR="861695" algn="l">
                        <a:lnSpc>
                          <a:spcPct val="98000"/>
                        </a:lnSpc>
                        <a:spcBef>
                          <a:spcPts val="235"/>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Satisfactorio</a:t>
                      </a:r>
                      <a:r>
                        <a:rPr lang="es-ES" sz="1600" spc="-235" dirty="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a:effectLst/>
                          <a:latin typeface="Calibri" panose="020F0502020204030204" pitchFamily="34" charset="0"/>
                          <a:ea typeface="Calibri" panose="020F0502020204030204" pitchFamily="34" charset="0"/>
                          <a:cs typeface="Times New Roman" panose="02020603050405020304" pitchFamily="18" charset="0"/>
                        </a:rPr>
                        <a:t>92%</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p>
                      <a:pPr marL="866775" marR="861695" algn="l">
                        <a:spcBef>
                          <a:spcPts val="5"/>
                        </a:spcBef>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866775" marR="861695" algn="l">
                        <a:spcBef>
                          <a:spcPts val="5"/>
                        </a:spcBef>
                      </a:pPr>
                      <a:r>
                        <a:rPr lang="es-ES" sz="1600" dirty="0">
                          <a:effectLst/>
                          <a:latin typeface="Calibri" panose="020F0502020204030204" pitchFamily="34" charset="0"/>
                          <a:ea typeface="Calibri" panose="020F0502020204030204" pitchFamily="34" charset="0"/>
                          <a:cs typeface="Times New Roman" panose="02020603050405020304" pitchFamily="18" charset="0"/>
                        </a:rPr>
                        <a:t>           12/13</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303319"/>
                  </a:ext>
                </a:extLst>
              </a:tr>
              <a:tr h="776447">
                <a:tc>
                  <a:txBody>
                    <a:bodyPr/>
                    <a:lstStyle/>
                    <a:p>
                      <a:pPr marL="75565" marR="71120" indent="635" algn="ctr">
                        <a:spcBef>
                          <a:spcPts val="21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Cumplimiento de los Acuerdos de Niveles de Servicio de las</a:t>
                      </a:r>
                      <a:r>
                        <a:rPr lang="es-ES" sz="16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etapas Precontractual y Contractual del Proceso de Gestión de</a:t>
                      </a:r>
                      <a:r>
                        <a:rPr lang="es-ES" sz="1600" spc="-235"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a:effectLst/>
                          <a:latin typeface="Calibri" panose="020F0502020204030204" pitchFamily="34" charset="0"/>
                          <a:ea typeface="Calibri" panose="020F0502020204030204" pitchFamily="34" charset="0"/>
                          <a:cs typeface="Times New Roman" panose="02020603050405020304" pitchFamily="18" charset="0"/>
                        </a:rPr>
                        <a:t>Proveedores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8045" marR="861695" algn="l">
                        <a:spcBef>
                          <a:spcPts val="21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Satisfactorio</a:t>
                      </a:r>
                      <a:r>
                        <a:rPr lang="es-ES" sz="1600" spc="-235" dirty="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a:effectLst/>
                          <a:latin typeface="Calibri" panose="020F0502020204030204" pitchFamily="34" charset="0"/>
                          <a:ea typeface="Calibri" panose="020F0502020204030204" pitchFamily="34" charset="0"/>
                          <a:cs typeface="Times New Roman" panose="02020603050405020304" pitchFamily="18" charset="0"/>
                        </a:rPr>
                        <a:t>92%</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p>
                      <a:pPr marL="866775" marR="861695" algn="l">
                        <a:spcBef>
                          <a:spcPts val="5"/>
                        </a:spcBef>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866775" marR="861695" algn="l">
                        <a:spcBef>
                          <a:spcPts val="5"/>
                        </a:spcBef>
                      </a:pPr>
                      <a:r>
                        <a:rPr lang="es-ES" sz="1600" dirty="0">
                          <a:effectLst/>
                          <a:latin typeface="Calibri" panose="020F0502020204030204" pitchFamily="34" charset="0"/>
                          <a:ea typeface="Calibri" panose="020F0502020204030204" pitchFamily="34" charset="0"/>
                          <a:cs typeface="Times New Roman" panose="02020603050405020304" pitchFamily="18" charset="0"/>
                        </a:rPr>
                        <a:t>            12/13</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176970"/>
                  </a:ext>
                </a:extLst>
              </a:tr>
            </a:tbl>
          </a:graphicData>
        </a:graphic>
      </p:graphicFrame>
    </p:spTree>
    <p:extLst>
      <p:ext uri="{BB962C8B-B14F-4D97-AF65-F5344CB8AC3E}">
        <p14:creationId xmlns:p14="http://schemas.microsoft.com/office/powerpoint/2010/main" val="269853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E6A5120-5E25-6F79-D5B2-930D13DF178F}"/>
              </a:ext>
            </a:extLst>
          </p:cNvPr>
          <p:cNvSpPr txBox="1"/>
          <p:nvPr/>
        </p:nvSpPr>
        <p:spPr>
          <a:xfrm>
            <a:off x="667162" y="221196"/>
            <a:ext cx="11153776" cy="2975751"/>
          </a:xfrm>
          <a:prstGeom prst="rect">
            <a:avLst/>
          </a:prstGeom>
          <a:noFill/>
        </p:spPr>
        <p:txBody>
          <a:bodyPr wrap="square">
            <a:spAutoFit/>
          </a:bodyPr>
          <a:lstStyle/>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2</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 Evaluar los mecanismos definidos para la exigibilidad de la aplicación de los procedimientos.</a:t>
            </a:r>
          </a:p>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Actividad 1: </a:t>
            </a:r>
            <a:r>
              <a:rPr lang="es-CO" dirty="0">
                <a:solidFill>
                  <a:srgbClr val="163A68"/>
                </a:solidFill>
                <a:effectLst/>
                <a:latin typeface="Tahoma" panose="020B0604030504040204" pitchFamily="34" charset="0"/>
                <a:ea typeface="Tahoma" panose="020B0604030504040204" pitchFamily="34" charset="0"/>
                <a:cs typeface="Tahoma" panose="020B0604030504040204" pitchFamily="34" charset="0"/>
              </a:rPr>
              <a:t>Realizar la evaluación de los mecanismos implementados para la exigibilidad de la aplicación de los procedimientos</a:t>
            </a:r>
            <a:endPar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s-CO" dirty="0">
                <a:solidFill>
                  <a:srgbClr val="163A68"/>
                </a:solidFill>
                <a:latin typeface="Tahoma" panose="020B0604030504040204" pitchFamily="34" charset="0"/>
                <a:ea typeface="Tahoma" panose="020B0604030504040204" pitchFamily="34" charset="0"/>
                <a:cs typeface="Tahoma" panose="020B0604030504040204" pitchFamily="34" charset="0"/>
              </a:rPr>
              <a:t>Resultado de evaluación de mecanismos de exigibilidad junto con plan de mejoramiento cuando aplique</a:t>
            </a:r>
          </a:p>
          <a:p>
            <a:pPr marR="902970" algn="just">
              <a:lnSpc>
                <a:spcPct val="107000"/>
              </a:lnSpc>
              <a:spcAft>
                <a:spcPts val="800"/>
              </a:spcAft>
            </a:pP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endPar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E85A7AB4-050F-2920-9597-BFD7578FB025}"/>
              </a:ext>
            </a:extLst>
          </p:cNvPr>
          <p:cNvSpPr txBox="1"/>
          <p:nvPr/>
        </p:nvSpPr>
        <p:spPr>
          <a:xfrm>
            <a:off x="918954" y="2339197"/>
            <a:ext cx="8715376" cy="3477875"/>
          </a:xfrm>
          <a:prstGeom prst="rect">
            <a:avLst/>
          </a:prstGeom>
          <a:noFill/>
        </p:spPr>
        <p:txBody>
          <a:bodyPr wrap="square" rtlCol="0">
            <a:spAutoFit/>
          </a:bodyPr>
          <a:lstStyle/>
          <a:p>
            <a:pPr algn="just"/>
            <a:endParaRPr lang="es-CO" sz="2000" dirty="0">
              <a:solidFill>
                <a:srgbClr val="FF9F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a:endParaRPr lang="es-CO" sz="2000" dirty="0">
              <a:solidFill>
                <a:srgbClr val="FF9F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a:r>
              <a:rPr lang="es-CO" sz="2000" dirty="0">
                <a:solidFill>
                  <a:srgbClr val="002060"/>
                </a:solidFill>
                <a:latin typeface="Tahoma" panose="020B0604030504040204" pitchFamily="34" charset="0"/>
                <a:ea typeface="Tahoma" panose="020B0604030504040204" pitchFamily="34" charset="0"/>
                <a:cs typeface="Tahoma" panose="020B0604030504040204" pitchFamily="34" charset="0"/>
              </a:rPr>
              <a:t>En la vigencia 2021 se definieron los mecanismos para hacer exigibles los procesos</a:t>
            </a:r>
          </a:p>
          <a:p>
            <a:pPr algn="just"/>
            <a:r>
              <a:rPr lang="es-CO" sz="2000" dirty="0">
                <a:solidFill>
                  <a:srgbClr val="002060"/>
                </a:solidFill>
                <a:latin typeface="Tahoma" panose="020B0604030504040204" pitchFamily="34" charset="0"/>
                <a:ea typeface="Tahoma" panose="020B0604030504040204" pitchFamily="34" charset="0"/>
                <a:cs typeface="Tahoma" panose="020B0604030504040204" pitchFamily="34" charset="0"/>
              </a:rPr>
              <a:t>En el  primer semestre de 2022, se realizó la evaluación a los mecanismos implementados para la exigibilidad de la aplicación de los procedimientos. </a:t>
            </a:r>
          </a:p>
          <a:p>
            <a:pPr algn="just"/>
            <a:endParaRPr lang="es-CO"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a:r>
              <a:rPr lang="es-CO" sz="2000" dirty="0">
                <a:solidFill>
                  <a:srgbClr val="002060"/>
                </a:solidFill>
                <a:latin typeface="Tahoma" panose="020B0604030504040204" pitchFamily="34" charset="0"/>
                <a:ea typeface="Tahoma" panose="020B0604030504040204" pitchFamily="34" charset="0"/>
                <a:cs typeface="Tahoma" panose="020B0604030504040204" pitchFamily="34" charset="0"/>
              </a:rPr>
              <a:t>Se cuenta con un  informe sobre resultados de evaluación de cumplimiento de procedimientos de la entidad. Con los resultados obtenidos en la evaluación, se define que no es necesario formular un plan de mejoramiento</a:t>
            </a:r>
          </a:p>
        </p:txBody>
      </p:sp>
    </p:spTree>
    <p:extLst>
      <p:ext uri="{BB962C8B-B14F-4D97-AF65-F5344CB8AC3E}">
        <p14:creationId xmlns:p14="http://schemas.microsoft.com/office/powerpoint/2010/main" val="337338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E6A5120-5E25-6F79-D5B2-930D13DF178F}"/>
              </a:ext>
            </a:extLst>
          </p:cNvPr>
          <p:cNvSpPr txBox="1"/>
          <p:nvPr/>
        </p:nvSpPr>
        <p:spPr>
          <a:xfrm>
            <a:off x="733423" y="373793"/>
            <a:ext cx="10650193" cy="4736361"/>
          </a:xfrm>
          <a:prstGeom prst="rect">
            <a:avLst/>
          </a:prstGeom>
          <a:noFill/>
        </p:spPr>
        <p:txBody>
          <a:bodyPr wrap="square">
            <a:spAutoFit/>
          </a:bodyPr>
          <a:lstStyle/>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3</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 Implementar el módulo de ventas CRM.</a:t>
            </a:r>
          </a:p>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Actividad: </a:t>
            </a:r>
            <a:r>
              <a:rPr lang="es-CO" dirty="0">
                <a:solidFill>
                  <a:srgbClr val="163A68"/>
                </a:solidFill>
                <a:effectLst/>
                <a:latin typeface="Tahoma" panose="020B0604030504040204" pitchFamily="34" charset="0"/>
                <a:ea typeface="Tahoma" panose="020B0604030504040204" pitchFamily="34" charset="0"/>
                <a:cs typeface="Tahoma" panose="020B0604030504040204" pitchFamily="34" charset="0"/>
              </a:rPr>
              <a:t>Realizar la parametrización y configuración de los módulos de ventas del CRM</a:t>
            </a:r>
            <a:endPar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s-ES" dirty="0">
                <a:solidFill>
                  <a:srgbClr val="163A68"/>
                </a:solidFill>
                <a:latin typeface="Tahoma" panose="020B0604030504040204" pitchFamily="34" charset="0"/>
                <a:ea typeface="Tahoma" panose="020B0604030504040204" pitchFamily="34" charset="0"/>
                <a:cs typeface="Tahoma" panose="020B0604030504040204" pitchFamily="34" charset="0"/>
              </a:rPr>
              <a:t>M</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ó</a:t>
            </a:r>
            <a:r>
              <a:rPr lang="es-ES" dirty="0">
                <a:solidFill>
                  <a:srgbClr val="163A68"/>
                </a:solidFill>
                <a:latin typeface="Tahoma" panose="020B0604030504040204" pitchFamily="34" charset="0"/>
                <a:ea typeface="Tahoma" panose="020B0604030504040204" pitchFamily="34" charset="0"/>
                <a:cs typeface="Tahoma" panose="020B0604030504040204" pitchFamily="34" charset="0"/>
              </a:rPr>
              <a:t>dulo de ventas CRM  en producción</a:t>
            </a:r>
          </a:p>
          <a:p>
            <a:pPr marR="902970" algn="just">
              <a:lnSpc>
                <a:spcPct val="107000"/>
              </a:lnSpc>
              <a:spcAft>
                <a:spcPts val="800"/>
              </a:spcAft>
            </a:pP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Cumplimiento:</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 100%- se reporta modulo de ventas en funcionamiento con los siguientes usuarios asignados: </a:t>
            </a:r>
          </a:p>
          <a:p>
            <a:pPr marL="342900" marR="902970" indent="-342900" algn="just">
              <a:lnSpc>
                <a:spcPct val="107000"/>
              </a:lnSpc>
              <a:spcAft>
                <a:spcPts val="800"/>
              </a:spcAft>
              <a:buFont typeface="Wingdings" panose="05000000000000000000" pitchFamily="2" charset="2"/>
              <a:buChar char="Ø"/>
            </a:pP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crmadmin@enterritorio.gov.co - Administrador Global - Grupo de TI </a:t>
            </a:r>
          </a:p>
          <a:p>
            <a:pPr marL="342900" marR="902970" indent="-342900" algn="just">
              <a:lnSpc>
                <a:spcPct val="107000"/>
              </a:lnSpc>
              <a:spcAft>
                <a:spcPts val="800"/>
              </a:spcAft>
              <a:buFont typeface="Wingdings" panose="05000000000000000000" pitchFamily="2" charset="2"/>
              <a:buChar char="Ø"/>
            </a:pP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lpardo@enterritorio.gov.co - Usuario Funcional - Grupo de planeación y gestión de riesgos </a:t>
            </a:r>
          </a:p>
          <a:p>
            <a:pPr marL="342900" marR="902970" indent="-342900" algn="just">
              <a:lnSpc>
                <a:spcPct val="107000"/>
              </a:lnSpc>
              <a:spcAft>
                <a:spcPts val="800"/>
              </a:spcAft>
              <a:buFont typeface="Wingdings" panose="05000000000000000000" pitchFamily="2" charset="2"/>
              <a:buChar char="Ø"/>
            </a:pP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agarcia3@enterritorio.gov.co - Usuario Funcional - Grupo de Planeación y Control Financiero </a:t>
            </a:r>
          </a:p>
          <a:p>
            <a:pPr marL="342900" marR="902970" indent="-342900" algn="just">
              <a:lnSpc>
                <a:spcPct val="107000"/>
              </a:lnSpc>
              <a:spcAft>
                <a:spcPts val="800"/>
              </a:spcAft>
              <a:buFont typeface="Wingdings" panose="05000000000000000000" pitchFamily="2" charset="2"/>
              <a:buChar char="Ø"/>
            </a:pP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egarzon1@enterritorio.gov.co - Usuario Funcional - Grupo de Gestión Comercial </a:t>
            </a:r>
          </a:p>
          <a:p>
            <a:pPr marR="902970" algn="just">
              <a:lnSpc>
                <a:spcPct val="107000"/>
              </a:lnSpc>
              <a:spcAft>
                <a:spcPts val="800"/>
              </a:spcAft>
            </a:pPr>
            <a:endPar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023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8DFA172-A002-2531-4B49-1CE4D88FD953}"/>
              </a:ext>
            </a:extLst>
          </p:cNvPr>
          <p:cNvPicPr>
            <a:picLocks noChangeAspect="1"/>
          </p:cNvPicPr>
          <p:nvPr/>
        </p:nvPicPr>
        <p:blipFill>
          <a:blip r:embed="rId4"/>
          <a:stretch>
            <a:fillRect/>
          </a:stretch>
        </p:blipFill>
        <p:spPr>
          <a:xfrm rot="16665495">
            <a:off x="149075" y="103950"/>
            <a:ext cx="3957973" cy="3867608"/>
          </a:xfrm>
          <a:prstGeom prst="rect">
            <a:avLst/>
          </a:prstGeom>
        </p:spPr>
      </p:pic>
      <p:pic>
        <p:nvPicPr>
          <p:cNvPr id="8" name="Imagen 7">
            <a:extLst>
              <a:ext uri="{FF2B5EF4-FFF2-40B4-BE49-F238E27FC236}">
                <a16:creationId xmlns:a16="http://schemas.microsoft.com/office/drawing/2014/main" id="{5C83DF00-7816-4FAC-946F-5045F7F24446}"/>
              </a:ext>
            </a:extLst>
          </p:cNvPr>
          <p:cNvPicPr>
            <a:picLocks noChangeAspect="1"/>
          </p:cNvPicPr>
          <p:nvPr/>
        </p:nvPicPr>
        <p:blipFill>
          <a:blip r:embed="rId5"/>
          <a:stretch>
            <a:fillRect/>
          </a:stretch>
        </p:blipFill>
        <p:spPr>
          <a:xfrm rot="5400000">
            <a:off x="3905078" y="331163"/>
            <a:ext cx="2781300" cy="2717800"/>
          </a:xfrm>
          <a:prstGeom prst="rect">
            <a:avLst/>
          </a:prstGeom>
        </p:spPr>
      </p:pic>
      <p:pic>
        <p:nvPicPr>
          <p:cNvPr id="9" name="Imagen 8">
            <a:extLst>
              <a:ext uri="{FF2B5EF4-FFF2-40B4-BE49-F238E27FC236}">
                <a16:creationId xmlns:a16="http://schemas.microsoft.com/office/drawing/2014/main" id="{A517F1FC-6454-1888-AEB6-4830DB1402F9}"/>
              </a:ext>
            </a:extLst>
          </p:cNvPr>
          <p:cNvPicPr>
            <a:picLocks noChangeAspect="1"/>
          </p:cNvPicPr>
          <p:nvPr/>
        </p:nvPicPr>
        <p:blipFill>
          <a:blip r:embed="rId6"/>
          <a:stretch>
            <a:fillRect/>
          </a:stretch>
        </p:blipFill>
        <p:spPr>
          <a:xfrm rot="5400000">
            <a:off x="5518630" y="2073378"/>
            <a:ext cx="4525221" cy="4421905"/>
          </a:xfrm>
          <a:prstGeom prst="rect">
            <a:avLst/>
          </a:prstGeom>
        </p:spPr>
      </p:pic>
      <p:pic>
        <p:nvPicPr>
          <p:cNvPr id="4" name="Imagen 3">
            <a:extLst>
              <a:ext uri="{FF2B5EF4-FFF2-40B4-BE49-F238E27FC236}">
                <a16:creationId xmlns:a16="http://schemas.microsoft.com/office/drawing/2014/main" id="{366A3611-ED52-32F8-8ED3-9086A08C8B46}"/>
              </a:ext>
            </a:extLst>
          </p:cNvPr>
          <p:cNvPicPr>
            <a:picLocks noChangeAspect="1"/>
          </p:cNvPicPr>
          <p:nvPr/>
        </p:nvPicPr>
        <p:blipFill>
          <a:blip r:embed="rId7"/>
          <a:stretch>
            <a:fillRect/>
          </a:stretch>
        </p:blipFill>
        <p:spPr>
          <a:xfrm rot="11010479">
            <a:off x="1909352" y="3786408"/>
            <a:ext cx="2821762" cy="2757338"/>
          </a:xfrm>
          <a:prstGeom prst="rect">
            <a:avLst/>
          </a:prstGeom>
        </p:spPr>
      </p:pic>
      <p:sp>
        <p:nvSpPr>
          <p:cNvPr id="12" name="CuadroTexto 11">
            <a:extLst>
              <a:ext uri="{FF2B5EF4-FFF2-40B4-BE49-F238E27FC236}">
                <a16:creationId xmlns:a16="http://schemas.microsoft.com/office/drawing/2014/main" id="{6463C700-AD24-5E2F-39B4-0DA7B2B98F80}"/>
              </a:ext>
            </a:extLst>
          </p:cNvPr>
          <p:cNvSpPr txBox="1"/>
          <p:nvPr/>
        </p:nvSpPr>
        <p:spPr>
          <a:xfrm>
            <a:off x="3936828" y="1098390"/>
            <a:ext cx="2717800" cy="923330"/>
          </a:xfrm>
          <a:prstGeom prst="rect">
            <a:avLst/>
          </a:prstGeom>
          <a:noFill/>
        </p:spPr>
        <p:txBody>
          <a:bodyPr wrap="square" rtlCol="0">
            <a:spAutoFit/>
          </a:bodyPr>
          <a:lstStyle/>
          <a:p>
            <a:pPr algn="ctr"/>
            <a:r>
              <a:rPr lang="es-CO" dirty="0">
                <a:solidFill>
                  <a:srgbClr val="163A68"/>
                </a:solidFill>
              </a:rPr>
              <a:t>Pilar Estratégico</a:t>
            </a:r>
            <a:br>
              <a:rPr lang="es-CO" b="1" dirty="0">
                <a:solidFill>
                  <a:srgbClr val="163A68"/>
                </a:solidFill>
              </a:rPr>
            </a:br>
            <a:r>
              <a:rPr lang="es-CO" b="1" dirty="0">
                <a:solidFill>
                  <a:srgbClr val="163A68"/>
                </a:solidFill>
              </a:rPr>
              <a:t>de  Desempeño y Gestión Institucional</a:t>
            </a:r>
            <a:endParaRPr lang="es-CO" dirty="0">
              <a:solidFill>
                <a:srgbClr val="163A68"/>
              </a:solidFill>
            </a:endParaRPr>
          </a:p>
        </p:txBody>
      </p:sp>
      <p:sp>
        <p:nvSpPr>
          <p:cNvPr id="17" name="CuadroTexto 16">
            <a:extLst>
              <a:ext uri="{FF2B5EF4-FFF2-40B4-BE49-F238E27FC236}">
                <a16:creationId xmlns:a16="http://schemas.microsoft.com/office/drawing/2014/main" id="{62DFA9FF-77D2-D1FF-CCBB-761824E9BC8F}"/>
              </a:ext>
            </a:extLst>
          </p:cNvPr>
          <p:cNvSpPr txBox="1"/>
          <p:nvPr/>
        </p:nvSpPr>
        <p:spPr>
          <a:xfrm>
            <a:off x="6073835" y="2650645"/>
            <a:ext cx="3281659" cy="369332"/>
          </a:xfrm>
          <a:prstGeom prst="rect">
            <a:avLst/>
          </a:prstGeom>
          <a:noFill/>
        </p:spPr>
        <p:txBody>
          <a:bodyPr wrap="square" rtlCol="0">
            <a:spAutoFit/>
          </a:bodyPr>
          <a:lstStyle/>
          <a:p>
            <a:pPr algn="ctr"/>
            <a:r>
              <a:rPr lang="es-CO" b="1" dirty="0">
                <a:solidFill>
                  <a:srgbClr val="163A68"/>
                </a:solidFill>
              </a:rPr>
              <a:t>Indicadores</a:t>
            </a:r>
            <a:endParaRPr lang="es-CO" dirty="0">
              <a:solidFill>
                <a:srgbClr val="163A68"/>
              </a:solidFill>
            </a:endParaRPr>
          </a:p>
        </p:txBody>
      </p:sp>
      <p:sp>
        <p:nvSpPr>
          <p:cNvPr id="18" name="CuadroTexto 17">
            <a:extLst>
              <a:ext uri="{FF2B5EF4-FFF2-40B4-BE49-F238E27FC236}">
                <a16:creationId xmlns:a16="http://schemas.microsoft.com/office/drawing/2014/main" id="{A2FB3301-2727-8A32-EEF9-655FFD21BD04}"/>
              </a:ext>
            </a:extLst>
          </p:cNvPr>
          <p:cNvSpPr txBox="1"/>
          <p:nvPr/>
        </p:nvSpPr>
        <p:spPr>
          <a:xfrm>
            <a:off x="5938101" y="3068234"/>
            <a:ext cx="3768615" cy="2631490"/>
          </a:xfrm>
          <a:prstGeom prst="rect">
            <a:avLst/>
          </a:prstGeom>
          <a:noFill/>
        </p:spPr>
        <p:txBody>
          <a:bodyPr wrap="square" rtlCol="0">
            <a:spAutoFit/>
          </a:bodyPr>
          <a:lstStyle/>
          <a:p>
            <a:pPr algn="ctr"/>
            <a:r>
              <a:rPr lang="es-CO" sz="1050" dirty="0">
                <a:solidFill>
                  <a:srgbClr val="163A68"/>
                </a:solidFill>
              </a:rPr>
              <a:t>• </a:t>
            </a:r>
            <a:r>
              <a:rPr lang="es-CO" dirty="0"/>
              <a:t> </a:t>
            </a:r>
            <a:r>
              <a:rPr lang="es-CO" sz="1050" dirty="0">
                <a:solidFill>
                  <a:srgbClr val="163A68"/>
                </a:solidFill>
              </a:rPr>
              <a:t>Resultado de evaluación junto con plan de mejoramiento cuando aplique.</a:t>
            </a:r>
          </a:p>
          <a:p>
            <a:pPr algn="ctr"/>
            <a:r>
              <a:rPr lang="es-CO" sz="1050" dirty="0">
                <a:solidFill>
                  <a:srgbClr val="163A68"/>
                </a:solidFill>
              </a:rPr>
              <a:t>• (No. Actividades ejecutadas del plan de movilización / Numero de actividades programadas en el plan de movilización)*100.</a:t>
            </a:r>
          </a:p>
          <a:p>
            <a:pPr algn="ctr"/>
            <a:r>
              <a:rPr lang="es-CO" sz="1050" dirty="0">
                <a:solidFill>
                  <a:srgbClr val="163A68"/>
                </a:solidFill>
              </a:rPr>
              <a:t>• (No. Actividades ejecutadas de la estrategia de gestión de cambio/ Numero de Actividades programadas en la estrategia de gestión del cambio) *100.</a:t>
            </a:r>
          </a:p>
          <a:p>
            <a:pPr algn="ctr"/>
            <a:r>
              <a:rPr lang="es-CO" sz="1050" dirty="0">
                <a:solidFill>
                  <a:srgbClr val="163A68"/>
                </a:solidFill>
              </a:rPr>
              <a:t>• (No. actividades ejecutadas del plan de intervención de clima y cultura/ Numero de actividades programadas en plan de intervención de clima y cultura)*100.</a:t>
            </a:r>
          </a:p>
          <a:p>
            <a:pPr algn="ctr"/>
            <a:r>
              <a:rPr lang="es-CO" sz="1050" dirty="0">
                <a:solidFill>
                  <a:srgbClr val="163A68"/>
                </a:solidFill>
              </a:rPr>
              <a:t>• (No. Actividades ejecutadas de la estrategia de liderazgo colectivo/ Numero de Actividades programadas en la estrategia de  liderazgo colectivo)*100.</a:t>
            </a:r>
          </a:p>
          <a:p>
            <a:pPr algn="ctr"/>
            <a:r>
              <a:rPr lang="es-CO" sz="1050" dirty="0">
                <a:solidFill>
                  <a:srgbClr val="163A68"/>
                </a:solidFill>
              </a:rPr>
              <a:t>•  Documento con lineamientos de relacionamiento entre la entidad y sus colaboradores vinculados mediante contrato.</a:t>
            </a:r>
          </a:p>
        </p:txBody>
      </p:sp>
      <p:sp>
        <p:nvSpPr>
          <p:cNvPr id="19" name="CuadroTexto 18">
            <a:extLst>
              <a:ext uri="{FF2B5EF4-FFF2-40B4-BE49-F238E27FC236}">
                <a16:creationId xmlns:a16="http://schemas.microsoft.com/office/drawing/2014/main" id="{9C114277-8E5B-2694-EA9E-3A602D73780B}"/>
              </a:ext>
            </a:extLst>
          </p:cNvPr>
          <p:cNvSpPr txBox="1"/>
          <p:nvPr/>
        </p:nvSpPr>
        <p:spPr>
          <a:xfrm>
            <a:off x="1938527" y="4231447"/>
            <a:ext cx="2763412" cy="923330"/>
          </a:xfrm>
          <a:prstGeom prst="rect">
            <a:avLst/>
          </a:prstGeom>
          <a:noFill/>
        </p:spPr>
        <p:txBody>
          <a:bodyPr wrap="square" rtlCol="0">
            <a:spAutoFit/>
          </a:bodyPr>
          <a:lstStyle/>
          <a:p>
            <a:pPr algn="ctr"/>
            <a:r>
              <a:rPr lang="es-CO" b="1" dirty="0">
                <a:solidFill>
                  <a:srgbClr val="163A68"/>
                </a:solidFill>
              </a:rPr>
              <a:t>Líder de foco</a:t>
            </a:r>
            <a:br>
              <a:rPr lang="es-CO" b="1" dirty="0">
                <a:solidFill>
                  <a:srgbClr val="163A68"/>
                </a:solidFill>
              </a:rPr>
            </a:br>
            <a:r>
              <a:rPr lang="es-CO" b="1" dirty="0">
                <a:solidFill>
                  <a:srgbClr val="163A68"/>
                </a:solidFill>
              </a:rPr>
              <a:t>Subgerencia Administrativa</a:t>
            </a:r>
            <a:endParaRPr lang="es-CO" dirty="0">
              <a:solidFill>
                <a:srgbClr val="163A68"/>
              </a:solidFill>
            </a:endParaRPr>
          </a:p>
        </p:txBody>
      </p:sp>
      <p:sp>
        <p:nvSpPr>
          <p:cNvPr id="20" name="CuadroTexto 19">
            <a:extLst>
              <a:ext uri="{FF2B5EF4-FFF2-40B4-BE49-F238E27FC236}">
                <a16:creationId xmlns:a16="http://schemas.microsoft.com/office/drawing/2014/main" id="{8AFB32C1-DA05-DF60-DD34-4648D49F4136}"/>
              </a:ext>
            </a:extLst>
          </p:cNvPr>
          <p:cNvSpPr txBox="1"/>
          <p:nvPr/>
        </p:nvSpPr>
        <p:spPr>
          <a:xfrm>
            <a:off x="2048414" y="5180493"/>
            <a:ext cx="2543638" cy="523220"/>
          </a:xfrm>
          <a:prstGeom prst="rect">
            <a:avLst/>
          </a:prstGeom>
          <a:noFill/>
        </p:spPr>
        <p:txBody>
          <a:bodyPr wrap="square" rtlCol="0">
            <a:spAutoFit/>
          </a:bodyPr>
          <a:lstStyle/>
          <a:p>
            <a:pPr algn="ctr"/>
            <a:r>
              <a:rPr lang="es-CO" sz="1400" dirty="0">
                <a:solidFill>
                  <a:srgbClr val="163A68"/>
                </a:solidFill>
              </a:rPr>
              <a:t>• Gestión del Talento Humano</a:t>
            </a:r>
          </a:p>
          <a:p>
            <a:pPr algn="ctr"/>
            <a:r>
              <a:rPr lang="es-CO" sz="1400" dirty="0">
                <a:solidFill>
                  <a:srgbClr val="163A68"/>
                </a:solidFill>
              </a:rPr>
              <a:t>• Grupo de Comunicaciones </a:t>
            </a:r>
          </a:p>
        </p:txBody>
      </p:sp>
      <p:sp>
        <p:nvSpPr>
          <p:cNvPr id="21" name="CuadroTexto 20">
            <a:extLst>
              <a:ext uri="{FF2B5EF4-FFF2-40B4-BE49-F238E27FC236}">
                <a16:creationId xmlns:a16="http://schemas.microsoft.com/office/drawing/2014/main" id="{3D77AB49-C7BD-7056-B20B-4760CDCD500B}"/>
              </a:ext>
            </a:extLst>
          </p:cNvPr>
          <p:cNvSpPr txBox="1"/>
          <p:nvPr/>
        </p:nvSpPr>
        <p:spPr>
          <a:xfrm>
            <a:off x="740768" y="460751"/>
            <a:ext cx="2947378" cy="1015663"/>
          </a:xfrm>
          <a:prstGeom prst="rect">
            <a:avLst/>
          </a:prstGeom>
          <a:noFill/>
        </p:spPr>
        <p:txBody>
          <a:bodyPr wrap="square" rtlCol="0">
            <a:spAutoFit/>
          </a:bodyPr>
          <a:lstStyle/>
          <a:p>
            <a:pPr algn="ct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Foco de</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 </a:t>
            </a: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Cultura y Talento</a:t>
            </a: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algn="ct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10%</a:t>
            </a: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22" name="CuadroTexto 21">
            <a:extLst>
              <a:ext uri="{FF2B5EF4-FFF2-40B4-BE49-F238E27FC236}">
                <a16:creationId xmlns:a16="http://schemas.microsoft.com/office/drawing/2014/main" id="{F688BFB4-39B7-018E-05C6-94B66C91DFDB}"/>
              </a:ext>
            </a:extLst>
          </p:cNvPr>
          <p:cNvSpPr txBox="1"/>
          <p:nvPr/>
        </p:nvSpPr>
        <p:spPr>
          <a:xfrm>
            <a:off x="602607" y="1390718"/>
            <a:ext cx="3186614" cy="1938992"/>
          </a:xfrm>
          <a:prstGeom prst="rect">
            <a:avLst/>
          </a:prstGeom>
          <a:noFill/>
        </p:spPr>
        <p:txBody>
          <a:bodyPr wrap="square" rtlCol="0">
            <a:spAutoFit/>
          </a:bodyPr>
          <a:lstStyle/>
          <a:p>
            <a:pPr algn="ctr"/>
            <a:r>
              <a:rPr lang="es-CO" sz="1200" dirty="0">
                <a:solidFill>
                  <a:srgbClr val="163A68"/>
                </a:solidFill>
              </a:rPr>
              <a:t>• Evaluación metodología de los compromisos laborales de trabajadores oficiales.</a:t>
            </a:r>
          </a:p>
          <a:p>
            <a:pPr algn="ctr"/>
            <a:r>
              <a:rPr lang="es-CO" sz="1200" dirty="0">
                <a:solidFill>
                  <a:srgbClr val="163A68"/>
                </a:solidFill>
              </a:rPr>
              <a:t>• Fortalecer y generar apropiación del modelo de transformación.</a:t>
            </a:r>
          </a:p>
          <a:p>
            <a:pPr algn="ctr"/>
            <a:r>
              <a:rPr lang="es-CO" sz="1200" dirty="0">
                <a:solidFill>
                  <a:srgbClr val="163A68"/>
                </a:solidFill>
              </a:rPr>
              <a:t>• Implementar la estrategia de gestión del cambio organizacional.</a:t>
            </a:r>
          </a:p>
          <a:p>
            <a:pPr algn="ctr"/>
            <a:r>
              <a:rPr lang="es-CO" sz="1200" dirty="0">
                <a:solidFill>
                  <a:srgbClr val="163A68"/>
                </a:solidFill>
              </a:rPr>
              <a:t>• Implementar el plan de intervención de clima.</a:t>
            </a:r>
          </a:p>
          <a:p>
            <a:pPr algn="ctr"/>
            <a:r>
              <a:rPr lang="es-CO" sz="1200" dirty="0">
                <a:solidFill>
                  <a:srgbClr val="163A68"/>
                </a:solidFill>
              </a:rPr>
              <a:t>• Fortalecer la estrategia de liderazgo colectivo al interior de la entidad.</a:t>
            </a:r>
          </a:p>
          <a:p>
            <a:pPr algn="ctr"/>
            <a:r>
              <a:rPr lang="es-CO" sz="1200" dirty="0">
                <a:solidFill>
                  <a:srgbClr val="163A68"/>
                </a:solidFill>
              </a:rPr>
              <a:t>• Redefinir el relacionamiento con contratistas.</a:t>
            </a:r>
          </a:p>
        </p:txBody>
      </p:sp>
    </p:spTree>
    <p:extLst>
      <p:ext uri="{BB962C8B-B14F-4D97-AF65-F5344CB8AC3E}">
        <p14:creationId xmlns:p14="http://schemas.microsoft.com/office/powerpoint/2010/main" val="31540121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53A80BE-4539-22A6-D829-18DE7AADD658}"/>
              </a:ext>
            </a:extLst>
          </p:cNvPr>
          <p:cNvSpPr txBox="1"/>
          <p:nvPr/>
        </p:nvSpPr>
        <p:spPr>
          <a:xfrm>
            <a:off x="339304" y="2460101"/>
            <a:ext cx="6079486" cy="1811265"/>
          </a:xfrm>
          <a:prstGeom prst="rect">
            <a:avLst/>
          </a:prstGeom>
          <a:noFill/>
        </p:spPr>
        <p:txBody>
          <a:bodyPr wrap="square">
            <a:spAutoFit/>
          </a:bodyPr>
          <a:lstStyle/>
          <a:p>
            <a:pPr marR="902970" algn="just">
              <a:lnSpc>
                <a:spcPct val="107000"/>
              </a:lnSpc>
              <a:spcAft>
                <a:spcPts val="80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1: </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Evaluar la metodología de implementación de los compromisos laborales de </a:t>
            </a: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trabajadores oficiales</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a:t>
            </a:r>
            <a:endPar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L="5715" algn="just">
              <a:spcBef>
                <a:spcPts val="50"/>
              </a:spcBef>
              <a:spcAft>
                <a:spcPts val="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Resultado de evaluación junto con </a:t>
            </a:r>
          </a:p>
          <a:p>
            <a:pPr marL="5715" algn="just">
              <a:spcBef>
                <a:spcPts val="50"/>
              </a:spcBef>
              <a:spcAft>
                <a:spcPts val="0"/>
              </a:spcAft>
            </a:pP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plan de mejoramiento cuando aplique.</a:t>
            </a:r>
            <a:endPar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7" name="Grupo 6">
            <a:extLst>
              <a:ext uri="{FF2B5EF4-FFF2-40B4-BE49-F238E27FC236}">
                <a16:creationId xmlns:a16="http://schemas.microsoft.com/office/drawing/2014/main" id="{17FAF575-44D9-7D3E-5A0A-75D7199DF7A6}"/>
              </a:ext>
            </a:extLst>
          </p:cNvPr>
          <p:cNvGrpSpPr/>
          <p:nvPr/>
        </p:nvGrpSpPr>
        <p:grpSpPr>
          <a:xfrm>
            <a:off x="6096000" y="3529817"/>
            <a:ext cx="5495925" cy="2389074"/>
            <a:chOff x="752707" y="4584196"/>
            <a:chExt cx="1983184" cy="1797353"/>
          </a:xfrm>
        </p:grpSpPr>
        <p:sp>
          <p:nvSpPr>
            <p:cNvPr id="9" name="CuadroTexto 8">
              <a:extLst>
                <a:ext uri="{FF2B5EF4-FFF2-40B4-BE49-F238E27FC236}">
                  <a16:creationId xmlns:a16="http://schemas.microsoft.com/office/drawing/2014/main" id="{286CDA4C-DE86-9D21-97C4-164ACF105508}"/>
                </a:ext>
              </a:extLst>
            </p:cNvPr>
            <p:cNvSpPr txBox="1"/>
            <p:nvPr/>
          </p:nvSpPr>
          <p:spPr>
            <a:xfrm>
              <a:off x="752707" y="5385897"/>
              <a:ext cx="1983184" cy="995652"/>
            </a:xfrm>
            <a:prstGeom prst="rect">
              <a:avLst/>
            </a:prstGeom>
            <a:noFill/>
          </p:spPr>
          <p:txBody>
            <a:bodyPr wrap="square">
              <a:spAutoFit/>
            </a:bodyPr>
            <a:lstStyle/>
            <a:p>
              <a:pPr algn="ctr"/>
              <a:r>
                <a:rPr lang="es-CO" sz="1600" dirty="0">
                  <a:solidFill>
                    <a:srgbClr val="49A8DD"/>
                  </a:solidFill>
                  <a:latin typeface="Tahoma" panose="020B0604030504040204" pitchFamily="34" charset="0"/>
                  <a:ea typeface="Tahoma" panose="020B0604030504040204" pitchFamily="34" charset="0"/>
                  <a:cs typeface="Tahoma" panose="020B0604030504040204" pitchFamily="34" charset="0"/>
                </a:rPr>
                <a:t>Se cuenta con informe que contiene el resultado y conclusiones de la evaluación de los compromisos laborales a diciembre 31 de 2021, los resultados fueron socializados en comité directivo y se formularon acciones de mejora.</a:t>
              </a:r>
              <a:endParaRPr lang="es-CO" sz="1600" b="1" dirty="0">
                <a:solidFill>
                  <a:srgbClr val="49A8DD"/>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Conector recto 12">
              <a:extLst>
                <a:ext uri="{FF2B5EF4-FFF2-40B4-BE49-F238E27FC236}">
                  <a16:creationId xmlns:a16="http://schemas.microsoft.com/office/drawing/2014/main" id="{ACB9AD3E-46DD-5A7F-E59F-E1434895EEE6}"/>
                </a:ext>
              </a:extLst>
            </p:cNvPr>
            <p:cNvCxnSpPr/>
            <p:nvPr/>
          </p:nvCxnSpPr>
          <p:spPr>
            <a:xfrm>
              <a:off x="752707" y="5234963"/>
              <a:ext cx="198318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CuadroTexto 10">
              <a:extLst>
                <a:ext uri="{FF2B5EF4-FFF2-40B4-BE49-F238E27FC236}">
                  <a16:creationId xmlns:a16="http://schemas.microsoft.com/office/drawing/2014/main" id="{FEE238D6-B1D9-5930-ADAB-07D60C308688}"/>
                </a:ext>
              </a:extLst>
            </p:cNvPr>
            <p:cNvSpPr txBox="1"/>
            <p:nvPr/>
          </p:nvSpPr>
          <p:spPr>
            <a:xfrm>
              <a:off x="1049157" y="4584196"/>
              <a:ext cx="627405" cy="439939"/>
            </a:xfrm>
            <a:prstGeom prst="rect">
              <a:avLst/>
            </a:prstGeom>
            <a:noFill/>
          </p:spPr>
          <p:txBody>
            <a:bodyPr wrap="square">
              <a:spAutoFit/>
            </a:bodyPr>
            <a:lstStyle/>
            <a:p>
              <a:pPr algn="ctr"/>
              <a:r>
                <a:rPr lang="es-CO" sz="1600" b="1" dirty="0">
                  <a:solidFill>
                    <a:srgbClr val="F59D18"/>
                  </a:solidFill>
                </a:rPr>
                <a:t>Avance</a:t>
              </a:r>
              <a:endParaRPr lang="es-CO" sz="1600" b="1" dirty="0">
                <a:solidFill>
                  <a:srgbClr val="F59D18"/>
                </a:solidFill>
                <a:effectLst/>
              </a:endParaRPr>
            </a:p>
            <a:p>
              <a:pPr algn="ctr"/>
              <a:r>
                <a:rPr lang="es-CO" sz="1600" b="1" dirty="0">
                  <a:solidFill>
                    <a:srgbClr val="F59D18"/>
                  </a:solidFill>
                </a:rPr>
                <a:t>33%</a:t>
              </a:r>
              <a:endParaRPr lang="es-CO" sz="1600" b="1" dirty="0">
                <a:solidFill>
                  <a:srgbClr val="F59D18"/>
                </a:solidFill>
                <a:effectLst/>
              </a:endParaRPr>
            </a:p>
          </p:txBody>
        </p:sp>
      </p:grpSp>
      <p:cxnSp>
        <p:nvCxnSpPr>
          <p:cNvPr id="3" name="Conector recto 2">
            <a:extLst>
              <a:ext uri="{FF2B5EF4-FFF2-40B4-BE49-F238E27FC236}">
                <a16:creationId xmlns:a16="http://schemas.microsoft.com/office/drawing/2014/main" id="{8DBA44DF-352B-4EB4-9B5A-A572575DA8FA}"/>
              </a:ext>
            </a:extLst>
          </p:cNvPr>
          <p:cNvCxnSpPr/>
          <p:nvPr/>
        </p:nvCxnSpPr>
        <p:spPr>
          <a:xfrm flipV="1">
            <a:off x="7325139" y="3517477"/>
            <a:ext cx="0" cy="8773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4D8455A-BADF-45AD-89C7-B3AD261220C5}"/>
              </a:ext>
            </a:extLst>
          </p:cNvPr>
          <p:cNvCxnSpPr>
            <a:cxnSpLocks/>
          </p:cNvCxnSpPr>
          <p:nvPr/>
        </p:nvCxnSpPr>
        <p:spPr>
          <a:xfrm flipH="1">
            <a:off x="7311804" y="3516969"/>
            <a:ext cx="9501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397FAA99-7BA2-4E5F-94B8-392D6874D468}"/>
              </a:ext>
            </a:extLst>
          </p:cNvPr>
          <p:cNvCxnSpPr>
            <a:cxnSpLocks/>
          </p:cNvCxnSpPr>
          <p:nvPr/>
        </p:nvCxnSpPr>
        <p:spPr>
          <a:xfrm flipV="1">
            <a:off x="8273415" y="2625090"/>
            <a:ext cx="1905" cy="9052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0D18476-4A5C-4189-BFAF-BF62BBEF6AC7}"/>
              </a:ext>
            </a:extLst>
          </p:cNvPr>
          <p:cNvCxnSpPr>
            <a:cxnSpLocks/>
          </p:cNvCxnSpPr>
          <p:nvPr/>
        </p:nvCxnSpPr>
        <p:spPr>
          <a:xfrm flipH="1">
            <a:off x="8275320" y="2639616"/>
            <a:ext cx="950181"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C3DB626D-78EE-483A-9123-E10D9BC723CE}"/>
              </a:ext>
            </a:extLst>
          </p:cNvPr>
          <p:cNvCxnSpPr>
            <a:cxnSpLocks/>
          </p:cNvCxnSpPr>
          <p:nvPr/>
        </p:nvCxnSpPr>
        <p:spPr>
          <a:xfrm flipV="1">
            <a:off x="9223596" y="1746885"/>
            <a:ext cx="1905" cy="9058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E8BB336-9FB0-400A-9232-A4EDAEB2B685}"/>
              </a:ext>
            </a:extLst>
          </p:cNvPr>
          <p:cNvCxnSpPr>
            <a:cxnSpLocks/>
          </p:cNvCxnSpPr>
          <p:nvPr/>
        </p:nvCxnSpPr>
        <p:spPr>
          <a:xfrm flipH="1">
            <a:off x="9225501" y="1762008"/>
            <a:ext cx="950181" cy="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 name="Imagen 26" descr="Icono&#10;&#10;Descripción generada automáticamente">
            <a:extLst>
              <a:ext uri="{FF2B5EF4-FFF2-40B4-BE49-F238E27FC236}">
                <a16:creationId xmlns:a16="http://schemas.microsoft.com/office/drawing/2014/main" id="{C8A6CB89-EA61-4B15-B82F-D5401260CA1D}"/>
              </a:ext>
            </a:extLst>
          </p:cNvPr>
          <p:cNvPicPr>
            <a:picLocks noChangeAspect="1"/>
          </p:cNvPicPr>
          <p:nvPr/>
        </p:nvPicPr>
        <p:blipFill>
          <a:blip r:embed="rId2"/>
          <a:stretch>
            <a:fillRect/>
          </a:stretch>
        </p:blipFill>
        <p:spPr>
          <a:xfrm>
            <a:off x="9210896" y="563879"/>
            <a:ext cx="1213427" cy="1213427"/>
          </a:xfrm>
          <a:prstGeom prst="rect">
            <a:avLst/>
          </a:prstGeom>
        </p:spPr>
      </p:pic>
      <p:sp>
        <p:nvSpPr>
          <p:cNvPr id="29" name="CuadroTexto 28">
            <a:extLst>
              <a:ext uri="{FF2B5EF4-FFF2-40B4-BE49-F238E27FC236}">
                <a16:creationId xmlns:a16="http://schemas.microsoft.com/office/drawing/2014/main" id="{77893407-0CDD-4E0F-B6A6-E056497020A2}"/>
              </a:ext>
            </a:extLst>
          </p:cNvPr>
          <p:cNvSpPr txBox="1"/>
          <p:nvPr/>
        </p:nvSpPr>
        <p:spPr>
          <a:xfrm>
            <a:off x="9223595" y="1843385"/>
            <a:ext cx="1520417" cy="1292662"/>
          </a:xfrm>
          <a:prstGeom prst="rect">
            <a:avLst/>
          </a:prstGeom>
          <a:noFill/>
        </p:spPr>
        <p:txBody>
          <a:bodyPr wrap="square">
            <a:spAutoFit/>
          </a:bodyPr>
          <a:lstStyle/>
          <a:p>
            <a:pPr algn="ctr"/>
            <a:r>
              <a:rPr lang="es-ES" sz="1600" b="1" dirty="0">
                <a:solidFill>
                  <a:srgbClr val="F59D18"/>
                </a:solidFill>
                <a:effectLst/>
              </a:rPr>
              <a:t>Plan de mejoramiento</a:t>
            </a:r>
          </a:p>
          <a:p>
            <a:pPr algn="ctr"/>
            <a:r>
              <a:rPr lang="es-CO" sz="1600" b="1" dirty="0">
                <a:solidFill>
                  <a:srgbClr val="F59D18"/>
                </a:solidFill>
              </a:rPr>
              <a:t>Avance</a:t>
            </a:r>
            <a:endParaRPr lang="es-CO" sz="1600" b="1" dirty="0">
              <a:solidFill>
                <a:srgbClr val="F59D18"/>
              </a:solidFill>
              <a:effectLst/>
            </a:endParaRPr>
          </a:p>
          <a:p>
            <a:pPr algn="ctr"/>
            <a:r>
              <a:rPr lang="es-CO" sz="1600" b="1" dirty="0">
                <a:solidFill>
                  <a:srgbClr val="F59D18"/>
                </a:solidFill>
              </a:rPr>
              <a:t>33%</a:t>
            </a:r>
            <a:endParaRPr lang="es-CO" sz="1600" b="1" dirty="0">
              <a:solidFill>
                <a:srgbClr val="F59D18"/>
              </a:solidFill>
              <a:effectLst/>
            </a:endParaRPr>
          </a:p>
          <a:p>
            <a:pPr algn="ctr"/>
            <a:endParaRPr lang="es-CO" sz="1400" b="1" dirty="0">
              <a:solidFill>
                <a:srgbClr val="F59D18"/>
              </a:solidFill>
              <a:effectLst/>
            </a:endParaRPr>
          </a:p>
        </p:txBody>
      </p:sp>
      <p:sp>
        <p:nvSpPr>
          <p:cNvPr id="30" name="CuadroTexto 29">
            <a:extLst>
              <a:ext uri="{FF2B5EF4-FFF2-40B4-BE49-F238E27FC236}">
                <a16:creationId xmlns:a16="http://schemas.microsoft.com/office/drawing/2014/main" id="{9C58D429-F2C4-4FEE-A653-F75737233699}"/>
              </a:ext>
            </a:extLst>
          </p:cNvPr>
          <p:cNvSpPr txBox="1"/>
          <p:nvPr/>
        </p:nvSpPr>
        <p:spPr>
          <a:xfrm>
            <a:off x="8029575" y="2306213"/>
            <a:ext cx="1290315" cy="307777"/>
          </a:xfrm>
          <a:prstGeom prst="rect">
            <a:avLst/>
          </a:prstGeom>
          <a:noFill/>
        </p:spPr>
        <p:txBody>
          <a:bodyPr wrap="square">
            <a:spAutoFit/>
          </a:bodyPr>
          <a:lstStyle/>
          <a:p>
            <a:pPr algn="ctr"/>
            <a:r>
              <a:rPr lang="es-ES" sz="1400" b="1" dirty="0">
                <a:solidFill>
                  <a:srgbClr val="F59D18"/>
                </a:solidFill>
                <a:effectLst/>
              </a:rPr>
              <a:t>Socialización </a:t>
            </a:r>
            <a:endParaRPr lang="es-CO" sz="1400" b="1" dirty="0">
              <a:solidFill>
                <a:srgbClr val="F59D18"/>
              </a:solidFill>
              <a:effectLst/>
            </a:endParaRPr>
          </a:p>
        </p:txBody>
      </p:sp>
      <p:sp>
        <p:nvSpPr>
          <p:cNvPr id="31" name="CuadroTexto 30">
            <a:extLst>
              <a:ext uri="{FF2B5EF4-FFF2-40B4-BE49-F238E27FC236}">
                <a16:creationId xmlns:a16="http://schemas.microsoft.com/office/drawing/2014/main" id="{AC75709D-1420-470F-8A1E-EF977512D759}"/>
              </a:ext>
            </a:extLst>
          </p:cNvPr>
          <p:cNvSpPr txBox="1"/>
          <p:nvPr/>
        </p:nvSpPr>
        <p:spPr>
          <a:xfrm>
            <a:off x="7233783" y="2940345"/>
            <a:ext cx="1106222" cy="523220"/>
          </a:xfrm>
          <a:prstGeom prst="rect">
            <a:avLst/>
          </a:prstGeom>
          <a:noFill/>
        </p:spPr>
        <p:txBody>
          <a:bodyPr wrap="square">
            <a:spAutoFit/>
          </a:bodyPr>
          <a:lstStyle/>
          <a:p>
            <a:pPr algn="ctr"/>
            <a:r>
              <a:rPr lang="es-CO" sz="1400" b="1" dirty="0">
                <a:solidFill>
                  <a:srgbClr val="F59D18"/>
                </a:solidFill>
              </a:rPr>
              <a:t>Informe con Resultados</a:t>
            </a:r>
            <a:endParaRPr lang="es-CO" sz="1400" b="1" dirty="0">
              <a:solidFill>
                <a:srgbClr val="F59D18"/>
              </a:solidFill>
              <a:effectLst/>
            </a:endParaRPr>
          </a:p>
        </p:txBody>
      </p:sp>
      <p:sp>
        <p:nvSpPr>
          <p:cNvPr id="17" name="CuadroTexto 16">
            <a:extLst>
              <a:ext uri="{FF2B5EF4-FFF2-40B4-BE49-F238E27FC236}">
                <a16:creationId xmlns:a16="http://schemas.microsoft.com/office/drawing/2014/main" id="{86DF7632-F859-4D9F-BDAF-8C231DDE67BD}"/>
              </a:ext>
            </a:extLst>
          </p:cNvPr>
          <p:cNvSpPr txBox="1"/>
          <p:nvPr/>
        </p:nvSpPr>
        <p:spPr>
          <a:xfrm>
            <a:off x="6060971" y="3858762"/>
            <a:ext cx="1106222" cy="523220"/>
          </a:xfrm>
          <a:prstGeom prst="rect">
            <a:avLst/>
          </a:prstGeom>
          <a:noFill/>
        </p:spPr>
        <p:txBody>
          <a:bodyPr wrap="square">
            <a:spAutoFit/>
          </a:bodyPr>
          <a:lstStyle/>
          <a:p>
            <a:pPr algn="ctr"/>
            <a:r>
              <a:rPr lang="es-ES" sz="1400" b="1" dirty="0">
                <a:solidFill>
                  <a:srgbClr val="C4223A"/>
                </a:solidFill>
                <a:effectLst/>
              </a:rPr>
              <a:t>Evaluación </a:t>
            </a:r>
          </a:p>
          <a:p>
            <a:pPr algn="ctr"/>
            <a:r>
              <a:rPr lang="es-ES" sz="1400" b="1" dirty="0">
                <a:solidFill>
                  <a:srgbClr val="C4223A"/>
                </a:solidFill>
              </a:rPr>
              <a:t>2021</a:t>
            </a:r>
            <a:endParaRPr lang="es-CO" sz="1400" b="1" dirty="0">
              <a:solidFill>
                <a:srgbClr val="C4223A"/>
              </a:solidFill>
              <a:effectLst/>
            </a:endParaRPr>
          </a:p>
        </p:txBody>
      </p:sp>
      <p:sp>
        <p:nvSpPr>
          <p:cNvPr id="22" name="CuadroTexto 21">
            <a:extLst>
              <a:ext uri="{FF2B5EF4-FFF2-40B4-BE49-F238E27FC236}">
                <a16:creationId xmlns:a16="http://schemas.microsoft.com/office/drawing/2014/main" id="{FEE3E431-03CF-A8E7-1DBF-42329F6F2FEF}"/>
              </a:ext>
            </a:extLst>
          </p:cNvPr>
          <p:cNvSpPr txBox="1"/>
          <p:nvPr/>
        </p:nvSpPr>
        <p:spPr>
          <a:xfrm>
            <a:off x="6847386" y="2611749"/>
            <a:ext cx="3806048" cy="646331"/>
          </a:xfrm>
          <a:prstGeom prst="rect">
            <a:avLst/>
          </a:prstGeom>
          <a:noFill/>
        </p:spPr>
        <p:txBody>
          <a:bodyPr wrap="square">
            <a:spAutoFit/>
          </a:bodyPr>
          <a:lstStyle/>
          <a:p>
            <a:pPr algn="ctr"/>
            <a:r>
              <a:rPr lang="es-CO" sz="1800" b="1" dirty="0">
                <a:solidFill>
                  <a:srgbClr val="F59D18"/>
                </a:solidFill>
              </a:rPr>
              <a:t>Avance</a:t>
            </a:r>
            <a:endParaRPr lang="es-CO" sz="1800" b="1" dirty="0">
              <a:solidFill>
                <a:srgbClr val="F59D18"/>
              </a:solidFill>
              <a:effectLst/>
            </a:endParaRPr>
          </a:p>
          <a:p>
            <a:pPr algn="ctr"/>
            <a:r>
              <a:rPr lang="es-CO" sz="1800" b="1" dirty="0">
                <a:solidFill>
                  <a:srgbClr val="F59D18"/>
                </a:solidFill>
              </a:rPr>
              <a:t>33%</a:t>
            </a:r>
            <a:endParaRPr lang="es-CO" sz="1800" b="1" dirty="0">
              <a:solidFill>
                <a:srgbClr val="F59D18"/>
              </a:solidFill>
              <a:effectLst/>
            </a:endParaRPr>
          </a:p>
        </p:txBody>
      </p:sp>
      <p:sp>
        <p:nvSpPr>
          <p:cNvPr id="4" name="CuadroTexto 3">
            <a:extLst>
              <a:ext uri="{FF2B5EF4-FFF2-40B4-BE49-F238E27FC236}">
                <a16:creationId xmlns:a16="http://schemas.microsoft.com/office/drawing/2014/main" id="{AEF50D8A-4F75-0D64-FCFB-7EFD97BAE87D}"/>
              </a:ext>
            </a:extLst>
          </p:cNvPr>
          <p:cNvSpPr txBox="1"/>
          <p:nvPr/>
        </p:nvSpPr>
        <p:spPr>
          <a:xfrm>
            <a:off x="8691143" y="3970328"/>
            <a:ext cx="2107115" cy="369332"/>
          </a:xfrm>
          <a:prstGeom prst="rect">
            <a:avLst/>
          </a:prstGeom>
          <a:noFill/>
        </p:spPr>
        <p:txBody>
          <a:bodyPr wrap="none" rtlCol="0">
            <a:spAutoFit/>
          </a:bodyPr>
          <a:lstStyle/>
          <a:p>
            <a:r>
              <a:rPr lang="es-CO" b="1" dirty="0">
                <a:solidFill>
                  <a:srgbClr val="FF9F00"/>
                </a:solidFill>
              </a:rPr>
              <a:t>Cumplimiento</a:t>
            </a:r>
            <a:r>
              <a:rPr lang="en-US" b="1" dirty="0">
                <a:solidFill>
                  <a:srgbClr val="FF9F00"/>
                </a:solidFill>
              </a:rPr>
              <a:t> 100%</a:t>
            </a:r>
            <a:endParaRPr lang="es-CO" b="1" dirty="0">
              <a:solidFill>
                <a:srgbClr val="FF9F00"/>
              </a:solidFill>
            </a:endParaRPr>
          </a:p>
        </p:txBody>
      </p:sp>
    </p:spTree>
    <p:extLst>
      <p:ext uri="{BB962C8B-B14F-4D97-AF65-F5344CB8AC3E}">
        <p14:creationId xmlns:p14="http://schemas.microsoft.com/office/powerpoint/2010/main" val="348015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53A80BE-4539-22A6-D829-18DE7AADD658}"/>
              </a:ext>
            </a:extLst>
          </p:cNvPr>
          <p:cNvSpPr txBox="1"/>
          <p:nvPr/>
        </p:nvSpPr>
        <p:spPr>
          <a:xfrm>
            <a:off x="505288" y="268270"/>
            <a:ext cx="11181423" cy="1752724"/>
          </a:xfrm>
          <a:prstGeom prst="rect">
            <a:avLst/>
          </a:prstGeom>
          <a:noFill/>
        </p:spPr>
        <p:txBody>
          <a:bodyPr wrap="square">
            <a:spAutoFit/>
          </a:bodyPr>
          <a:lstStyle/>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2: </a:t>
            </a:r>
            <a:r>
              <a:rPr lang="es-CO" dirty="0">
                <a:solidFill>
                  <a:srgbClr val="163A68"/>
                </a:solidFill>
                <a:effectLst/>
                <a:latin typeface="Tahoma" panose="020B0604030504040204" pitchFamily="34" charset="0"/>
                <a:ea typeface="Tahoma" panose="020B0604030504040204" pitchFamily="34" charset="0"/>
                <a:cs typeface="Tahoma" panose="020B0604030504040204" pitchFamily="34" charset="0"/>
              </a:rPr>
              <a:t>Crear y movilizar una nueva narrativa para fortalecer y generar apropiación del modelo de transformación</a:t>
            </a:r>
          </a:p>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rgbClr val="163A68"/>
                </a:solidFill>
                <a:latin typeface="Tahoma" panose="020B0604030504040204" pitchFamily="34" charset="0"/>
                <a:ea typeface="Tahoma" panose="020B0604030504040204" pitchFamily="34" charset="0"/>
                <a:cs typeface="Tahoma" panose="020B0604030504040204" pitchFamily="34" charset="0"/>
              </a:rPr>
              <a:t>(No. </a:t>
            </a:r>
            <a:r>
              <a:rPr lang="es-CO" dirty="0">
                <a:solidFill>
                  <a:srgbClr val="163A68"/>
                </a:solidFill>
                <a:latin typeface="Tahoma" panose="020B0604030504040204" pitchFamily="34" charset="0"/>
                <a:ea typeface="Tahoma" panose="020B0604030504040204" pitchFamily="34" charset="0"/>
                <a:cs typeface="Tahoma" panose="020B0604030504040204" pitchFamily="34" charset="0"/>
              </a:rPr>
              <a:t>Actividades ejecutadas del plan de movilización / Numero </a:t>
            </a:r>
            <a:r>
              <a:rPr lang="en-US" dirty="0">
                <a:solidFill>
                  <a:srgbClr val="163A68"/>
                </a:solidFill>
                <a:latin typeface="Tahoma" panose="020B0604030504040204" pitchFamily="34" charset="0"/>
                <a:ea typeface="Tahoma" panose="020B0604030504040204" pitchFamily="34" charset="0"/>
                <a:cs typeface="Tahoma" panose="020B0604030504040204" pitchFamily="34" charset="0"/>
              </a:rPr>
              <a:t>de </a:t>
            </a:r>
            <a:r>
              <a:rPr lang="es-CO" dirty="0">
                <a:solidFill>
                  <a:srgbClr val="163A68"/>
                </a:solidFill>
                <a:latin typeface="Tahoma" panose="020B0604030504040204" pitchFamily="34" charset="0"/>
                <a:ea typeface="Tahoma" panose="020B0604030504040204" pitchFamily="34" charset="0"/>
                <a:cs typeface="Tahoma" panose="020B0604030504040204" pitchFamily="34" charset="0"/>
              </a:rPr>
              <a:t>actividades programadas en el plan de movilización)</a:t>
            </a:r>
            <a:r>
              <a:rPr lang="en-US" dirty="0">
                <a:solidFill>
                  <a:srgbClr val="163A68"/>
                </a:solidFill>
                <a:latin typeface="Tahoma" panose="020B0604030504040204" pitchFamily="34" charset="0"/>
                <a:ea typeface="Tahoma" panose="020B0604030504040204" pitchFamily="34" charset="0"/>
                <a:cs typeface="Tahoma" panose="020B0604030504040204" pitchFamily="34" charset="0"/>
              </a:rPr>
              <a:t>*100</a:t>
            </a:r>
          </a:p>
          <a:p>
            <a:pPr marR="902970" algn="just">
              <a:lnSpc>
                <a:spcPct val="107000"/>
              </a:lnSpc>
              <a:spcAft>
                <a:spcPts val="800"/>
              </a:spcAft>
            </a:pP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Cumplimiento</a:t>
            </a:r>
            <a:r>
              <a:rPr lang="en-US" b="1" dirty="0">
                <a:solidFill>
                  <a:srgbClr val="163A68"/>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163A68"/>
                </a:solidFill>
                <a:latin typeface="Tahoma" panose="020B0604030504040204" pitchFamily="34" charset="0"/>
                <a:ea typeface="Tahoma" panose="020B0604030504040204" pitchFamily="34" charset="0"/>
                <a:cs typeface="Tahoma" panose="020B0604030504040204" pitchFamily="34" charset="0"/>
              </a:rPr>
              <a:t> 100%</a:t>
            </a:r>
            <a:endParaRPr lang="es-CO"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Gráfico 2">
            <a:extLst>
              <a:ext uri="{FF2B5EF4-FFF2-40B4-BE49-F238E27FC236}">
                <a16:creationId xmlns:a16="http://schemas.microsoft.com/office/drawing/2014/main" id="{DD1B4370-3E1D-767A-69AD-9ACD4FA879EE}"/>
              </a:ext>
            </a:extLst>
          </p:cNvPr>
          <p:cNvGraphicFramePr>
            <a:graphicFrameLocks/>
          </p:cNvGraphicFramePr>
          <p:nvPr>
            <p:extLst>
              <p:ext uri="{D42A27DB-BD31-4B8C-83A1-F6EECF244321}">
                <p14:modId xmlns:p14="http://schemas.microsoft.com/office/powerpoint/2010/main" val="3586731920"/>
              </p:ext>
            </p:extLst>
          </p:nvPr>
        </p:nvGraphicFramePr>
        <p:xfrm>
          <a:off x="0" y="2020993"/>
          <a:ext cx="4572000" cy="3173785"/>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445E8494-A0CA-A0E5-E1D2-4D3F635D8F74}"/>
              </a:ext>
            </a:extLst>
          </p:cNvPr>
          <p:cNvSpPr txBox="1"/>
          <p:nvPr/>
        </p:nvSpPr>
        <p:spPr>
          <a:xfrm>
            <a:off x="1444486" y="4856225"/>
            <a:ext cx="1982530" cy="338554"/>
          </a:xfrm>
          <a:prstGeom prst="rect">
            <a:avLst/>
          </a:prstGeom>
          <a:noFill/>
        </p:spPr>
        <p:txBody>
          <a:bodyPr wrap="none" rtlCol="0">
            <a:spAutoFit/>
          </a:bodyPr>
          <a:lstStyle/>
          <a:p>
            <a:r>
              <a:rPr lang="en-US" sz="1600" b="1" dirty="0">
                <a:solidFill>
                  <a:srgbClr val="002060"/>
                </a:solidFill>
              </a:rPr>
              <a:t>C</a:t>
            </a:r>
            <a:r>
              <a:rPr lang="es-CO" sz="1600" b="1" dirty="0">
                <a:solidFill>
                  <a:srgbClr val="002060"/>
                </a:solidFill>
              </a:rPr>
              <a:t>cumplimiento</a:t>
            </a:r>
            <a:r>
              <a:rPr lang="en-US" sz="1600" b="1" dirty="0">
                <a:solidFill>
                  <a:srgbClr val="002060"/>
                </a:solidFill>
              </a:rPr>
              <a:t> 100%</a:t>
            </a:r>
            <a:endParaRPr lang="es-CO" sz="1600" b="1" dirty="0">
              <a:solidFill>
                <a:srgbClr val="002060"/>
              </a:solidFill>
            </a:endParaRPr>
          </a:p>
        </p:txBody>
      </p:sp>
      <p:sp>
        <p:nvSpPr>
          <p:cNvPr id="7" name="CuadroTexto 6">
            <a:extLst>
              <a:ext uri="{FF2B5EF4-FFF2-40B4-BE49-F238E27FC236}">
                <a16:creationId xmlns:a16="http://schemas.microsoft.com/office/drawing/2014/main" id="{914042D7-C9E1-9384-4249-6F96F727CB8B}"/>
              </a:ext>
            </a:extLst>
          </p:cNvPr>
          <p:cNvSpPr txBox="1"/>
          <p:nvPr/>
        </p:nvSpPr>
        <p:spPr>
          <a:xfrm>
            <a:off x="4704522" y="1610176"/>
            <a:ext cx="7142921" cy="2862322"/>
          </a:xfrm>
          <a:prstGeom prst="rect">
            <a:avLst/>
          </a:prstGeom>
          <a:noFill/>
        </p:spPr>
        <p:txBody>
          <a:bodyPr wrap="square">
            <a:spAutoFit/>
          </a:bodyPr>
          <a:lstStyle/>
          <a:p>
            <a:pPr marL="285750" indent="-285750">
              <a:buFont typeface="Wingdings" panose="05000000000000000000" pitchFamily="2" charset="2"/>
              <a:buChar char="Ø"/>
            </a:pPr>
            <a:r>
              <a:rPr lang="es-CO" sz="1600" dirty="0">
                <a:solidFill>
                  <a:srgbClr val="002060"/>
                </a:solidFill>
              </a:rPr>
              <a:t>Piezas de comunicación  del informativo 1 Minuto </a:t>
            </a:r>
            <a:r>
              <a:rPr lang="es-CO" sz="1600" dirty="0" err="1">
                <a:solidFill>
                  <a:srgbClr val="002060"/>
                </a:solidFill>
              </a:rPr>
              <a:t>ENTerritorio</a:t>
            </a:r>
            <a:endParaRPr lang="es-CO" sz="1600" dirty="0">
              <a:solidFill>
                <a:srgbClr val="002060"/>
              </a:solidFill>
            </a:endParaRPr>
          </a:p>
          <a:p>
            <a:pPr marL="285750" indent="-285750">
              <a:buFont typeface="Wingdings" panose="05000000000000000000" pitchFamily="2" charset="2"/>
              <a:buChar char="Ø"/>
            </a:pPr>
            <a:r>
              <a:rPr lang="es-CO" sz="1600" dirty="0">
                <a:solidFill>
                  <a:srgbClr val="002060"/>
                </a:solidFill>
              </a:rPr>
              <a:t>Piezas con la narrativa de la entidad - tema programa de conexiones intradomiciliarias. </a:t>
            </a:r>
          </a:p>
          <a:p>
            <a:pPr marL="285750" indent="-285750">
              <a:buFont typeface="Wingdings" panose="05000000000000000000" pitchFamily="2" charset="2"/>
              <a:buChar char="Ø"/>
            </a:pPr>
            <a:r>
              <a:rPr lang="es-CO" sz="1600" dirty="0">
                <a:solidFill>
                  <a:srgbClr val="002060"/>
                </a:solidFill>
              </a:rPr>
              <a:t>Video en el que se explicó qué es una narrativa empresarial</a:t>
            </a:r>
          </a:p>
          <a:p>
            <a:pPr marL="285750" indent="-285750">
              <a:buFont typeface="Wingdings" panose="05000000000000000000" pitchFamily="2" charset="2"/>
              <a:buChar char="Ø"/>
            </a:pPr>
            <a:r>
              <a:rPr lang="es-CO" sz="1600" dirty="0">
                <a:solidFill>
                  <a:srgbClr val="002060"/>
                </a:solidFill>
              </a:rPr>
              <a:t> Piezas sobre el aniversario de </a:t>
            </a:r>
            <a:r>
              <a:rPr lang="es-CO" sz="1600" dirty="0" err="1">
                <a:solidFill>
                  <a:srgbClr val="002060"/>
                </a:solidFill>
              </a:rPr>
              <a:t>ENTerritorio</a:t>
            </a:r>
            <a:endParaRPr lang="es-CO" sz="1600" dirty="0">
              <a:solidFill>
                <a:srgbClr val="002060"/>
              </a:solidFill>
            </a:endParaRPr>
          </a:p>
          <a:p>
            <a:pPr marL="285750" indent="-285750">
              <a:buFont typeface="Wingdings" panose="05000000000000000000" pitchFamily="2" charset="2"/>
              <a:buChar char="Ø"/>
            </a:pPr>
            <a:r>
              <a:rPr lang="es-CO" sz="1600" dirty="0">
                <a:solidFill>
                  <a:srgbClr val="002060"/>
                </a:solidFill>
              </a:rPr>
              <a:t>Piezas sobre el día del agua, en la que se resaltó el programa de conexiones intradomiciliarias</a:t>
            </a:r>
          </a:p>
          <a:p>
            <a:pPr marL="285750" indent="-285750">
              <a:buFont typeface="Wingdings" panose="05000000000000000000" pitchFamily="2" charset="2"/>
              <a:buChar char="Ø"/>
            </a:pPr>
            <a:r>
              <a:rPr lang="es-CO" sz="1600" dirty="0">
                <a:solidFill>
                  <a:srgbClr val="002060"/>
                </a:solidFill>
              </a:rPr>
              <a:t> Piezas con la narrativa definida para para comunicar: quiénes necesitan a </a:t>
            </a:r>
            <a:r>
              <a:rPr lang="es-CO" sz="1600" dirty="0" err="1">
                <a:solidFill>
                  <a:srgbClr val="002060"/>
                </a:solidFill>
              </a:rPr>
              <a:t>ENTerritorio</a:t>
            </a:r>
            <a:r>
              <a:rPr lang="es-CO" sz="1600" dirty="0">
                <a:solidFill>
                  <a:srgbClr val="002060"/>
                </a:solidFill>
              </a:rPr>
              <a:t>.</a:t>
            </a:r>
          </a:p>
          <a:p>
            <a:pPr marL="285750" indent="-285750">
              <a:buFont typeface="Wingdings" panose="05000000000000000000" pitchFamily="2" charset="2"/>
              <a:buChar char="Ø"/>
            </a:pPr>
            <a:endParaRPr lang="es-CO" dirty="0">
              <a:solidFill>
                <a:srgbClr val="002060"/>
              </a:solidFill>
            </a:endParaRPr>
          </a:p>
          <a:p>
            <a:pPr marL="285750" indent="-285750">
              <a:buFont typeface="Wingdings" panose="05000000000000000000" pitchFamily="2" charset="2"/>
              <a:buChar char="Ø"/>
            </a:pPr>
            <a:endParaRPr lang="es-CO" dirty="0">
              <a:solidFill>
                <a:srgbClr val="002060"/>
              </a:solidFill>
            </a:endParaRPr>
          </a:p>
        </p:txBody>
      </p:sp>
      <p:pic>
        <p:nvPicPr>
          <p:cNvPr id="8" name="Imagen 7">
            <a:extLst>
              <a:ext uri="{FF2B5EF4-FFF2-40B4-BE49-F238E27FC236}">
                <a16:creationId xmlns:a16="http://schemas.microsoft.com/office/drawing/2014/main" id="{743487B6-E5ED-6BAE-1780-A062ADDB6D2F}"/>
              </a:ext>
            </a:extLst>
          </p:cNvPr>
          <p:cNvPicPr>
            <a:picLocks noChangeAspect="1"/>
          </p:cNvPicPr>
          <p:nvPr/>
        </p:nvPicPr>
        <p:blipFill>
          <a:blip r:embed="rId3"/>
          <a:stretch>
            <a:fillRect/>
          </a:stretch>
        </p:blipFill>
        <p:spPr>
          <a:xfrm>
            <a:off x="4479235" y="4087733"/>
            <a:ext cx="3405808" cy="2214090"/>
          </a:xfrm>
          <a:prstGeom prst="rect">
            <a:avLst/>
          </a:prstGeom>
        </p:spPr>
      </p:pic>
      <p:pic>
        <p:nvPicPr>
          <p:cNvPr id="9" name="Imagen 8">
            <a:extLst>
              <a:ext uri="{FF2B5EF4-FFF2-40B4-BE49-F238E27FC236}">
                <a16:creationId xmlns:a16="http://schemas.microsoft.com/office/drawing/2014/main" id="{E669A080-AE0C-D46B-CED6-16E1B30CF18A}"/>
              </a:ext>
            </a:extLst>
          </p:cNvPr>
          <p:cNvPicPr>
            <a:picLocks noChangeAspect="1"/>
          </p:cNvPicPr>
          <p:nvPr/>
        </p:nvPicPr>
        <p:blipFill>
          <a:blip r:embed="rId4"/>
          <a:stretch>
            <a:fillRect/>
          </a:stretch>
        </p:blipFill>
        <p:spPr>
          <a:xfrm>
            <a:off x="8489371" y="4086756"/>
            <a:ext cx="3249551" cy="2173919"/>
          </a:xfrm>
          <a:prstGeom prst="rect">
            <a:avLst/>
          </a:prstGeom>
        </p:spPr>
      </p:pic>
    </p:spTree>
    <p:extLst>
      <p:ext uri="{BB962C8B-B14F-4D97-AF65-F5344CB8AC3E}">
        <p14:creationId xmlns:p14="http://schemas.microsoft.com/office/powerpoint/2010/main" val="319037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53A80BE-4539-22A6-D829-18DE7AADD658}"/>
              </a:ext>
            </a:extLst>
          </p:cNvPr>
          <p:cNvSpPr txBox="1"/>
          <p:nvPr/>
        </p:nvSpPr>
        <p:spPr>
          <a:xfrm>
            <a:off x="697039" y="566850"/>
            <a:ext cx="10797921" cy="2114425"/>
          </a:xfrm>
          <a:prstGeom prst="rect">
            <a:avLst/>
          </a:prstGeom>
          <a:noFill/>
        </p:spPr>
        <p:txBody>
          <a:bodyPr wrap="square">
            <a:spAutoFit/>
          </a:bodyPr>
          <a:lstStyle/>
          <a:p>
            <a:pPr marR="902970" algn="just">
              <a:lnSpc>
                <a:spcPct val="107000"/>
              </a:lnSpc>
              <a:spcAft>
                <a:spcPts val="80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3: </a:t>
            </a:r>
            <a:r>
              <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Implementar la estrategia de Gestión del cambio Organizacional</a:t>
            </a:r>
          </a:p>
          <a:p>
            <a:pPr marL="5715" algn="just">
              <a:spcBef>
                <a:spcPts val="50"/>
              </a:spcBef>
              <a:spcAft>
                <a:spcPts val="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n-US" sz="2000" dirty="0">
                <a:solidFill>
                  <a:srgbClr val="163A68"/>
                </a:solidFill>
                <a:latin typeface="Tahoma" panose="020B0604030504040204" pitchFamily="34" charset="0"/>
                <a:ea typeface="Tahoma" panose="020B0604030504040204" pitchFamily="34" charset="0"/>
                <a:cs typeface="Tahoma" panose="020B0604030504040204" pitchFamily="34" charset="0"/>
              </a:rPr>
              <a:t>No. </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Actividades ejecutadas de la estrategia de gestión de cambio/ Numero </a:t>
            </a:r>
            <a:r>
              <a:rPr lang="en-US" sz="2000" dirty="0">
                <a:solidFill>
                  <a:srgbClr val="163A68"/>
                </a:solidFill>
                <a:latin typeface="Tahoma" panose="020B0604030504040204" pitchFamily="34" charset="0"/>
                <a:ea typeface="Tahoma" panose="020B0604030504040204" pitchFamily="34" charset="0"/>
                <a:cs typeface="Tahoma" panose="020B0604030504040204" pitchFamily="34" charset="0"/>
              </a:rPr>
              <a:t>de </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Actividades programadas en la estrategia de gestión del cambio) *100</a:t>
            </a:r>
          </a:p>
          <a:p>
            <a:pPr marL="5715" algn="just">
              <a:spcBef>
                <a:spcPts val="50"/>
              </a:spcBef>
            </a:pPr>
            <a:endPar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marL="5715" algn="just">
              <a:spcBef>
                <a:spcPts val="50"/>
              </a:spcBef>
            </a:pP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Cumplimiento</a:t>
            </a:r>
            <a:r>
              <a:rPr lang="en-US" sz="2000" b="1" dirty="0">
                <a:solidFill>
                  <a:srgbClr val="163A68"/>
                </a:solidFill>
                <a:latin typeface="Tahoma" panose="020B0604030504040204" pitchFamily="34" charset="0"/>
                <a:ea typeface="Tahoma" panose="020B0604030504040204" pitchFamily="34" charset="0"/>
                <a:cs typeface="Tahoma" panose="020B0604030504040204" pitchFamily="34" charset="0"/>
              </a:rPr>
              <a:t>:</a:t>
            </a:r>
            <a:r>
              <a:rPr lang="en-US" sz="2000" dirty="0">
                <a:solidFill>
                  <a:srgbClr val="163A68"/>
                </a:solidFill>
                <a:latin typeface="Tahoma" panose="020B0604030504040204" pitchFamily="34" charset="0"/>
                <a:ea typeface="Tahoma" panose="020B0604030504040204" pitchFamily="34" charset="0"/>
                <a:cs typeface="Tahoma" panose="020B0604030504040204" pitchFamily="34" charset="0"/>
              </a:rPr>
              <a:t> 100%</a:t>
            </a: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marL="5715" algn="just">
              <a:spcBef>
                <a:spcPts val="50"/>
              </a:spcBef>
              <a:spcAft>
                <a:spcPts val="0"/>
              </a:spcAft>
            </a:pP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Gráfico 1">
            <a:extLst>
              <a:ext uri="{FF2B5EF4-FFF2-40B4-BE49-F238E27FC236}">
                <a16:creationId xmlns:a16="http://schemas.microsoft.com/office/drawing/2014/main" id="{A9D60A68-D276-328C-6866-8DEDF7C9A1C1}"/>
              </a:ext>
            </a:extLst>
          </p:cNvPr>
          <p:cNvGraphicFramePr>
            <a:graphicFrameLocks/>
          </p:cNvGraphicFramePr>
          <p:nvPr>
            <p:extLst>
              <p:ext uri="{D42A27DB-BD31-4B8C-83A1-F6EECF244321}">
                <p14:modId xmlns:p14="http://schemas.microsoft.com/office/powerpoint/2010/main" val="715852452"/>
              </p:ext>
            </p:extLst>
          </p:nvPr>
        </p:nvGraphicFramePr>
        <p:xfrm>
          <a:off x="318052" y="2444620"/>
          <a:ext cx="4888430" cy="4145110"/>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7323592A-0E85-D58D-D1DE-8F3FD6FA8B8B}"/>
              </a:ext>
            </a:extLst>
          </p:cNvPr>
          <p:cNvSpPr txBox="1"/>
          <p:nvPr/>
        </p:nvSpPr>
        <p:spPr>
          <a:xfrm>
            <a:off x="4907548" y="2681275"/>
            <a:ext cx="6587412" cy="3447098"/>
          </a:xfrm>
          <a:prstGeom prst="rect">
            <a:avLst/>
          </a:prstGeom>
          <a:noFill/>
        </p:spPr>
        <p:txBody>
          <a:bodyPr wrap="square" rtlCol="0">
            <a:spAutoFit/>
          </a:bodyPr>
          <a:lstStyle/>
          <a:p>
            <a:r>
              <a:rPr lang="en-US" sz="2000" dirty="0">
                <a:solidFill>
                  <a:schemeClr val="accent5">
                    <a:lumMod val="50000"/>
                  </a:schemeClr>
                </a:solidFill>
              </a:rPr>
              <a:t>Se </a:t>
            </a:r>
            <a:r>
              <a:rPr lang="es-CO" sz="2000" dirty="0">
                <a:solidFill>
                  <a:schemeClr val="accent5">
                    <a:lumMod val="50000"/>
                  </a:schemeClr>
                </a:solidFill>
              </a:rPr>
              <a:t>ejecuto</a:t>
            </a:r>
            <a:r>
              <a:rPr lang="en-US" sz="2000" dirty="0">
                <a:solidFill>
                  <a:schemeClr val="accent5">
                    <a:lumMod val="50000"/>
                  </a:schemeClr>
                </a:solidFill>
              </a:rPr>
              <a:t> </a:t>
            </a:r>
            <a:r>
              <a:rPr lang="es-CO" sz="2000" dirty="0">
                <a:solidFill>
                  <a:schemeClr val="accent5">
                    <a:lumMod val="50000"/>
                  </a:schemeClr>
                </a:solidFill>
              </a:rPr>
              <a:t>el plan </a:t>
            </a:r>
            <a:r>
              <a:rPr lang="en-US" sz="2000" dirty="0">
                <a:solidFill>
                  <a:schemeClr val="accent5">
                    <a:lumMod val="50000"/>
                  </a:schemeClr>
                </a:solidFill>
              </a:rPr>
              <a:t>de gestion de </a:t>
            </a:r>
            <a:r>
              <a:rPr lang="es-CO" sz="2000" dirty="0">
                <a:solidFill>
                  <a:schemeClr val="accent5">
                    <a:lumMod val="50000"/>
                  </a:schemeClr>
                </a:solidFill>
              </a:rPr>
              <a:t>cambio</a:t>
            </a:r>
            <a:r>
              <a:rPr lang="en-US" sz="2000" dirty="0">
                <a:solidFill>
                  <a:schemeClr val="accent5">
                    <a:lumMod val="50000"/>
                  </a:schemeClr>
                </a:solidFill>
              </a:rPr>
              <a:t> con </a:t>
            </a:r>
            <a:r>
              <a:rPr lang="es-CO" sz="2000" dirty="0">
                <a:solidFill>
                  <a:schemeClr val="accent5">
                    <a:lumMod val="50000"/>
                  </a:schemeClr>
                </a:solidFill>
              </a:rPr>
              <a:t>el Desarrollo de las siguientes actividades:</a:t>
            </a:r>
          </a:p>
          <a:p>
            <a:endParaRPr lang="es-CO" sz="2000" dirty="0">
              <a:solidFill>
                <a:schemeClr val="accent5">
                  <a:lumMod val="50000"/>
                </a:schemeClr>
              </a:solidFill>
            </a:endParaRPr>
          </a:p>
          <a:p>
            <a:pPr marL="285750" indent="-285750">
              <a:buFont typeface="Wingdings" panose="05000000000000000000" pitchFamily="2" charset="2"/>
              <a:buChar char="Ø"/>
            </a:pPr>
            <a:r>
              <a:rPr lang="es-CO" sz="2000" dirty="0">
                <a:solidFill>
                  <a:schemeClr val="accent5">
                    <a:lumMod val="50000"/>
                  </a:schemeClr>
                </a:solidFill>
              </a:rPr>
              <a:t>Jornada de Planeación, interacción y liderazgo</a:t>
            </a:r>
          </a:p>
          <a:p>
            <a:pPr marL="285750" indent="-285750">
              <a:buFont typeface="Wingdings" panose="05000000000000000000" pitchFamily="2" charset="2"/>
              <a:buChar char="Ø"/>
            </a:pPr>
            <a:r>
              <a:rPr lang="es-CO" sz="2000" dirty="0">
                <a:solidFill>
                  <a:schemeClr val="accent5">
                    <a:lumMod val="50000"/>
                  </a:schemeClr>
                </a:solidFill>
              </a:rPr>
              <a:t>Actividad </a:t>
            </a:r>
            <a:r>
              <a:rPr lang="es-CO" sz="2000" dirty="0" err="1">
                <a:solidFill>
                  <a:schemeClr val="accent5">
                    <a:lumMod val="50000"/>
                  </a:schemeClr>
                </a:solidFill>
              </a:rPr>
              <a:t>Steameng</a:t>
            </a:r>
            <a:r>
              <a:rPr lang="es-CO" sz="2000" dirty="0">
                <a:solidFill>
                  <a:schemeClr val="accent5">
                    <a:lumMod val="50000"/>
                  </a:schemeClr>
                </a:solidFill>
              </a:rPr>
              <a:t> de eficacia y trabajo en equipo</a:t>
            </a:r>
          </a:p>
          <a:p>
            <a:pPr marL="285750" indent="-285750">
              <a:buFont typeface="Wingdings" panose="05000000000000000000" pitchFamily="2" charset="2"/>
              <a:buChar char="Ø"/>
            </a:pPr>
            <a:r>
              <a:rPr lang="es-CO" sz="2000" dirty="0">
                <a:solidFill>
                  <a:schemeClr val="accent5">
                    <a:lumMod val="50000"/>
                  </a:schemeClr>
                </a:solidFill>
              </a:rPr>
              <a:t>Actividad Liderazgo </a:t>
            </a:r>
            <a:r>
              <a:rPr lang="es-CO" sz="2000" dirty="0" err="1">
                <a:solidFill>
                  <a:schemeClr val="accent5">
                    <a:lumMod val="50000"/>
                  </a:schemeClr>
                </a:solidFill>
              </a:rPr>
              <a:t>trasnformador</a:t>
            </a:r>
            <a:r>
              <a:rPr lang="es-CO" sz="2000" dirty="0">
                <a:solidFill>
                  <a:schemeClr val="accent5">
                    <a:lumMod val="50000"/>
                  </a:schemeClr>
                </a:solidFill>
              </a:rPr>
              <a:t>- aprendiendo a manejar emociones</a:t>
            </a:r>
          </a:p>
          <a:p>
            <a:pPr marL="285750" indent="-285750">
              <a:buFont typeface="Wingdings" panose="05000000000000000000" pitchFamily="2" charset="2"/>
              <a:buChar char="Ø"/>
            </a:pPr>
            <a:r>
              <a:rPr lang="es-CO" sz="2000" dirty="0">
                <a:solidFill>
                  <a:schemeClr val="accent5">
                    <a:lumMod val="50000"/>
                  </a:schemeClr>
                </a:solidFill>
              </a:rPr>
              <a:t>Actividad interactiva y comunicativa – Lideres generan cultura saludable</a:t>
            </a:r>
          </a:p>
          <a:p>
            <a:pPr marL="285750" indent="-285750">
              <a:buFont typeface="Wingdings" panose="05000000000000000000" pitchFamily="2" charset="2"/>
              <a:buChar char="Ø"/>
            </a:pPr>
            <a:endParaRPr lang="es-CO" sz="2000" dirty="0">
              <a:solidFill>
                <a:schemeClr val="accent5">
                  <a:lumMod val="50000"/>
                </a:schemeClr>
              </a:solidFill>
            </a:endParaRPr>
          </a:p>
          <a:p>
            <a:pPr marL="285750" indent="-285750">
              <a:buFont typeface="Wingdings" panose="05000000000000000000" pitchFamily="2" charset="2"/>
              <a:buChar char="Ø"/>
            </a:pPr>
            <a:endParaRPr lang="es-CO" dirty="0"/>
          </a:p>
        </p:txBody>
      </p:sp>
    </p:spTree>
    <p:extLst>
      <p:ext uri="{BB962C8B-B14F-4D97-AF65-F5344CB8AC3E}">
        <p14:creationId xmlns:p14="http://schemas.microsoft.com/office/powerpoint/2010/main" val="177511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53A80BE-4539-22A6-D829-18DE7AADD658}"/>
              </a:ext>
            </a:extLst>
          </p:cNvPr>
          <p:cNvSpPr txBox="1"/>
          <p:nvPr/>
        </p:nvSpPr>
        <p:spPr>
          <a:xfrm>
            <a:off x="486440" y="316952"/>
            <a:ext cx="10952890" cy="1905137"/>
          </a:xfrm>
          <a:prstGeom prst="rect">
            <a:avLst/>
          </a:prstGeom>
          <a:noFill/>
        </p:spPr>
        <p:txBody>
          <a:bodyPr wrap="square">
            <a:spAutoFit/>
          </a:bodyPr>
          <a:lstStyle/>
          <a:p>
            <a:pPr marR="902970" algn="just">
              <a:lnSpc>
                <a:spcPct val="107000"/>
              </a:lnSpc>
              <a:spcAft>
                <a:spcPts val="80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4</a:t>
            </a:r>
            <a:r>
              <a:rPr lang="es-ES" sz="2000" dirty="0">
                <a:solidFill>
                  <a:srgbClr val="163A68"/>
                </a:solidFill>
                <a:latin typeface="Tahoma" panose="020B0604030504040204" pitchFamily="34" charset="0"/>
                <a:ea typeface="Tahoma" panose="020B0604030504040204" pitchFamily="34" charset="0"/>
                <a:cs typeface="Tahoma" panose="020B0604030504040204" pitchFamily="34" charset="0"/>
              </a:rPr>
              <a:t>: </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Implementar el Plan de Intervención de clima</a:t>
            </a:r>
          </a:p>
          <a:p>
            <a:pPr marR="902970" algn="just">
              <a:lnSpc>
                <a:spcPct val="107000"/>
              </a:lnSpc>
              <a:spcAft>
                <a:spcPts val="800"/>
              </a:spcAft>
            </a:pPr>
            <a:endPar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L="5715" algn="just">
              <a:spcBef>
                <a:spcPts val="50"/>
              </a:spcBef>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(No. actividades ejecutadas del plan de intervención de clima y cultura/ Numero de actividades programadas en plan de intervención de clima y cultura)*100</a:t>
            </a:r>
          </a:p>
          <a:p>
            <a:pPr marL="5715" algn="just">
              <a:spcBef>
                <a:spcPts val="50"/>
              </a:spcBef>
              <a:spcAft>
                <a:spcPts val="0"/>
              </a:spcAft>
            </a:pP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2" name="CuadroTexto 1">
            <a:extLst>
              <a:ext uri="{FF2B5EF4-FFF2-40B4-BE49-F238E27FC236}">
                <a16:creationId xmlns:a16="http://schemas.microsoft.com/office/drawing/2014/main" id="{B7E1E7AA-1F79-66F1-1DE4-4099AC98FC9E}"/>
              </a:ext>
            </a:extLst>
          </p:cNvPr>
          <p:cNvSpPr txBox="1"/>
          <p:nvPr/>
        </p:nvSpPr>
        <p:spPr>
          <a:xfrm>
            <a:off x="5075853" y="2552700"/>
            <a:ext cx="6363477" cy="3447098"/>
          </a:xfrm>
          <a:prstGeom prst="rect">
            <a:avLst/>
          </a:prstGeom>
          <a:noFill/>
        </p:spPr>
        <p:txBody>
          <a:bodyPr wrap="square" rtlCol="0">
            <a:spAutoFit/>
          </a:bodyPr>
          <a:lstStyle/>
          <a:p>
            <a:r>
              <a:rPr lang="en-US" sz="2000" dirty="0">
                <a:solidFill>
                  <a:schemeClr val="accent5">
                    <a:lumMod val="50000"/>
                  </a:schemeClr>
                </a:solidFill>
              </a:rPr>
              <a:t>Se </a:t>
            </a:r>
            <a:r>
              <a:rPr lang="es-CO" sz="2000" dirty="0">
                <a:solidFill>
                  <a:schemeClr val="accent5">
                    <a:lumMod val="50000"/>
                  </a:schemeClr>
                </a:solidFill>
              </a:rPr>
              <a:t>ejecuto</a:t>
            </a:r>
            <a:r>
              <a:rPr lang="en-US" sz="2000" dirty="0">
                <a:solidFill>
                  <a:schemeClr val="accent5">
                    <a:lumMod val="50000"/>
                  </a:schemeClr>
                </a:solidFill>
              </a:rPr>
              <a:t> </a:t>
            </a:r>
            <a:r>
              <a:rPr lang="es-CO" sz="2000" dirty="0">
                <a:solidFill>
                  <a:schemeClr val="accent5">
                    <a:lumMod val="50000"/>
                  </a:schemeClr>
                </a:solidFill>
              </a:rPr>
              <a:t>el plan </a:t>
            </a:r>
            <a:r>
              <a:rPr lang="en-US" sz="2000" dirty="0">
                <a:solidFill>
                  <a:schemeClr val="accent5">
                    <a:lumMod val="50000"/>
                  </a:schemeClr>
                </a:solidFill>
              </a:rPr>
              <a:t>de </a:t>
            </a:r>
            <a:r>
              <a:rPr lang="es-CO" sz="2000" dirty="0">
                <a:solidFill>
                  <a:schemeClr val="accent5">
                    <a:lumMod val="50000"/>
                  </a:schemeClr>
                </a:solidFill>
              </a:rPr>
              <a:t>intervención de clima y cultura con el Desarrollo de las siguientes actividades:</a:t>
            </a:r>
          </a:p>
          <a:p>
            <a:endParaRPr lang="es-CO" sz="2000" dirty="0">
              <a:solidFill>
                <a:schemeClr val="accent5">
                  <a:lumMod val="50000"/>
                </a:schemeClr>
              </a:solidFill>
            </a:endParaRPr>
          </a:p>
          <a:p>
            <a:pPr marL="285750" indent="-285750">
              <a:buFont typeface="Wingdings" panose="05000000000000000000" pitchFamily="2" charset="2"/>
              <a:buChar char="Ø"/>
            </a:pPr>
            <a:r>
              <a:rPr lang="es-CO" sz="2000" dirty="0">
                <a:solidFill>
                  <a:schemeClr val="accent5">
                    <a:lumMod val="50000"/>
                  </a:schemeClr>
                </a:solidFill>
              </a:rPr>
              <a:t>Actividad sinergia de trabajo colaborativo</a:t>
            </a:r>
          </a:p>
          <a:p>
            <a:pPr marL="285750" indent="-285750" algn="l">
              <a:buFont typeface="Wingdings" panose="05000000000000000000" pitchFamily="2" charset="2"/>
              <a:buChar char="Ø"/>
            </a:pPr>
            <a:r>
              <a:rPr lang="es-CO" sz="2000" dirty="0">
                <a:solidFill>
                  <a:schemeClr val="accent5">
                    <a:lumMod val="50000"/>
                  </a:schemeClr>
                </a:solidFill>
              </a:rPr>
              <a:t>actividad de trabajo en equipo y comunicación por medio del reto escuadrón anti minas</a:t>
            </a:r>
            <a:endParaRPr lang="es-CO" sz="2000" dirty="0">
              <a:solidFill>
                <a:srgbClr val="000000"/>
              </a:solidFill>
              <a:latin typeface="Times New Roman" panose="02020603050405020304" pitchFamily="18" charset="0"/>
            </a:endParaRPr>
          </a:p>
          <a:p>
            <a:pPr marL="285750" indent="-285750" algn="l">
              <a:buFont typeface="Wingdings" panose="05000000000000000000" pitchFamily="2" charset="2"/>
              <a:buChar char="Ø"/>
            </a:pPr>
            <a:r>
              <a:rPr lang="es-CO" sz="2000" dirty="0">
                <a:solidFill>
                  <a:schemeClr val="accent5">
                    <a:lumMod val="50000"/>
                  </a:schemeClr>
                </a:solidFill>
              </a:rPr>
              <a:t>Actividad inversiva de conexión emocional</a:t>
            </a:r>
          </a:p>
          <a:p>
            <a:pPr marL="285750" indent="-285750" algn="l">
              <a:buFont typeface="Wingdings" panose="05000000000000000000" pitchFamily="2" charset="2"/>
              <a:buChar char="Ø"/>
            </a:pPr>
            <a:r>
              <a:rPr lang="es-CO" sz="2000" dirty="0">
                <a:solidFill>
                  <a:schemeClr val="accent5">
                    <a:lumMod val="50000"/>
                  </a:schemeClr>
                </a:solidFill>
              </a:rPr>
              <a:t>Actividad de liderazgo llamada evolución</a:t>
            </a:r>
          </a:p>
          <a:p>
            <a:pPr marL="285750" indent="-285750" algn="l">
              <a:buFont typeface="Wingdings" panose="05000000000000000000" pitchFamily="2" charset="2"/>
              <a:buChar char="Ø"/>
            </a:pPr>
            <a:r>
              <a:rPr lang="es-CO" sz="2000" dirty="0">
                <a:solidFill>
                  <a:schemeClr val="accent5">
                    <a:lumMod val="50000"/>
                  </a:schemeClr>
                </a:solidFill>
              </a:rPr>
              <a:t>Actividad de liderazgo llamada cuerdas imposibles</a:t>
            </a:r>
            <a:r>
              <a:rPr lang="es-CO" sz="2000" b="0" i="0" dirty="0">
                <a:solidFill>
                  <a:srgbClr val="000000"/>
                </a:solidFill>
                <a:effectLst/>
                <a:latin typeface="Times New Roman" panose="02020603050405020304" pitchFamily="18" charset="0"/>
              </a:rPr>
              <a:t>.</a:t>
            </a:r>
          </a:p>
          <a:p>
            <a:pPr marL="285750" indent="-285750" algn="l">
              <a:buFont typeface="Wingdings" panose="05000000000000000000" pitchFamily="2" charset="2"/>
              <a:buChar char="Ø"/>
            </a:pPr>
            <a:endParaRPr lang="es-CO" sz="2000" b="0" i="0" dirty="0">
              <a:solidFill>
                <a:srgbClr val="000000"/>
              </a:solidFill>
              <a:effectLst/>
              <a:latin typeface="Times New Roman" panose="02020603050405020304" pitchFamily="18" charset="0"/>
            </a:endParaRPr>
          </a:p>
          <a:p>
            <a:pPr marL="285750" indent="-285750">
              <a:buFont typeface="Wingdings" panose="05000000000000000000" pitchFamily="2" charset="2"/>
              <a:buChar char="Ø"/>
            </a:pPr>
            <a:endParaRPr lang="es-CO" sz="1800" dirty="0">
              <a:solidFill>
                <a:schemeClr val="accent5">
                  <a:lumMod val="50000"/>
                </a:schemeClr>
              </a:solidFill>
            </a:endParaRPr>
          </a:p>
        </p:txBody>
      </p:sp>
      <p:graphicFrame>
        <p:nvGraphicFramePr>
          <p:cNvPr id="3" name="Gráfico 2">
            <a:extLst>
              <a:ext uri="{FF2B5EF4-FFF2-40B4-BE49-F238E27FC236}">
                <a16:creationId xmlns:a16="http://schemas.microsoft.com/office/drawing/2014/main" id="{C6118F06-18B6-AA55-35E3-C4207F0AA9C2}"/>
              </a:ext>
            </a:extLst>
          </p:cNvPr>
          <p:cNvGraphicFramePr>
            <a:graphicFrameLocks/>
          </p:cNvGraphicFramePr>
          <p:nvPr>
            <p:extLst>
              <p:ext uri="{D42A27DB-BD31-4B8C-83A1-F6EECF244321}">
                <p14:modId xmlns:p14="http://schemas.microsoft.com/office/powerpoint/2010/main" val="533946401"/>
              </p:ext>
            </p:extLst>
          </p:nvPr>
        </p:nvGraphicFramePr>
        <p:xfrm>
          <a:off x="187423" y="2222089"/>
          <a:ext cx="4888430" cy="4145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869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E8EACF1-57C5-F55B-3BF6-D0AD76E0AA4F}"/>
              </a:ext>
            </a:extLst>
          </p:cNvPr>
          <p:cNvSpPr txBox="1"/>
          <p:nvPr/>
        </p:nvSpPr>
        <p:spPr>
          <a:xfrm>
            <a:off x="-1451893" y="6489"/>
            <a:ext cx="12192000" cy="1064202"/>
          </a:xfrm>
          <a:prstGeom prst="rect">
            <a:avLst/>
          </a:prstGeom>
          <a:noFill/>
        </p:spPr>
        <p:txBody>
          <a:bodyPr wrap="square">
            <a:spAutoFit/>
          </a:bodyPr>
          <a:lstStyle/>
          <a:p>
            <a:pPr algn="ctr">
              <a:lnSpc>
                <a:spcPct val="107000"/>
              </a:lnSpc>
              <a:spcAft>
                <a:spcPts val="800"/>
              </a:spcAft>
            </a:pPr>
            <a:r>
              <a:rPr lang="es-CO"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1:</a:t>
            </a:r>
            <a:r>
              <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Realizar seguimiento a la implementación del Modelo de Negocio</a:t>
            </a:r>
          </a:p>
          <a:p>
            <a:pPr algn="ctr">
              <a:lnSpc>
                <a:spcPct val="107000"/>
              </a:lnSpc>
              <a:spcAft>
                <a:spcPts val="800"/>
              </a:spcAft>
            </a:pPr>
            <a:r>
              <a:rPr lang="es-CO" sz="1600" b="1" dirty="0">
                <a:solidFill>
                  <a:srgbClr val="163A68"/>
                </a:solidFill>
                <a:latin typeface="Tahoma" panose="020B0604030504040204" pitchFamily="34" charset="0"/>
                <a:ea typeface="Tahoma" panose="020B0604030504040204" pitchFamily="34" charset="0"/>
                <a:cs typeface="Tahoma" panose="020B0604030504040204" pitchFamily="34" charset="0"/>
              </a:rPr>
              <a:t>Actividad 1: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Realizar el seguimiento a la ejecución de las líneas de negocio</a:t>
            </a:r>
            <a:endPar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s-CO"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Valor de nuevos negocios suscritos/Valor proyectado de nuevos negocios</a:t>
            </a:r>
          </a:p>
        </p:txBody>
      </p:sp>
      <p:graphicFrame>
        <p:nvGraphicFramePr>
          <p:cNvPr id="3" name="Gráfico 2">
            <a:extLst>
              <a:ext uri="{FF2B5EF4-FFF2-40B4-BE49-F238E27FC236}">
                <a16:creationId xmlns:a16="http://schemas.microsoft.com/office/drawing/2014/main" id="{DA0939A8-8465-1446-F5F6-344A48D4C7ED}"/>
              </a:ext>
            </a:extLst>
          </p:cNvPr>
          <p:cNvGraphicFramePr>
            <a:graphicFrameLocks/>
          </p:cNvGraphicFramePr>
          <p:nvPr>
            <p:extLst>
              <p:ext uri="{D42A27DB-BD31-4B8C-83A1-F6EECF244321}">
                <p14:modId xmlns:p14="http://schemas.microsoft.com/office/powerpoint/2010/main" val="3980280748"/>
              </p:ext>
            </p:extLst>
          </p:nvPr>
        </p:nvGraphicFramePr>
        <p:xfrm>
          <a:off x="811314" y="774369"/>
          <a:ext cx="10747512" cy="3970781"/>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BC484DB2-128E-FE12-87AF-460D22E40B09}"/>
              </a:ext>
            </a:extLst>
          </p:cNvPr>
          <p:cNvSpPr txBox="1"/>
          <p:nvPr/>
        </p:nvSpPr>
        <p:spPr>
          <a:xfrm rot="-5400000">
            <a:off x="-1672557" y="1746065"/>
            <a:ext cx="4439478" cy="307777"/>
          </a:xfrm>
          <a:prstGeom prst="rect">
            <a:avLst/>
          </a:prstGeom>
          <a:noFill/>
        </p:spPr>
        <p:txBody>
          <a:bodyPr wrap="square" rtlCol="0">
            <a:spAutoFit/>
          </a:bodyPr>
          <a:lstStyle/>
          <a:p>
            <a:r>
              <a:rPr lang="es-CO" sz="1400" b="1" dirty="0">
                <a:solidFill>
                  <a:srgbClr val="004A84"/>
                </a:solidFill>
              </a:rPr>
              <a:t>Valores expresados en millones</a:t>
            </a:r>
          </a:p>
        </p:txBody>
      </p:sp>
      <p:sp>
        <p:nvSpPr>
          <p:cNvPr id="6" name="CuadroTexto 5">
            <a:extLst>
              <a:ext uri="{FF2B5EF4-FFF2-40B4-BE49-F238E27FC236}">
                <a16:creationId xmlns:a16="http://schemas.microsoft.com/office/drawing/2014/main" id="{2CF2BFBD-912A-56E6-F6A2-7D5D906C1B0F}"/>
              </a:ext>
            </a:extLst>
          </p:cNvPr>
          <p:cNvSpPr txBox="1"/>
          <p:nvPr/>
        </p:nvSpPr>
        <p:spPr>
          <a:xfrm>
            <a:off x="-33155" y="4731502"/>
            <a:ext cx="1387816" cy="338554"/>
          </a:xfrm>
          <a:prstGeom prst="rect">
            <a:avLst/>
          </a:prstGeom>
          <a:noFill/>
        </p:spPr>
        <p:txBody>
          <a:bodyPr wrap="square" rtlCol="0">
            <a:spAutoFit/>
          </a:bodyPr>
          <a:lstStyle/>
          <a:p>
            <a:r>
              <a:rPr lang="es-CO" sz="1600" b="1" dirty="0">
                <a:solidFill>
                  <a:srgbClr val="163A68"/>
                </a:solidFill>
              </a:rPr>
              <a:t>Cumplimiento</a:t>
            </a:r>
          </a:p>
        </p:txBody>
      </p:sp>
      <p:sp>
        <p:nvSpPr>
          <p:cNvPr id="8" name="CuadroTexto 7">
            <a:extLst>
              <a:ext uri="{FF2B5EF4-FFF2-40B4-BE49-F238E27FC236}">
                <a16:creationId xmlns:a16="http://schemas.microsoft.com/office/drawing/2014/main" id="{6E1FF51C-9A7B-A3DB-B086-B4029BD9AFAE}"/>
              </a:ext>
            </a:extLst>
          </p:cNvPr>
          <p:cNvSpPr txBox="1"/>
          <p:nvPr/>
        </p:nvSpPr>
        <p:spPr>
          <a:xfrm>
            <a:off x="2011938" y="4700724"/>
            <a:ext cx="437940" cy="338554"/>
          </a:xfrm>
          <a:prstGeom prst="rect">
            <a:avLst/>
          </a:prstGeom>
          <a:noFill/>
        </p:spPr>
        <p:txBody>
          <a:bodyPr wrap="none" rtlCol="0">
            <a:spAutoFit/>
          </a:bodyPr>
          <a:lstStyle/>
          <a:p>
            <a:r>
              <a:rPr lang="en-US" sz="1600" b="1" dirty="0">
                <a:solidFill>
                  <a:srgbClr val="163A68"/>
                </a:solidFill>
              </a:rPr>
              <a:t>0%</a:t>
            </a:r>
            <a:endParaRPr lang="es-CO" sz="1600" b="1" dirty="0">
              <a:solidFill>
                <a:srgbClr val="163A68"/>
              </a:solidFill>
            </a:endParaRPr>
          </a:p>
        </p:txBody>
      </p:sp>
      <p:sp>
        <p:nvSpPr>
          <p:cNvPr id="11" name="CuadroTexto 10">
            <a:extLst>
              <a:ext uri="{FF2B5EF4-FFF2-40B4-BE49-F238E27FC236}">
                <a16:creationId xmlns:a16="http://schemas.microsoft.com/office/drawing/2014/main" id="{8DED5810-241B-F0B2-89F0-147C788FEB33}"/>
              </a:ext>
            </a:extLst>
          </p:cNvPr>
          <p:cNvSpPr txBox="1"/>
          <p:nvPr/>
        </p:nvSpPr>
        <p:spPr>
          <a:xfrm>
            <a:off x="4503761" y="4700724"/>
            <a:ext cx="646331" cy="338554"/>
          </a:xfrm>
          <a:prstGeom prst="rect">
            <a:avLst/>
          </a:prstGeom>
          <a:noFill/>
        </p:spPr>
        <p:txBody>
          <a:bodyPr wrap="none" rtlCol="0">
            <a:spAutoFit/>
          </a:bodyPr>
          <a:lstStyle/>
          <a:p>
            <a:r>
              <a:rPr lang="en-US" sz="1600" b="1" dirty="0">
                <a:solidFill>
                  <a:srgbClr val="00B050"/>
                </a:solidFill>
              </a:rPr>
              <a:t>160%</a:t>
            </a:r>
            <a:endParaRPr lang="es-CO" sz="1600" b="1" dirty="0">
              <a:solidFill>
                <a:srgbClr val="00B050"/>
              </a:solidFill>
            </a:endParaRPr>
          </a:p>
        </p:txBody>
      </p:sp>
      <p:sp>
        <p:nvSpPr>
          <p:cNvPr id="13" name="CuadroTexto 12">
            <a:extLst>
              <a:ext uri="{FF2B5EF4-FFF2-40B4-BE49-F238E27FC236}">
                <a16:creationId xmlns:a16="http://schemas.microsoft.com/office/drawing/2014/main" id="{347CFFA9-C0B8-B71F-6A6E-FC4098D9D8FB}"/>
              </a:ext>
            </a:extLst>
          </p:cNvPr>
          <p:cNvSpPr txBox="1"/>
          <p:nvPr/>
        </p:nvSpPr>
        <p:spPr>
          <a:xfrm>
            <a:off x="9829644" y="4681699"/>
            <a:ext cx="646331" cy="338554"/>
          </a:xfrm>
          <a:prstGeom prst="rect">
            <a:avLst/>
          </a:prstGeom>
          <a:noFill/>
        </p:spPr>
        <p:txBody>
          <a:bodyPr wrap="none" rtlCol="0">
            <a:spAutoFit/>
          </a:bodyPr>
          <a:lstStyle/>
          <a:p>
            <a:r>
              <a:rPr lang="en-US" sz="1600" b="1" dirty="0">
                <a:solidFill>
                  <a:srgbClr val="00B050"/>
                </a:solidFill>
              </a:rPr>
              <a:t>100%</a:t>
            </a:r>
            <a:endParaRPr lang="es-CO" sz="1600" b="1" dirty="0">
              <a:solidFill>
                <a:srgbClr val="00B050"/>
              </a:solidFill>
            </a:endParaRPr>
          </a:p>
        </p:txBody>
      </p:sp>
      <p:sp>
        <p:nvSpPr>
          <p:cNvPr id="16" name="CuadroTexto 15">
            <a:extLst>
              <a:ext uri="{FF2B5EF4-FFF2-40B4-BE49-F238E27FC236}">
                <a16:creationId xmlns:a16="http://schemas.microsoft.com/office/drawing/2014/main" id="{D03AA2BC-B903-2329-7B2B-D2C428DB8FF1}"/>
              </a:ext>
            </a:extLst>
          </p:cNvPr>
          <p:cNvSpPr txBox="1"/>
          <p:nvPr/>
        </p:nvSpPr>
        <p:spPr>
          <a:xfrm>
            <a:off x="7174270" y="4700724"/>
            <a:ext cx="646331" cy="338554"/>
          </a:xfrm>
          <a:prstGeom prst="rect">
            <a:avLst/>
          </a:prstGeom>
          <a:noFill/>
        </p:spPr>
        <p:txBody>
          <a:bodyPr wrap="none" rtlCol="0">
            <a:spAutoFit/>
          </a:bodyPr>
          <a:lstStyle/>
          <a:p>
            <a:r>
              <a:rPr lang="en-US" sz="1600" b="1" dirty="0">
                <a:solidFill>
                  <a:srgbClr val="00B050"/>
                </a:solidFill>
              </a:rPr>
              <a:t>207%</a:t>
            </a:r>
            <a:endParaRPr lang="es-CO" sz="1600" b="1" dirty="0">
              <a:solidFill>
                <a:srgbClr val="00B050"/>
              </a:solidFill>
            </a:endParaRPr>
          </a:p>
        </p:txBody>
      </p:sp>
      <p:sp>
        <p:nvSpPr>
          <p:cNvPr id="26" name="CuadroTexto 25">
            <a:extLst>
              <a:ext uri="{FF2B5EF4-FFF2-40B4-BE49-F238E27FC236}">
                <a16:creationId xmlns:a16="http://schemas.microsoft.com/office/drawing/2014/main" id="{9CF127EB-6359-14AF-B131-8618817A9F1C}"/>
              </a:ext>
            </a:extLst>
          </p:cNvPr>
          <p:cNvSpPr txBox="1"/>
          <p:nvPr/>
        </p:nvSpPr>
        <p:spPr>
          <a:xfrm rot="5400000">
            <a:off x="2433059" y="2841937"/>
            <a:ext cx="6202906" cy="307777"/>
          </a:xfrm>
          <a:prstGeom prst="rect">
            <a:avLst/>
          </a:prstGeom>
          <a:noFill/>
        </p:spPr>
        <p:txBody>
          <a:bodyPr wrap="square">
            <a:spAutoFit/>
          </a:bodyPr>
          <a:lstStyle/>
          <a:p>
            <a:pPr algn="ctr"/>
            <a:r>
              <a:rPr lang="es-CO" sz="1400" b="1" dirty="0">
                <a:solidFill>
                  <a:srgbClr val="163A68"/>
                </a:solidFill>
              </a:rPr>
              <a:t>Valor nuevos negocios suscritos</a:t>
            </a:r>
          </a:p>
        </p:txBody>
      </p:sp>
      <p:sp>
        <p:nvSpPr>
          <p:cNvPr id="58" name="CuadroTexto 57">
            <a:extLst>
              <a:ext uri="{FF2B5EF4-FFF2-40B4-BE49-F238E27FC236}">
                <a16:creationId xmlns:a16="http://schemas.microsoft.com/office/drawing/2014/main" id="{DB0780E2-A7EA-CD21-59FA-50FB5CB9298F}"/>
              </a:ext>
            </a:extLst>
          </p:cNvPr>
          <p:cNvSpPr txBox="1"/>
          <p:nvPr/>
        </p:nvSpPr>
        <p:spPr>
          <a:xfrm rot="5400000">
            <a:off x="5097513" y="2841937"/>
            <a:ext cx="6202906" cy="307777"/>
          </a:xfrm>
          <a:prstGeom prst="rect">
            <a:avLst/>
          </a:prstGeom>
          <a:noFill/>
        </p:spPr>
        <p:txBody>
          <a:bodyPr wrap="square">
            <a:spAutoFit/>
          </a:bodyPr>
          <a:lstStyle/>
          <a:p>
            <a:pPr algn="ctr"/>
            <a:r>
              <a:rPr lang="es-CO" sz="1400" b="1" dirty="0">
                <a:solidFill>
                  <a:srgbClr val="163A68"/>
                </a:solidFill>
              </a:rPr>
              <a:t>Valor nuevos negocios suscritos</a:t>
            </a:r>
          </a:p>
        </p:txBody>
      </p:sp>
      <p:sp>
        <p:nvSpPr>
          <p:cNvPr id="59" name="CuadroTexto 58">
            <a:extLst>
              <a:ext uri="{FF2B5EF4-FFF2-40B4-BE49-F238E27FC236}">
                <a16:creationId xmlns:a16="http://schemas.microsoft.com/office/drawing/2014/main" id="{248F9448-1639-BABC-434D-0F8A03B88776}"/>
              </a:ext>
            </a:extLst>
          </p:cNvPr>
          <p:cNvSpPr txBox="1"/>
          <p:nvPr/>
        </p:nvSpPr>
        <p:spPr>
          <a:xfrm rot="5400000">
            <a:off x="7638654" y="2853335"/>
            <a:ext cx="6202906" cy="307777"/>
          </a:xfrm>
          <a:prstGeom prst="rect">
            <a:avLst/>
          </a:prstGeom>
          <a:noFill/>
        </p:spPr>
        <p:txBody>
          <a:bodyPr wrap="square">
            <a:spAutoFit/>
          </a:bodyPr>
          <a:lstStyle/>
          <a:p>
            <a:pPr algn="ctr"/>
            <a:r>
              <a:rPr lang="es-CO" sz="1400" b="1" dirty="0">
                <a:solidFill>
                  <a:srgbClr val="163A68"/>
                </a:solidFill>
              </a:rPr>
              <a:t>Valor nuevos negocios suscritos</a:t>
            </a:r>
          </a:p>
        </p:txBody>
      </p:sp>
      <p:graphicFrame>
        <p:nvGraphicFramePr>
          <p:cNvPr id="60" name="Tabla 60">
            <a:extLst>
              <a:ext uri="{FF2B5EF4-FFF2-40B4-BE49-F238E27FC236}">
                <a16:creationId xmlns:a16="http://schemas.microsoft.com/office/drawing/2014/main" id="{F3628835-83D8-D30D-258C-BFAC4A85141B}"/>
              </a:ext>
            </a:extLst>
          </p:cNvPr>
          <p:cNvGraphicFramePr>
            <a:graphicFrameLocks noGrp="1"/>
          </p:cNvGraphicFramePr>
          <p:nvPr>
            <p:extLst>
              <p:ext uri="{D42A27DB-BD31-4B8C-83A1-F6EECF244321}">
                <p14:modId xmlns:p14="http://schemas.microsoft.com/office/powerpoint/2010/main" val="670893764"/>
              </p:ext>
            </p:extLst>
          </p:nvPr>
        </p:nvGraphicFramePr>
        <p:xfrm>
          <a:off x="9175285" y="4997546"/>
          <a:ext cx="2601381" cy="889000"/>
        </p:xfrm>
        <a:graphic>
          <a:graphicData uri="http://schemas.openxmlformats.org/drawingml/2006/table">
            <a:tbl>
              <a:tblPr firstRow="1" bandRow="1">
                <a:tableStyleId>{B301B821-A1FF-4177-AEE7-76D212191A09}</a:tableStyleId>
              </a:tblPr>
              <a:tblGrid>
                <a:gridCol w="1511473">
                  <a:extLst>
                    <a:ext uri="{9D8B030D-6E8A-4147-A177-3AD203B41FA5}">
                      <a16:colId xmlns:a16="http://schemas.microsoft.com/office/drawing/2014/main" val="470156084"/>
                    </a:ext>
                  </a:extLst>
                </a:gridCol>
                <a:gridCol w="1089908">
                  <a:extLst>
                    <a:ext uri="{9D8B030D-6E8A-4147-A177-3AD203B41FA5}">
                      <a16:colId xmlns:a16="http://schemas.microsoft.com/office/drawing/2014/main" val="146969233"/>
                    </a:ext>
                  </a:extLst>
                </a:gridCol>
              </a:tblGrid>
              <a:tr h="136097">
                <a:tc>
                  <a:txBody>
                    <a:bodyPr/>
                    <a:lstStyle/>
                    <a:p>
                      <a:pPr algn="ctr"/>
                      <a:r>
                        <a:rPr lang="es-CO" sz="1400" noProof="0" dirty="0"/>
                        <a:t>Cliente</a:t>
                      </a:r>
                    </a:p>
                  </a:txBody>
                  <a:tcPr/>
                </a:tc>
                <a:tc>
                  <a:txBody>
                    <a:bodyPr/>
                    <a:lstStyle/>
                    <a:p>
                      <a:pPr algn="ctr"/>
                      <a:r>
                        <a:rPr lang="es-CO" sz="1400" noProof="0" dirty="0"/>
                        <a:t>Valor Negocio</a:t>
                      </a:r>
                    </a:p>
                  </a:txBody>
                  <a:tcPr/>
                </a:tc>
                <a:extLst>
                  <a:ext uri="{0D108BD9-81ED-4DB2-BD59-A6C34878D82A}">
                    <a16:rowId xmlns:a16="http://schemas.microsoft.com/office/drawing/2014/main" val="633141284"/>
                  </a:ext>
                </a:extLst>
              </a:tr>
              <a:tr h="370840">
                <a:tc>
                  <a:txBody>
                    <a:bodyPr/>
                    <a:lstStyle/>
                    <a:p>
                      <a:r>
                        <a:rPr lang="es-CO" sz="1200" kern="1200" dirty="0">
                          <a:solidFill>
                            <a:schemeClr val="dk1"/>
                          </a:solidFill>
                          <a:effectLst/>
                        </a:rPr>
                        <a:t>FONVIVIENDA</a:t>
                      </a:r>
                      <a:endParaRPr lang="es-CO" sz="1200" kern="1200" dirty="0">
                        <a:solidFill>
                          <a:schemeClr val="dk1"/>
                        </a:solidFill>
                        <a:effectLst/>
                        <a:latin typeface="+mn-lt"/>
                        <a:ea typeface="+mn-ea"/>
                        <a:cs typeface="+mn-cs"/>
                      </a:endParaRPr>
                    </a:p>
                  </a:txBody>
                  <a:tcPr/>
                </a:tc>
                <a:tc>
                  <a:txBody>
                    <a:bodyPr/>
                    <a:lstStyle/>
                    <a:p>
                      <a:pPr algn="r"/>
                      <a:r>
                        <a:rPr lang="en-US" sz="1400" dirty="0"/>
                        <a:t>$3.000</a:t>
                      </a:r>
                      <a:endParaRPr lang="es-CO" sz="1400" dirty="0"/>
                    </a:p>
                  </a:txBody>
                  <a:tcPr/>
                </a:tc>
                <a:extLst>
                  <a:ext uri="{0D108BD9-81ED-4DB2-BD59-A6C34878D82A}">
                    <a16:rowId xmlns:a16="http://schemas.microsoft.com/office/drawing/2014/main" val="2796254991"/>
                  </a:ext>
                </a:extLst>
              </a:tr>
            </a:tbl>
          </a:graphicData>
        </a:graphic>
      </p:graphicFrame>
      <p:graphicFrame>
        <p:nvGraphicFramePr>
          <p:cNvPr id="63" name="Tabla 60">
            <a:extLst>
              <a:ext uri="{FF2B5EF4-FFF2-40B4-BE49-F238E27FC236}">
                <a16:creationId xmlns:a16="http://schemas.microsoft.com/office/drawing/2014/main" id="{ED0084B7-DCD0-7547-D490-770885C1DE5D}"/>
              </a:ext>
            </a:extLst>
          </p:cNvPr>
          <p:cNvGraphicFramePr>
            <a:graphicFrameLocks noGrp="1"/>
          </p:cNvGraphicFramePr>
          <p:nvPr>
            <p:extLst>
              <p:ext uri="{D42A27DB-BD31-4B8C-83A1-F6EECF244321}">
                <p14:modId xmlns:p14="http://schemas.microsoft.com/office/powerpoint/2010/main" val="1542172874"/>
              </p:ext>
            </p:extLst>
          </p:nvPr>
        </p:nvGraphicFramePr>
        <p:xfrm>
          <a:off x="3094632" y="4982601"/>
          <a:ext cx="2593678" cy="1615440"/>
        </p:xfrm>
        <a:graphic>
          <a:graphicData uri="http://schemas.openxmlformats.org/drawingml/2006/table">
            <a:tbl>
              <a:tblPr firstRow="1" bandRow="1">
                <a:tableStyleId>{B301B821-A1FF-4177-AEE7-76D212191A09}</a:tableStyleId>
              </a:tblPr>
              <a:tblGrid>
                <a:gridCol w="1390535">
                  <a:extLst>
                    <a:ext uri="{9D8B030D-6E8A-4147-A177-3AD203B41FA5}">
                      <a16:colId xmlns:a16="http://schemas.microsoft.com/office/drawing/2014/main" val="470156084"/>
                    </a:ext>
                  </a:extLst>
                </a:gridCol>
                <a:gridCol w="1203143">
                  <a:extLst>
                    <a:ext uri="{9D8B030D-6E8A-4147-A177-3AD203B41FA5}">
                      <a16:colId xmlns:a16="http://schemas.microsoft.com/office/drawing/2014/main" val="146969233"/>
                    </a:ext>
                  </a:extLst>
                </a:gridCol>
              </a:tblGrid>
              <a:tr h="167330">
                <a:tc>
                  <a:txBody>
                    <a:bodyPr/>
                    <a:lstStyle/>
                    <a:p>
                      <a:pPr algn="ctr"/>
                      <a:r>
                        <a:rPr lang="es-CO" sz="1400" noProof="0" dirty="0"/>
                        <a:t>Cliente</a:t>
                      </a:r>
                    </a:p>
                  </a:txBody>
                  <a:tcPr/>
                </a:tc>
                <a:tc>
                  <a:txBody>
                    <a:bodyPr/>
                    <a:lstStyle/>
                    <a:p>
                      <a:pPr algn="ctr"/>
                      <a:r>
                        <a:rPr lang="es-CO" sz="1400" noProof="0" dirty="0"/>
                        <a:t>Valor Negocio</a:t>
                      </a:r>
                    </a:p>
                  </a:txBody>
                  <a:tcPr/>
                </a:tc>
                <a:extLst>
                  <a:ext uri="{0D108BD9-81ED-4DB2-BD59-A6C34878D82A}">
                    <a16:rowId xmlns:a16="http://schemas.microsoft.com/office/drawing/2014/main" val="633141284"/>
                  </a:ext>
                </a:extLst>
              </a:tr>
              <a:tr h="370840">
                <a:tc>
                  <a:txBody>
                    <a:bodyPr/>
                    <a:lstStyle/>
                    <a:p>
                      <a:r>
                        <a:rPr lang="es-CO" sz="1200" kern="1200" dirty="0">
                          <a:solidFill>
                            <a:schemeClr val="dk1"/>
                          </a:solidFill>
                          <a:effectLst/>
                          <a:latin typeface="+mn-lt"/>
                          <a:ea typeface="+mn-ea"/>
                          <a:cs typeface="+mn-cs"/>
                        </a:rPr>
                        <a:t>Agencia Nacional Minera – ANM </a:t>
                      </a:r>
                      <a:endParaRPr lang="es-CO" sz="1200" dirty="0"/>
                    </a:p>
                  </a:txBody>
                  <a:tcPr/>
                </a:tc>
                <a:tc>
                  <a:txBody>
                    <a:bodyPr/>
                    <a:lstStyle/>
                    <a:p>
                      <a:pPr algn="r"/>
                      <a:r>
                        <a:rPr lang="es-CO" sz="1200" kern="1200" dirty="0">
                          <a:solidFill>
                            <a:schemeClr val="dk1"/>
                          </a:solidFill>
                          <a:effectLst/>
                          <a:latin typeface="+mn-lt"/>
                          <a:ea typeface="+mn-ea"/>
                          <a:cs typeface="+mn-cs"/>
                        </a:rPr>
                        <a:t>$5.614</a:t>
                      </a:r>
                    </a:p>
                  </a:txBody>
                  <a:tcPr/>
                </a:tc>
                <a:extLst>
                  <a:ext uri="{0D108BD9-81ED-4DB2-BD59-A6C34878D82A}">
                    <a16:rowId xmlns:a16="http://schemas.microsoft.com/office/drawing/2014/main" val="2796254991"/>
                  </a:ext>
                </a:extLst>
              </a:tr>
              <a:tr h="370840">
                <a:tc>
                  <a:txBody>
                    <a:bodyPr/>
                    <a:lstStyle/>
                    <a:p>
                      <a:pPr marL="0" algn="l" defTabSz="914400" rtl="0" eaLnBrk="1" latinLnBrk="0" hangingPunct="1"/>
                      <a:r>
                        <a:rPr lang="es-CO" sz="1200" kern="1200" dirty="0">
                          <a:solidFill>
                            <a:schemeClr val="dk1"/>
                          </a:solidFill>
                          <a:effectLst/>
                          <a:latin typeface="+mn-lt"/>
                          <a:ea typeface="+mn-ea"/>
                          <a:cs typeface="+mn-cs"/>
                        </a:rPr>
                        <a:t>Ministerio de vivienda, ciudad y territorio </a:t>
                      </a:r>
                    </a:p>
                  </a:txBody>
                  <a:tcPr/>
                </a:tc>
                <a:tc>
                  <a:txBody>
                    <a:bodyPr/>
                    <a:lstStyle/>
                    <a:p>
                      <a:pPr marL="0" algn="r" defTabSz="914400" rtl="0" eaLnBrk="1" latinLnBrk="0" hangingPunct="1"/>
                      <a:r>
                        <a:rPr lang="es-CO" sz="1200" kern="1200" dirty="0">
                          <a:solidFill>
                            <a:schemeClr val="dk1"/>
                          </a:solidFill>
                          <a:effectLst/>
                          <a:latin typeface="+mn-lt"/>
                          <a:ea typeface="+mn-ea"/>
                          <a:cs typeface="+mn-cs"/>
                        </a:rPr>
                        <a:t> $18.430</a:t>
                      </a:r>
                    </a:p>
                  </a:txBody>
                  <a:tcPr/>
                </a:tc>
                <a:extLst>
                  <a:ext uri="{0D108BD9-81ED-4DB2-BD59-A6C34878D82A}">
                    <a16:rowId xmlns:a16="http://schemas.microsoft.com/office/drawing/2014/main" val="162570547"/>
                  </a:ext>
                </a:extLst>
              </a:tr>
            </a:tbl>
          </a:graphicData>
        </a:graphic>
      </p:graphicFrame>
      <p:graphicFrame>
        <p:nvGraphicFramePr>
          <p:cNvPr id="64" name="Tabla 60">
            <a:extLst>
              <a:ext uri="{FF2B5EF4-FFF2-40B4-BE49-F238E27FC236}">
                <a16:creationId xmlns:a16="http://schemas.microsoft.com/office/drawing/2014/main" id="{29C3F4FC-306F-257C-CC34-FE9213B9FEEF}"/>
              </a:ext>
            </a:extLst>
          </p:cNvPr>
          <p:cNvGraphicFramePr>
            <a:graphicFrameLocks noGrp="1"/>
          </p:cNvGraphicFramePr>
          <p:nvPr>
            <p:extLst>
              <p:ext uri="{D42A27DB-BD31-4B8C-83A1-F6EECF244321}">
                <p14:modId xmlns:p14="http://schemas.microsoft.com/office/powerpoint/2010/main" val="3251177433"/>
              </p:ext>
            </p:extLst>
          </p:nvPr>
        </p:nvGraphicFramePr>
        <p:xfrm>
          <a:off x="6020899" y="4997841"/>
          <a:ext cx="2902158" cy="1584960"/>
        </p:xfrm>
        <a:graphic>
          <a:graphicData uri="http://schemas.openxmlformats.org/drawingml/2006/table">
            <a:tbl>
              <a:tblPr firstRow="1" bandRow="1">
                <a:tableStyleId>{B301B821-A1FF-4177-AEE7-76D212191A09}</a:tableStyleId>
              </a:tblPr>
              <a:tblGrid>
                <a:gridCol w="1481706">
                  <a:extLst>
                    <a:ext uri="{9D8B030D-6E8A-4147-A177-3AD203B41FA5}">
                      <a16:colId xmlns:a16="http://schemas.microsoft.com/office/drawing/2014/main" val="470156084"/>
                    </a:ext>
                  </a:extLst>
                </a:gridCol>
                <a:gridCol w="1420452">
                  <a:extLst>
                    <a:ext uri="{9D8B030D-6E8A-4147-A177-3AD203B41FA5}">
                      <a16:colId xmlns:a16="http://schemas.microsoft.com/office/drawing/2014/main" val="146969233"/>
                    </a:ext>
                  </a:extLst>
                </a:gridCol>
              </a:tblGrid>
              <a:tr h="185492">
                <a:tc>
                  <a:txBody>
                    <a:bodyPr/>
                    <a:lstStyle/>
                    <a:p>
                      <a:pPr algn="ctr"/>
                      <a:r>
                        <a:rPr lang="es-CO" sz="1400" noProof="0" dirty="0"/>
                        <a:t>Cliente</a:t>
                      </a:r>
                    </a:p>
                  </a:txBody>
                  <a:tcPr/>
                </a:tc>
                <a:tc>
                  <a:txBody>
                    <a:bodyPr/>
                    <a:lstStyle/>
                    <a:p>
                      <a:pPr algn="ctr"/>
                      <a:r>
                        <a:rPr lang="es-CO" sz="1400" noProof="0" dirty="0"/>
                        <a:t>Valor Negocio</a:t>
                      </a:r>
                    </a:p>
                  </a:txBody>
                  <a:tcPr/>
                </a:tc>
                <a:extLst>
                  <a:ext uri="{0D108BD9-81ED-4DB2-BD59-A6C34878D82A}">
                    <a16:rowId xmlns:a16="http://schemas.microsoft.com/office/drawing/2014/main" val="633141284"/>
                  </a:ext>
                </a:extLst>
              </a:tr>
              <a:tr h="370840">
                <a:tc>
                  <a:txBody>
                    <a:bodyPr/>
                    <a:lstStyle/>
                    <a:p>
                      <a:r>
                        <a:rPr lang="es-CO" sz="1200" kern="1200" dirty="0">
                          <a:solidFill>
                            <a:schemeClr val="dk1"/>
                          </a:solidFill>
                          <a:effectLst/>
                        </a:rPr>
                        <a:t>Servicio geológico colombiano</a:t>
                      </a:r>
                      <a:endParaRPr lang="es-CO" sz="1200" kern="1200" dirty="0">
                        <a:solidFill>
                          <a:schemeClr val="dk1"/>
                        </a:solidFill>
                        <a:effectLst/>
                        <a:latin typeface="+mn-lt"/>
                        <a:ea typeface="+mn-ea"/>
                        <a:cs typeface="+mn-cs"/>
                      </a:endParaRPr>
                    </a:p>
                  </a:txBody>
                  <a:tcPr/>
                </a:tc>
                <a:tc>
                  <a:txBody>
                    <a:bodyPr/>
                    <a:lstStyle/>
                    <a:p>
                      <a:pPr algn="r"/>
                      <a:r>
                        <a:rPr lang="es-CO" sz="1200" kern="1200" dirty="0">
                          <a:solidFill>
                            <a:schemeClr val="dk1"/>
                          </a:solidFill>
                          <a:effectLst/>
                          <a:latin typeface="+mn-lt"/>
                          <a:ea typeface="+mn-ea"/>
                          <a:cs typeface="+mn-cs"/>
                        </a:rPr>
                        <a:t>$38.469</a:t>
                      </a:r>
                    </a:p>
                  </a:txBody>
                  <a:tcPr/>
                </a:tc>
                <a:extLst>
                  <a:ext uri="{0D108BD9-81ED-4DB2-BD59-A6C34878D82A}">
                    <a16:rowId xmlns:a16="http://schemas.microsoft.com/office/drawing/2014/main" val="2796254991"/>
                  </a:ext>
                </a:extLst>
              </a:tr>
              <a:tr h="0">
                <a:tc>
                  <a:txBody>
                    <a:bodyPr/>
                    <a:lstStyle/>
                    <a:p>
                      <a:r>
                        <a:rPr lang="es-CO" sz="1200" kern="1200" dirty="0">
                          <a:solidFill>
                            <a:schemeClr val="dk1"/>
                          </a:solidFill>
                          <a:effectLst/>
                          <a:latin typeface="+mn-lt"/>
                          <a:ea typeface="+mn-ea"/>
                          <a:cs typeface="+mn-cs"/>
                        </a:rPr>
                        <a:t>Fondo Mundial de lucha contra el Sida, la Tuberculosis y la Malaria</a:t>
                      </a:r>
                    </a:p>
                  </a:txBody>
                  <a:tcPr/>
                </a:tc>
                <a:tc>
                  <a:txBody>
                    <a:bodyPr/>
                    <a:lstStyle/>
                    <a:p>
                      <a:pPr marL="0" algn="r" defTabSz="914400" rtl="0" eaLnBrk="1" latinLnBrk="0" hangingPunct="1"/>
                      <a:r>
                        <a:rPr lang="es-CO" sz="1200" kern="1200" dirty="0">
                          <a:solidFill>
                            <a:schemeClr val="dk1"/>
                          </a:solidFill>
                          <a:effectLst/>
                          <a:latin typeface="+mn-lt"/>
                          <a:ea typeface="+mn-ea"/>
                          <a:cs typeface="+mn-cs"/>
                        </a:rPr>
                        <a:t>$75.451</a:t>
                      </a:r>
                    </a:p>
                  </a:txBody>
                  <a:tcPr/>
                </a:tc>
                <a:extLst>
                  <a:ext uri="{0D108BD9-81ED-4DB2-BD59-A6C34878D82A}">
                    <a16:rowId xmlns:a16="http://schemas.microsoft.com/office/drawing/2014/main" val="162570547"/>
                  </a:ext>
                </a:extLst>
              </a:tr>
            </a:tbl>
          </a:graphicData>
        </a:graphic>
      </p:graphicFrame>
    </p:spTree>
    <p:extLst>
      <p:ext uri="{BB962C8B-B14F-4D97-AF65-F5344CB8AC3E}">
        <p14:creationId xmlns:p14="http://schemas.microsoft.com/office/powerpoint/2010/main" val="428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53A80BE-4539-22A6-D829-18DE7AADD658}"/>
              </a:ext>
            </a:extLst>
          </p:cNvPr>
          <p:cNvSpPr txBox="1"/>
          <p:nvPr/>
        </p:nvSpPr>
        <p:spPr>
          <a:xfrm>
            <a:off x="579746" y="223646"/>
            <a:ext cx="11046197" cy="2443746"/>
          </a:xfrm>
          <a:prstGeom prst="rect">
            <a:avLst/>
          </a:prstGeom>
          <a:noFill/>
        </p:spPr>
        <p:txBody>
          <a:bodyPr wrap="square">
            <a:spAutoFit/>
          </a:bodyPr>
          <a:lstStyle/>
          <a:p>
            <a:pPr marR="902970" algn="just">
              <a:lnSpc>
                <a:spcPct val="107000"/>
              </a:lnSpc>
              <a:spcAft>
                <a:spcPts val="80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5</a:t>
            </a:r>
            <a:r>
              <a:rPr lang="es-ES" sz="2000" dirty="0">
                <a:solidFill>
                  <a:srgbClr val="163A68"/>
                </a:solidFill>
                <a:latin typeface="Tahoma" panose="020B0604030504040204" pitchFamily="34" charset="0"/>
                <a:ea typeface="Tahoma" panose="020B0604030504040204" pitchFamily="34" charset="0"/>
                <a:cs typeface="Tahoma" panose="020B0604030504040204" pitchFamily="34" charset="0"/>
              </a:rPr>
              <a:t>: </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Estructurar y fortalecer la estrategia de Liderazgo Colectivo al Interior de la Entidad</a:t>
            </a:r>
          </a:p>
          <a:p>
            <a:pPr marL="5715" algn="just">
              <a:spcBef>
                <a:spcPts val="50"/>
              </a:spcBef>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rPr>
              <a:t>No. Actividades ejecutadas de la estrategia de liderazgo colectivo/ Numero de Actividades programadas en la estrategia de  liderazgo colectivo)*100</a:t>
            </a:r>
          </a:p>
          <a:p>
            <a:pPr marL="5715" algn="just">
              <a:spcBef>
                <a:spcPts val="50"/>
              </a:spcBef>
            </a:pPr>
            <a:endPar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marL="5715" algn="just">
              <a:spcBef>
                <a:spcPts val="50"/>
              </a:spcBef>
            </a:pP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Cumplimiento</a:t>
            </a:r>
            <a:r>
              <a:rPr lang="en-US" sz="2000" b="1" dirty="0">
                <a:solidFill>
                  <a:srgbClr val="163A68"/>
                </a:solidFill>
                <a:latin typeface="Tahoma" panose="020B0604030504040204" pitchFamily="34" charset="0"/>
                <a:ea typeface="Tahoma" panose="020B0604030504040204" pitchFamily="34" charset="0"/>
                <a:cs typeface="Tahoma" panose="020B0604030504040204" pitchFamily="34" charset="0"/>
              </a:rPr>
              <a:t>:</a:t>
            </a:r>
            <a:r>
              <a:rPr lang="en-US" sz="2000" dirty="0">
                <a:solidFill>
                  <a:srgbClr val="163A68"/>
                </a:solidFill>
                <a:latin typeface="Tahoma" panose="020B0604030504040204" pitchFamily="34" charset="0"/>
                <a:ea typeface="Tahoma" panose="020B0604030504040204" pitchFamily="34" charset="0"/>
                <a:cs typeface="Tahoma" panose="020B0604030504040204" pitchFamily="34" charset="0"/>
              </a:rPr>
              <a:t> 100%</a:t>
            </a: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marL="5715" algn="just">
              <a:spcBef>
                <a:spcPts val="50"/>
              </a:spcBef>
            </a:pP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35" name="CuadroTexto 34">
            <a:extLst>
              <a:ext uri="{FF2B5EF4-FFF2-40B4-BE49-F238E27FC236}">
                <a16:creationId xmlns:a16="http://schemas.microsoft.com/office/drawing/2014/main" id="{C86ADD74-FC29-EF97-6DC7-FA137674B240}"/>
              </a:ext>
            </a:extLst>
          </p:cNvPr>
          <p:cNvSpPr txBox="1"/>
          <p:nvPr/>
        </p:nvSpPr>
        <p:spPr>
          <a:xfrm>
            <a:off x="4553776" y="2151727"/>
            <a:ext cx="7072167" cy="2554545"/>
          </a:xfrm>
          <a:prstGeom prst="rect">
            <a:avLst/>
          </a:prstGeom>
          <a:noFill/>
        </p:spPr>
        <p:txBody>
          <a:bodyPr wrap="square">
            <a:spAutoFit/>
          </a:bodyPr>
          <a:lstStyle/>
          <a:p>
            <a:pPr algn="ctr"/>
            <a:r>
              <a:rPr lang="en-US" sz="2000" b="1" dirty="0">
                <a:solidFill>
                  <a:srgbClr val="163A68"/>
                </a:solidFill>
              </a:rPr>
              <a:t>Se </a:t>
            </a:r>
            <a:r>
              <a:rPr lang="es-CO" sz="2000" b="1" dirty="0">
                <a:solidFill>
                  <a:srgbClr val="163A68"/>
                </a:solidFill>
              </a:rPr>
              <a:t>desarrollaron todas las actividades en torno </a:t>
            </a:r>
            <a:r>
              <a:rPr lang="en-US" sz="2000" b="1" dirty="0">
                <a:solidFill>
                  <a:srgbClr val="163A68"/>
                </a:solidFill>
              </a:rPr>
              <a:t>a:</a:t>
            </a:r>
          </a:p>
          <a:p>
            <a:pPr algn="ctr"/>
            <a:endParaRPr lang="en-US" sz="2000" b="1" dirty="0">
              <a:solidFill>
                <a:srgbClr val="163A68"/>
              </a:solidFill>
              <a:effectLst/>
            </a:endParaRPr>
          </a:p>
          <a:p>
            <a:pPr marL="342900" indent="-342900">
              <a:buFont typeface="Wingdings" panose="05000000000000000000" pitchFamily="2" charset="2"/>
              <a:buChar char="Ø"/>
            </a:pPr>
            <a:r>
              <a:rPr lang="es-CO" sz="2000" b="1" dirty="0">
                <a:solidFill>
                  <a:srgbClr val="163A68"/>
                </a:solidFill>
                <a:effectLst/>
              </a:rPr>
              <a:t>Fortalecer el liderazgo </a:t>
            </a:r>
          </a:p>
          <a:p>
            <a:pPr marL="342900" indent="-342900">
              <a:buFont typeface="Wingdings" panose="05000000000000000000" pitchFamily="2" charset="2"/>
              <a:buChar char="Ø"/>
            </a:pPr>
            <a:r>
              <a:rPr lang="es-CO" sz="2000" b="1" dirty="0">
                <a:solidFill>
                  <a:srgbClr val="163A68"/>
                </a:solidFill>
                <a:effectLst/>
              </a:rPr>
              <a:t>Comunicar lo que está sucediendo en la entidad para fortalecer el liderazgo colectivo y mantener a los colaboradores informados.</a:t>
            </a:r>
          </a:p>
          <a:p>
            <a:pPr marL="342900" indent="-342900">
              <a:buFont typeface="Wingdings" panose="05000000000000000000" pitchFamily="2" charset="2"/>
              <a:buChar char="Ø"/>
            </a:pPr>
            <a:r>
              <a:rPr lang="es-CO" sz="2000" b="1" dirty="0">
                <a:solidFill>
                  <a:srgbClr val="163A68"/>
                </a:solidFill>
                <a:effectLst/>
              </a:rPr>
              <a:t>Visibilizar la gestión de Enterritorio para fortalecer el liderazgo colectivo.</a:t>
            </a:r>
          </a:p>
        </p:txBody>
      </p:sp>
      <p:graphicFrame>
        <p:nvGraphicFramePr>
          <p:cNvPr id="2" name="Gráfico 1">
            <a:extLst>
              <a:ext uri="{FF2B5EF4-FFF2-40B4-BE49-F238E27FC236}">
                <a16:creationId xmlns:a16="http://schemas.microsoft.com/office/drawing/2014/main" id="{071F478C-7E95-AFB9-8C99-C8B65B2E4D81}"/>
              </a:ext>
            </a:extLst>
          </p:cNvPr>
          <p:cNvGraphicFramePr>
            <a:graphicFrameLocks/>
          </p:cNvGraphicFramePr>
          <p:nvPr>
            <p:extLst>
              <p:ext uri="{D42A27DB-BD31-4B8C-83A1-F6EECF244321}">
                <p14:modId xmlns:p14="http://schemas.microsoft.com/office/powerpoint/2010/main" val="3541965994"/>
              </p:ext>
            </p:extLst>
          </p:nvPr>
        </p:nvGraphicFramePr>
        <p:xfrm>
          <a:off x="-17413" y="2949877"/>
          <a:ext cx="4888430" cy="4145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09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FE9797-96ED-1AC1-8430-87FABC5663F8}"/>
              </a:ext>
            </a:extLst>
          </p:cNvPr>
          <p:cNvPicPr>
            <a:picLocks noChangeAspect="1"/>
          </p:cNvPicPr>
          <p:nvPr/>
        </p:nvPicPr>
        <p:blipFill>
          <a:blip r:embed="rId2"/>
          <a:stretch>
            <a:fillRect/>
          </a:stretch>
        </p:blipFill>
        <p:spPr>
          <a:xfrm rot="16665495">
            <a:off x="2953063" y="240399"/>
            <a:ext cx="3302436" cy="3227038"/>
          </a:xfrm>
          <a:prstGeom prst="rect">
            <a:avLst/>
          </a:prstGeom>
        </p:spPr>
      </p:pic>
      <p:pic>
        <p:nvPicPr>
          <p:cNvPr id="8" name="Imagen 7">
            <a:extLst>
              <a:ext uri="{FF2B5EF4-FFF2-40B4-BE49-F238E27FC236}">
                <a16:creationId xmlns:a16="http://schemas.microsoft.com/office/drawing/2014/main" id="{C6FA91ED-A0BD-2B6B-8D17-A9779FFBB400}"/>
              </a:ext>
            </a:extLst>
          </p:cNvPr>
          <p:cNvPicPr>
            <a:picLocks noChangeAspect="1"/>
          </p:cNvPicPr>
          <p:nvPr/>
        </p:nvPicPr>
        <p:blipFill>
          <a:blip r:embed="rId3"/>
          <a:stretch>
            <a:fillRect/>
          </a:stretch>
        </p:blipFill>
        <p:spPr>
          <a:xfrm rot="5400000">
            <a:off x="6302128" y="331161"/>
            <a:ext cx="2781300" cy="2717800"/>
          </a:xfrm>
          <a:prstGeom prst="rect">
            <a:avLst/>
          </a:prstGeom>
        </p:spPr>
      </p:pic>
      <p:pic>
        <p:nvPicPr>
          <p:cNvPr id="9" name="Imagen 8">
            <a:extLst>
              <a:ext uri="{FF2B5EF4-FFF2-40B4-BE49-F238E27FC236}">
                <a16:creationId xmlns:a16="http://schemas.microsoft.com/office/drawing/2014/main" id="{C9040B12-9C7C-2CCB-54E4-C1C1182214DB}"/>
              </a:ext>
            </a:extLst>
          </p:cNvPr>
          <p:cNvPicPr>
            <a:picLocks noChangeAspect="1"/>
          </p:cNvPicPr>
          <p:nvPr/>
        </p:nvPicPr>
        <p:blipFill>
          <a:blip r:embed="rId4"/>
          <a:stretch>
            <a:fillRect/>
          </a:stretch>
        </p:blipFill>
        <p:spPr>
          <a:xfrm rot="8548574">
            <a:off x="7226850" y="2713935"/>
            <a:ext cx="3554483" cy="3473330"/>
          </a:xfrm>
          <a:prstGeom prst="rect">
            <a:avLst/>
          </a:prstGeom>
        </p:spPr>
      </p:pic>
      <p:pic>
        <p:nvPicPr>
          <p:cNvPr id="10" name="Imagen 9">
            <a:extLst>
              <a:ext uri="{FF2B5EF4-FFF2-40B4-BE49-F238E27FC236}">
                <a16:creationId xmlns:a16="http://schemas.microsoft.com/office/drawing/2014/main" id="{EDBE16B8-2035-570B-6A79-9F1D9E4C02FD}"/>
              </a:ext>
            </a:extLst>
          </p:cNvPr>
          <p:cNvPicPr>
            <a:picLocks noChangeAspect="1"/>
          </p:cNvPicPr>
          <p:nvPr/>
        </p:nvPicPr>
        <p:blipFill>
          <a:blip r:embed="rId5"/>
          <a:stretch>
            <a:fillRect/>
          </a:stretch>
        </p:blipFill>
        <p:spPr>
          <a:xfrm rot="11010479">
            <a:off x="3086133" y="3478066"/>
            <a:ext cx="3300068" cy="3224724"/>
          </a:xfrm>
          <a:prstGeom prst="rect">
            <a:avLst/>
          </a:prstGeom>
        </p:spPr>
      </p:pic>
      <p:sp>
        <p:nvSpPr>
          <p:cNvPr id="11" name="CuadroTexto 10">
            <a:extLst>
              <a:ext uri="{FF2B5EF4-FFF2-40B4-BE49-F238E27FC236}">
                <a16:creationId xmlns:a16="http://schemas.microsoft.com/office/drawing/2014/main" id="{D453A179-25BD-645F-75F0-ABD337135AF5}"/>
              </a:ext>
            </a:extLst>
          </p:cNvPr>
          <p:cNvSpPr txBox="1"/>
          <p:nvPr/>
        </p:nvSpPr>
        <p:spPr>
          <a:xfrm>
            <a:off x="3184157" y="580226"/>
            <a:ext cx="3018447" cy="1323439"/>
          </a:xfrm>
          <a:prstGeom prst="rect">
            <a:avLst/>
          </a:prstGeom>
          <a:noFill/>
        </p:spPr>
        <p:txBody>
          <a:bodyPr wrap="square" rtlCol="0">
            <a:spAutoFit/>
          </a:bodyPr>
          <a:lstStyle/>
          <a:p>
            <a:pPr algn="ct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Foco de Plan</a:t>
            </a:r>
          </a:p>
          <a:p>
            <a:pPr algn="ct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Institucional de </a:t>
            </a:r>
          </a:p>
          <a:p>
            <a:pPr algn="ct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Gestión y Desempeño</a:t>
            </a:r>
          </a:p>
          <a:p>
            <a:pPr algn="ct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20%</a:t>
            </a:r>
          </a:p>
        </p:txBody>
      </p:sp>
      <p:sp>
        <p:nvSpPr>
          <p:cNvPr id="12" name="CuadroTexto 11">
            <a:extLst>
              <a:ext uri="{FF2B5EF4-FFF2-40B4-BE49-F238E27FC236}">
                <a16:creationId xmlns:a16="http://schemas.microsoft.com/office/drawing/2014/main" id="{A3E0954D-92A1-DAB7-03B4-CAF1398B81C6}"/>
              </a:ext>
            </a:extLst>
          </p:cNvPr>
          <p:cNvSpPr txBox="1"/>
          <p:nvPr/>
        </p:nvSpPr>
        <p:spPr>
          <a:xfrm>
            <a:off x="3394403" y="1948525"/>
            <a:ext cx="2717800" cy="830997"/>
          </a:xfrm>
          <a:prstGeom prst="rect">
            <a:avLst/>
          </a:prstGeom>
          <a:noFill/>
        </p:spPr>
        <p:txBody>
          <a:bodyPr wrap="square" rtlCol="0">
            <a:spAutoFit/>
          </a:bodyPr>
          <a:lstStyle/>
          <a:p>
            <a:r>
              <a:rPr lang="es-CO" sz="1200" dirty="0">
                <a:solidFill>
                  <a:srgbClr val="163A68"/>
                </a:solidFill>
              </a:rPr>
              <a:t>• Implementación del modelo integrado de  planeación y gestión – MIPG (planes de  acción de las 15 políticas de gestión que le  aplican a la entidad).</a:t>
            </a:r>
          </a:p>
        </p:txBody>
      </p:sp>
      <p:sp>
        <p:nvSpPr>
          <p:cNvPr id="13" name="CuadroTexto 12">
            <a:extLst>
              <a:ext uri="{FF2B5EF4-FFF2-40B4-BE49-F238E27FC236}">
                <a16:creationId xmlns:a16="http://schemas.microsoft.com/office/drawing/2014/main" id="{268438EE-2986-FC9C-E017-E7BD62EBD7E9}"/>
              </a:ext>
            </a:extLst>
          </p:cNvPr>
          <p:cNvSpPr txBox="1"/>
          <p:nvPr/>
        </p:nvSpPr>
        <p:spPr>
          <a:xfrm>
            <a:off x="6362685" y="1067418"/>
            <a:ext cx="2717800" cy="923330"/>
          </a:xfrm>
          <a:prstGeom prst="rect">
            <a:avLst/>
          </a:prstGeom>
          <a:noFill/>
        </p:spPr>
        <p:txBody>
          <a:bodyPr wrap="square" rtlCol="0">
            <a:spAutoFit/>
          </a:bodyPr>
          <a:lstStyle/>
          <a:p>
            <a:pPr algn="ctr"/>
            <a:r>
              <a:rPr lang="es-CO" dirty="0">
                <a:solidFill>
                  <a:srgbClr val="163A68"/>
                </a:solidFill>
              </a:rPr>
              <a:t>Pilar Estratégico</a:t>
            </a:r>
            <a:br>
              <a:rPr lang="es-CO" b="1" dirty="0"/>
            </a:br>
            <a:r>
              <a:rPr lang="es-CO" b="1" dirty="0">
                <a:solidFill>
                  <a:srgbClr val="163A68"/>
                </a:solidFill>
              </a:rPr>
              <a:t>de Desempeño y</a:t>
            </a:r>
            <a:endParaRPr lang="es-CO" dirty="0">
              <a:solidFill>
                <a:srgbClr val="163A68"/>
              </a:solidFill>
            </a:endParaRPr>
          </a:p>
          <a:p>
            <a:pPr algn="ctr"/>
            <a:r>
              <a:rPr lang="es-CO" b="1" dirty="0">
                <a:solidFill>
                  <a:srgbClr val="163A68"/>
                </a:solidFill>
              </a:rPr>
              <a:t>Gestión Institucional</a:t>
            </a:r>
            <a:endParaRPr lang="es-CO" dirty="0">
              <a:solidFill>
                <a:srgbClr val="163A68"/>
              </a:solidFill>
            </a:endParaRPr>
          </a:p>
        </p:txBody>
      </p:sp>
      <p:sp>
        <p:nvSpPr>
          <p:cNvPr id="14" name="CuadroTexto 13">
            <a:extLst>
              <a:ext uri="{FF2B5EF4-FFF2-40B4-BE49-F238E27FC236}">
                <a16:creationId xmlns:a16="http://schemas.microsoft.com/office/drawing/2014/main" id="{69B24BAD-1A09-D48D-48C8-02DF3EC1E757}"/>
              </a:ext>
            </a:extLst>
          </p:cNvPr>
          <p:cNvSpPr txBox="1"/>
          <p:nvPr/>
        </p:nvSpPr>
        <p:spPr>
          <a:xfrm>
            <a:off x="7439655" y="4004041"/>
            <a:ext cx="3281659" cy="369332"/>
          </a:xfrm>
          <a:prstGeom prst="rect">
            <a:avLst/>
          </a:prstGeom>
          <a:noFill/>
        </p:spPr>
        <p:txBody>
          <a:bodyPr wrap="square" rtlCol="0">
            <a:spAutoFit/>
          </a:bodyPr>
          <a:lstStyle/>
          <a:p>
            <a:pPr algn="ctr"/>
            <a:r>
              <a:rPr lang="es-CO" b="1" dirty="0">
                <a:solidFill>
                  <a:srgbClr val="163A68"/>
                </a:solidFill>
              </a:rPr>
              <a:t>Indicadores</a:t>
            </a:r>
            <a:endParaRPr lang="es-CO" dirty="0">
              <a:solidFill>
                <a:srgbClr val="163A68"/>
              </a:solidFill>
            </a:endParaRPr>
          </a:p>
        </p:txBody>
      </p:sp>
      <p:sp>
        <p:nvSpPr>
          <p:cNvPr id="15" name="CuadroTexto 14">
            <a:extLst>
              <a:ext uri="{FF2B5EF4-FFF2-40B4-BE49-F238E27FC236}">
                <a16:creationId xmlns:a16="http://schemas.microsoft.com/office/drawing/2014/main" id="{C242FC80-BA6E-6220-AD71-CCA0E4327E73}"/>
              </a:ext>
            </a:extLst>
          </p:cNvPr>
          <p:cNvSpPr txBox="1"/>
          <p:nvPr/>
        </p:nvSpPr>
        <p:spPr>
          <a:xfrm>
            <a:off x="7692778" y="4327283"/>
            <a:ext cx="3124108" cy="692497"/>
          </a:xfrm>
          <a:prstGeom prst="rect">
            <a:avLst/>
          </a:prstGeom>
          <a:noFill/>
        </p:spPr>
        <p:txBody>
          <a:bodyPr wrap="square" rtlCol="0">
            <a:spAutoFit/>
          </a:bodyPr>
          <a:lstStyle/>
          <a:p>
            <a:r>
              <a:rPr lang="es-CO" sz="1050" dirty="0">
                <a:solidFill>
                  <a:srgbClr val="163A68"/>
                </a:solidFill>
              </a:rPr>
              <a:t>• </a:t>
            </a:r>
            <a:r>
              <a:rPr lang="es-CO" dirty="0"/>
              <a:t> </a:t>
            </a:r>
            <a:r>
              <a:rPr lang="es-CO" sz="1050" dirty="0"/>
              <a:t>(</a:t>
            </a:r>
            <a:r>
              <a:rPr lang="es-CO" sz="1050" dirty="0">
                <a:solidFill>
                  <a:srgbClr val="163A68"/>
                </a:solidFill>
              </a:rPr>
              <a:t>% de cumplimento del período/ % de cumplimiento programado para el periodo).</a:t>
            </a:r>
          </a:p>
          <a:p>
            <a:endParaRPr lang="es-CO" sz="1050" dirty="0">
              <a:solidFill>
                <a:srgbClr val="163A68"/>
              </a:solidFill>
            </a:endParaRPr>
          </a:p>
        </p:txBody>
      </p:sp>
      <p:sp>
        <p:nvSpPr>
          <p:cNvPr id="16" name="CuadroTexto 15">
            <a:extLst>
              <a:ext uri="{FF2B5EF4-FFF2-40B4-BE49-F238E27FC236}">
                <a16:creationId xmlns:a16="http://schemas.microsoft.com/office/drawing/2014/main" id="{915A2F95-D69F-44C6-8155-1E4D0DB1D409}"/>
              </a:ext>
            </a:extLst>
          </p:cNvPr>
          <p:cNvSpPr txBox="1"/>
          <p:nvPr/>
        </p:nvSpPr>
        <p:spPr>
          <a:xfrm>
            <a:off x="3100472" y="4786101"/>
            <a:ext cx="3185819" cy="646331"/>
          </a:xfrm>
          <a:prstGeom prst="rect">
            <a:avLst/>
          </a:prstGeom>
          <a:noFill/>
        </p:spPr>
        <p:txBody>
          <a:bodyPr wrap="square" rtlCol="0">
            <a:spAutoFit/>
          </a:bodyPr>
          <a:lstStyle/>
          <a:p>
            <a:pPr algn="ctr"/>
            <a:r>
              <a:rPr lang="es-CO" b="1" dirty="0">
                <a:solidFill>
                  <a:srgbClr val="163A68"/>
                </a:solidFill>
              </a:rPr>
              <a:t>Líder de foco</a:t>
            </a:r>
            <a:br>
              <a:rPr lang="es-CO" dirty="0">
                <a:solidFill>
                  <a:srgbClr val="163A68"/>
                </a:solidFill>
              </a:rPr>
            </a:br>
            <a:r>
              <a:rPr lang="es-CO" dirty="0">
                <a:solidFill>
                  <a:srgbClr val="163A68"/>
                </a:solidFill>
              </a:rPr>
              <a:t>Lideres de Políticas</a:t>
            </a:r>
          </a:p>
        </p:txBody>
      </p:sp>
    </p:spTree>
    <p:extLst>
      <p:ext uri="{BB962C8B-B14F-4D97-AF65-F5344CB8AC3E}">
        <p14:creationId xmlns:p14="http://schemas.microsoft.com/office/powerpoint/2010/main" val="366002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9CAE760-6101-4B95-B919-2E1BB67259C4}"/>
              </a:ext>
            </a:extLst>
          </p:cNvPr>
          <p:cNvSpPr txBox="1"/>
          <p:nvPr/>
        </p:nvSpPr>
        <p:spPr>
          <a:xfrm>
            <a:off x="-894522" y="887531"/>
            <a:ext cx="64140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B0F0"/>
                </a:solidFill>
                <a:effectLst/>
                <a:uLnTx/>
                <a:uFillTx/>
                <a:latin typeface="Arial Black" panose="020B0A04020102020204" pitchFamily="34" charset="0"/>
                <a:ea typeface="Arial" charset="0"/>
                <a:cs typeface="Arial" charset="0"/>
              </a:rPr>
              <a:t>FURAG 2021</a:t>
            </a:r>
            <a:endParaRPr kumimoji="0" lang="es-ES" sz="2400" b="1" i="0" u="none" strike="noStrike" kern="1200" cap="none" spc="0" normalizeH="0" baseline="0" noProof="0" dirty="0">
              <a:ln>
                <a:noFill/>
              </a:ln>
              <a:solidFill>
                <a:srgbClr val="00B0F0"/>
              </a:solidFill>
              <a:effectLst/>
              <a:uLnTx/>
              <a:uFillTx/>
              <a:latin typeface="Arial Black" panose="020B0A04020102020204" pitchFamily="34" charset="0"/>
              <a:ea typeface="Arial" charset="0"/>
              <a:cs typeface="Arial" charset="0"/>
            </a:endParaRPr>
          </a:p>
        </p:txBody>
      </p:sp>
      <p:sp>
        <p:nvSpPr>
          <p:cNvPr id="19" name="CuadroTexto 18">
            <a:extLst>
              <a:ext uri="{FF2B5EF4-FFF2-40B4-BE49-F238E27FC236}">
                <a16:creationId xmlns:a16="http://schemas.microsoft.com/office/drawing/2014/main" id="{D4DD828B-CD3C-48C5-A84B-9BAE364F5FD4}"/>
              </a:ext>
            </a:extLst>
          </p:cNvPr>
          <p:cNvSpPr txBox="1"/>
          <p:nvPr/>
        </p:nvSpPr>
        <p:spPr>
          <a:xfrm>
            <a:off x="360516" y="1437863"/>
            <a:ext cx="4169019"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84"/>
                </a:solidFill>
                <a:effectLst/>
                <a:uLnTx/>
                <a:uFillTx/>
                <a:latin typeface="Calibri Light" panose="020F0302020204030204"/>
                <a:ea typeface="+mn-ea"/>
                <a:cs typeface="+mn-cs"/>
              </a:rPr>
              <a:t>El resultado del formulario de Medición de Desempeño para la vigencia 2021 de </a:t>
            </a:r>
            <a:r>
              <a:rPr kumimoji="0" lang="es-CO" sz="1800" b="1" i="0" u="none" strike="noStrike" kern="1200" cap="none" spc="0" normalizeH="0" baseline="0" noProof="0" dirty="0">
                <a:ln>
                  <a:noFill/>
                </a:ln>
                <a:solidFill>
                  <a:srgbClr val="00B0F0"/>
                </a:solidFill>
                <a:effectLst/>
                <a:uLnTx/>
                <a:uFillTx/>
                <a:latin typeface="Calibri" panose="020F0502020204030204"/>
                <a:ea typeface="+mn-ea"/>
                <a:cs typeface="Arial" charset="0"/>
              </a:rPr>
              <a:t>91,6</a:t>
            </a:r>
            <a:r>
              <a:rPr kumimoji="0" lang="es-CO" sz="1800" b="0" i="0" u="none" strike="noStrike" kern="1200" cap="none" spc="0" normalizeH="0" baseline="0" noProof="0" dirty="0">
                <a:ln>
                  <a:noFill/>
                </a:ln>
                <a:solidFill>
                  <a:srgbClr val="004A84"/>
                </a:solidFill>
                <a:effectLst/>
                <a:uLnTx/>
                <a:uFillTx/>
                <a:latin typeface="Calibri Light" panose="020F0302020204030204"/>
                <a:ea typeface="+mn-ea"/>
                <a:cs typeface="+mn-cs"/>
              </a:rPr>
              <a:t>, presentando un aumento de 12,2 puntos respecto a la vigencia 2020. Se superó la meta (mínimo) de </a:t>
            </a:r>
            <a:r>
              <a:rPr kumimoji="0" lang="es-CO" sz="1800" b="1" i="0" u="none" strike="noStrike" kern="1200" cap="none" spc="0" normalizeH="0" baseline="0" noProof="0" dirty="0">
                <a:ln>
                  <a:noFill/>
                </a:ln>
                <a:solidFill>
                  <a:srgbClr val="004A84"/>
                </a:solidFill>
                <a:effectLst/>
                <a:uLnTx/>
                <a:uFillTx/>
                <a:latin typeface="Calibri Light" panose="020F0302020204030204"/>
                <a:ea typeface="+mn-ea"/>
                <a:cs typeface="+mn-cs"/>
              </a:rPr>
              <a:t>84,3</a:t>
            </a:r>
            <a:r>
              <a:rPr kumimoji="0" lang="es-CO" sz="1800" b="0" i="0" u="none" strike="noStrike" kern="1200" cap="none" spc="0" normalizeH="0" baseline="0" noProof="0" dirty="0">
                <a:ln>
                  <a:noFill/>
                </a:ln>
                <a:solidFill>
                  <a:srgbClr val="004A84"/>
                </a:solidFill>
                <a:effectLst/>
                <a:uLnTx/>
                <a:uFillTx/>
                <a:latin typeface="Calibri Light" panose="020F0302020204030204"/>
                <a:ea typeface="+mn-ea"/>
                <a:cs typeface="+mn-cs"/>
              </a:rPr>
              <a:t> respecto a la línea base de medición (resultados 2018).</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4A84"/>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84"/>
                </a:solidFill>
                <a:effectLst/>
                <a:uLnTx/>
                <a:uFillTx/>
                <a:latin typeface="Calibri Light" panose="020F0302020204030204"/>
                <a:ea typeface="+mn-ea"/>
                <a:cs typeface="+mn-cs"/>
              </a:rPr>
              <a:t>Para la vigencia 2021 fueron evaluadas, las siete (7) dimensiones y trece (13) Políticas de Gestión que le aplican a la entidad, la política de gestión de la información estadística institucional fue evaluada pero el puntaje no hizo parte de la calificación total.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4A84"/>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err="1">
                <a:ln>
                  <a:noFill/>
                </a:ln>
                <a:solidFill>
                  <a:srgbClr val="004A84"/>
                </a:solidFill>
                <a:effectLst/>
                <a:uLnTx/>
                <a:uFillTx/>
                <a:latin typeface="Calibri Light" panose="020F0302020204030204"/>
                <a:ea typeface="+mn-ea"/>
                <a:cs typeface="+mn-cs"/>
              </a:rPr>
              <a:t>MinHacienda</a:t>
            </a:r>
            <a:r>
              <a:rPr kumimoji="0" lang="es-CO" sz="1800" b="0" i="0" u="none" strike="noStrike" kern="1200" cap="none" spc="0" normalizeH="0" baseline="0" noProof="0" dirty="0">
                <a:ln>
                  <a:noFill/>
                </a:ln>
                <a:solidFill>
                  <a:srgbClr val="004A84"/>
                </a:solidFill>
                <a:effectLst/>
                <a:uLnTx/>
                <a:uFillTx/>
                <a:latin typeface="Calibri Light" panose="020F0302020204030204"/>
                <a:ea typeface="+mn-ea"/>
                <a:cs typeface="+mn-cs"/>
              </a:rPr>
              <a:t> obtuvo 96,6 puntos.</a:t>
            </a:r>
          </a:p>
        </p:txBody>
      </p:sp>
      <p:pic>
        <p:nvPicPr>
          <p:cNvPr id="3" name="Imagen 2">
            <a:extLst>
              <a:ext uri="{FF2B5EF4-FFF2-40B4-BE49-F238E27FC236}">
                <a16:creationId xmlns:a16="http://schemas.microsoft.com/office/drawing/2014/main" id="{3FD1EA7D-56A4-16AC-CA04-D3AA6FF660F2}"/>
              </a:ext>
            </a:extLst>
          </p:cNvPr>
          <p:cNvPicPr>
            <a:picLocks noChangeAspect="1"/>
          </p:cNvPicPr>
          <p:nvPr/>
        </p:nvPicPr>
        <p:blipFill rotWithShape="1">
          <a:blip r:embed="rId2"/>
          <a:srcRect l="15615" t="8482" r="20738" b="22112"/>
          <a:stretch/>
        </p:blipFill>
        <p:spPr>
          <a:xfrm>
            <a:off x="4927099" y="1437863"/>
            <a:ext cx="6798365" cy="4757530"/>
          </a:xfrm>
          <a:prstGeom prst="rect">
            <a:avLst/>
          </a:prstGeom>
        </p:spPr>
      </p:pic>
      <p:sp>
        <p:nvSpPr>
          <p:cNvPr id="10" name="CuadroTexto 9">
            <a:extLst>
              <a:ext uri="{FF2B5EF4-FFF2-40B4-BE49-F238E27FC236}">
                <a16:creationId xmlns:a16="http://schemas.microsoft.com/office/drawing/2014/main" id="{2343BAB3-29E9-9FC4-418C-7DC97D31C887}"/>
              </a:ext>
            </a:extLst>
          </p:cNvPr>
          <p:cNvSpPr txBox="1"/>
          <p:nvPr/>
        </p:nvSpPr>
        <p:spPr>
          <a:xfrm>
            <a:off x="5119257" y="911584"/>
            <a:ext cx="64140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B0F0"/>
                </a:solidFill>
                <a:effectLst/>
                <a:uLnTx/>
                <a:uFillTx/>
                <a:latin typeface="Arial Black" panose="020B0A04020102020204" pitchFamily="34" charset="0"/>
                <a:ea typeface="Arial" charset="0"/>
                <a:cs typeface="Arial" charset="0"/>
              </a:rPr>
              <a:t>Resultados 2018 - 2021</a:t>
            </a:r>
            <a:endParaRPr kumimoji="0" lang="es-ES" sz="2400" b="1" i="0" u="none" strike="noStrike" kern="1200" cap="none" spc="0" normalizeH="0" baseline="0" noProof="0" dirty="0">
              <a:ln>
                <a:noFill/>
              </a:ln>
              <a:solidFill>
                <a:srgbClr val="00B0F0"/>
              </a:solidFill>
              <a:effectLst/>
              <a:uLnTx/>
              <a:uFillTx/>
              <a:latin typeface="Arial Black" panose="020B0A04020102020204" pitchFamily="34" charset="0"/>
              <a:ea typeface="Arial" charset="0"/>
              <a:cs typeface="Arial" charset="0"/>
            </a:endParaRPr>
          </a:p>
        </p:txBody>
      </p:sp>
    </p:spTree>
    <p:extLst>
      <p:ext uri="{BB962C8B-B14F-4D97-AF65-F5344CB8AC3E}">
        <p14:creationId xmlns:p14="http://schemas.microsoft.com/office/powerpoint/2010/main" val="3865148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0AD469-DE64-AD4A-238A-27B15DB71484}"/>
              </a:ext>
            </a:extLst>
          </p:cNvPr>
          <p:cNvSpPr txBox="1"/>
          <p:nvPr/>
        </p:nvSpPr>
        <p:spPr>
          <a:xfrm>
            <a:off x="761736" y="307298"/>
            <a:ext cx="11454276" cy="58346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
                <a:srgbClr val="FF9E17"/>
              </a:buClr>
              <a:buSzPct val="150000"/>
              <a:buFontTx/>
              <a:buNone/>
              <a:tabLst/>
              <a:defRPr/>
            </a:pPr>
            <a:r>
              <a:rPr kumimoji="0" lang="es-CO" sz="2400" b="1" i="0" u="none" strike="noStrike" kern="1200" cap="none" spc="0" normalizeH="0" baseline="0" noProof="0" dirty="0">
                <a:ln>
                  <a:noFill/>
                </a:ln>
                <a:solidFill>
                  <a:srgbClr val="2B3D67"/>
                </a:solidFill>
                <a:effectLst/>
                <a:uLnTx/>
                <a:uFillTx/>
                <a:latin typeface="Calibri" panose="020F0502020204030204"/>
                <a:ea typeface="Arial" charset="0"/>
                <a:cs typeface="Arial" charset="0"/>
              </a:rPr>
              <a:t>REPORTE FINAL PLAN INSTITUCIONAL DE GESTIÓN Y DESEMPEÑO – PIGD 2022</a:t>
            </a:r>
          </a:p>
          <a:p>
            <a:pPr marL="0" marR="0" lvl="0" indent="0" algn="l" defTabSz="914400" rtl="0" eaLnBrk="1" fontAlgn="auto" latinLnBrk="0" hangingPunct="1">
              <a:lnSpc>
                <a:spcPct val="100000"/>
              </a:lnSpc>
              <a:spcBef>
                <a:spcPts val="0"/>
              </a:spcBef>
              <a:spcAft>
                <a:spcPts val="0"/>
              </a:spcAft>
              <a:buClr>
                <a:srgbClr val="FF9E17"/>
              </a:buClr>
              <a:buSzPct val="150000"/>
              <a:buFontTx/>
              <a:buNone/>
              <a:tabLst/>
              <a:defRPr/>
            </a:pPr>
            <a:endParaRPr kumimoji="0" lang="es-CO" sz="2400" b="1" i="0" u="none" strike="noStrike" kern="1200" cap="none" spc="0" normalizeH="0" baseline="0" noProof="0" dirty="0">
              <a:ln>
                <a:noFill/>
              </a:ln>
              <a:solidFill>
                <a:srgbClr val="2B3D67"/>
              </a:solidFill>
              <a:effectLst/>
              <a:uLnTx/>
              <a:uFillTx/>
              <a:latin typeface="Calibri" panose="020F0502020204030204" pitchFamily="34" charset="0"/>
              <a:ea typeface="+mn-ea"/>
              <a:cs typeface="Calibri" panose="020F0502020204030204" pitchFamily="34" charset="0"/>
            </a:endParaRPr>
          </a:p>
        </p:txBody>
      </p:sp>
      <p:sp>
        <p:nvSpPr>
          <p:cNvPr id="2" name="CuadroTexto 1">
            <a:extLst>
              <a:ext uri="{FF2B5EF4-FFF2-40B4-BE49-F238E27FC236}">
                <a16:creationId xmlns:a16="http://schemas.microsoft.com/office/drawing/2014/main" id="{7B4809CB-5199-0FC7-580C-91C8BD51E0D6}"/>
              </a:ext>
            </a:extLst>
          </p:cNvPr>
          <p:cNvSpPr txBox="1"/>
          <p:nvPr/>
        </p:nvSpPr>
        <p:spPr>
          <a:xfrm>
            <a:off x="761736" y="632391"/>
            <a:ext cx="10981890" cy="33753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FF9E17"/>
              </a:buClr>
              <a:buSzPct val="150000"/>
              <a:buFontTx/>
              <a:buNone/>
              <a:tabLst/>
              <a:defRPr/>
            </a:pPr>
            <a:r>
              <a:rPr kumimoji="0" lang="es-CO" sz="2400" b="1" i="0" u="none" strike="noStrike" kern="1200" cap="none" spc="0" normalizeH="0" baseline="0" noProof="0" dirty="0">
                <a:ln>
                  <a:noFill/>
                </a:ln>
                <a:solidFill>
                  <a:srgbClr val="F59E1F"/>
                </a:solidFill>
                <a:effectLst/>
                <a:uLnTx/>
                <a:uFillTx/>
                <a:latin typeface="Calibri Light" panose="020F0302020204030204" pitchFamily="34" charset="0"/>
                <a:ea typeface="+mn-ea"/>
                <a:cs typeface="Calibri Light" panose="020F0302020204030204" pitchFamily="34" charset="0"/>
              </a:rPr>
              <a:t>REPORTE GENERAL </a:t>
            </a:r>
          </a:p>
        </p:txBody>
      </p:sp>
      <p:sp>
        <p:nvSpPr>
          <p:cNvPr id="3" name="CuadroTexto 2">
            <a:extLst>
              <a:ext uri="{FF2B5EF4-FFF2-40B4-BE49-F238E27FC236}">
                <a16:creationId xmlns:a16="http://schemas.microsoft.com/office/drawing/2014/main" id="{1DFD8387-6B74-517C-FB1D-17B02908A71A}"/>
              </a:ext>
            </a:extLst>
          </p:cNvPr>
          <p:cNvSpPr txBox="1"/>
          <p:nvPr/>
        </p:nvSpPr>
        <p:spPr>
          <a:xfrm>
            <a:off x="3154017" y="1502189"/>
            <a:ext cx="8448256" cy="42780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El Plan Institucional de Gestión y Desempeño – PIGD 2022 tuvo una </a:t>
            </a:r>
            <a:r>
              <a:rPr kumimoji="0" lang="es-ES" sz="1700" b="1" i="0" u="none" strike="noStrike" kern="1200" cap="none" spc="0" normalizeH="0" baseline="0" noProof="0" dirty="0">
                <a:ln>
                  <a:noFill/>
                </a:ln>
                <a:solidFill>
                  <a:srgbClr val="003270"/>
                </a:solidFill>
                <a:effectLst/>
                <a:uLnTx/>
                <a:uFillTx/>
                <a:latin typeface="Calibri" panose="020F0502020204030204"/>
                <a:ea typeface="+mn-ea"/>
                <a:cs typeface="+mn-cs"/>
              </a:rPr>
              <a:t>ejecución de 96%.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srgbClr val="00327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El PIGD se aprobó con 73 actividades hito y finalizó con 89. En sesión de junio se incorporaron 25 nuevas acciones en las que se adoptaron las recomendaciones emitidas por la Función Pública en el reporte FURAG.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Las políticas de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Seguridad Digital,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2) </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Seguimiento y Evaluación al Desempeño Institucional,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3)</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Planeación Institucional,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4)</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Gestión del Conocimiento y la Innovación,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5)</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Gestión de la Información Estadística,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6)</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Servicio al Ciudadano,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7)</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Integridad y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8)</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Gestión Estratégica de Talento Humano, </a:t>
            </a:r>
            <a:r>
              <a:rPr kumimoji="0" lang="es-ES" sz="1700" b="1" i="0" u="none" strike="noStrike" kern="1200" cap="none" spc="0" normalizeH="0" baseline="0" noProof="0" dirty="0">
                <a:ln>
                  <a:noFill/>
                </a:ln>
                <a:solidFill>
                  <a:srgbClr val="003270"/>
                </a:solidFill>
                <a:effectLst/>
                <a:uLnTx/>
                <a:uFillTx/>
                <a:latin typeface="Calibri" panose="020F0502020204030204"/>
                <a:ea typeface="+mn-ea"/>
                <a:cs typeface="+mn-cs"/>
              </a:rPr>
              <a:t>tuvieron una ejecución entre el 74% y 99%</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Se identificaron </a:t>
            </a:r>
            <a:r>
              <a:rPr lang="es-ES" sz="1700" dirty="0">
                <a:solidFill>
                  <a:srgbClr val="003270"/>
                </a:solidFill>
                <a:latin typeface="Calibri" panose="020F0502020204030204"/>
              </a:rPr>
              <a:t>8</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actividades hito con rezago en su ejecución.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Las políticas de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9)</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Gobierno Digital,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10)</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Gestión Documental,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11)</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Defensa Jurídica,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12)</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Transparencia y Acceso a la Información Pública,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13) </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Participación Ciudadana en la Gestión Pública,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14)</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Control Interno,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15)</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Fortalecimiento y Simplificación de Procesos y </a:t>
            </a:r>
            <a:r>
              <a:rPr kumimoji="0" lang="es-ES" sz="1700" b="0" i="0" u="none" strike="noStrike" kern="1200" cap="none" spc="0" normalizeH="0" baseline="0" noProof="0" dirty="0">
                <a:ln>
                  <a:noFill/>
                </a:ln>
                <a:solidFill>
                  <a:srgbClr val="F59E1F"/>
                </a:solidFill>
                <a:effectLst/>
                <a:uLnTx/>
                <a:uFillTx/>
                <a:latin typeface="Calibri" panose="020F0502020204030204"/>
                <a:ea typeface="+mn-ea"/>
                <a:cs typeface="+mn-cs"/>
              </a:rPr>
              <a:t>16)</a:t>
            </a:r>
            <a:r>
              <a:rPr kumimoji="0" lang="es-ES" sz="1700" b="0" i="0" u="none" strike="noStrike" kern="1200" cap="none" spc="0" normalizeH="0" baseline="0" noProof="0" dirty="0">
                <a:ln>
                  <a:noFill/>
                </a:ln>
                <a:solidFill>
                  <a:srgbClr val="003270"/>
                </a:solidFill>
                <a:effectLst/>
                <a:uLnTx/>
                <a:uFillTx/>
                <a:latin typeface="Calibri" panose="020F0502020204030204"/>
                <a:ea typeface="+mn-ea"/>
                <a:cs typeface="+mn-cs"/>
              </a:rPr>
              <a:t> Gestión Ambiental, </a:t>
            </a:r>
            <a:r>
              <a:rPr kumimoji="0" lang="es-ES" sz="1700" b="1" i="0" u="none" strike="noStrike" kern="1200" cap="none" spc="0" normalizeH="0" baseline="0" noProof="0" dirty="0">
                <a:ln>
                  <a:noFill/>
                </a:ln>
                <a:solidFill>
                  <a:srgbClr val="003270"/>
                </a:solidFill>
                <a:effectLst/>
                <a:uLnTx/>
                <a:uFillTx/>
                <a:latin typeface="Calibri" panose="020F0502020204030204"/>
                <a:ea typeface="+mn-ea"/>
                <a:cs typeface="+mn-cs"/>
              </a:rPr>
              <a:t>cumplieron al 100%  con las actividades formuladas.</a:t>
            </a:r>
          </a:p>
        </p:txBody>
      </p:sp>
      <p:sp>
        <p:nvSpPr>
          <p:cNvPr id="5" name="Rectángulo 4">
            <a:extLst>
              <a:ext uri="{FF2B5EF4-FFF2-40B4-BE49-F238E27FC236}">
                <a16:creationId xmlns:a16="http://schemas.microsoft.com/office/drawing/2014/main" id="{EE19B884-68CF-FD7D-F92B-14BEE2A7C36F}"/>
              </a:ext>
            </a:extLst>
          </p:cNvPr>
          <p:cNvSpPr/>
          <p:nvPr/>
        </p:nvSpPr>
        <p:spPr>
          <a:xfrm>
            <a:off x="602979" y="1466132"/>
            <a:ext cx="2292615" cy="4647426"/>
          </a:xfrm>
          <a:prstGeom prst="rect">
            <a:avLst/>
          </a:prstGeom>
          <a:solidFill>
            <a:srgbClr val="00206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400" b="1" i="0" u="none" strike="noStrike" kern="1200" cap="none" spc="0" normalizeH="0" baseline="0" noProof="0" dirty="0">
              <a:ln w="13462">
                <a:solidFill>
                  <a:prstClr val="white"/>
                </a:solidFill>
                <a:prstDash val="solid"/>
              </a:ln>
              <a:solidFill>
                <a:prstClr val="white"/>
              </a:solidFill>
              <a:effectLst>
                <a:outerShdw dist="38100" dir="2700000" algn="bl" rotWithShape="0">
                  <a:srgbClr val="5B9BD5"/>
                </a:outerShdw>
              </a:effectLst>
              <a:uLnTx/>
              <a:uFillTx/>
              <a:latin typeface="Segoe UI Black" panose="020B0A02040204020203" pitchFamily="34" charset="0"/>
              <a:ea typeface="Segoe UI Black" panose="020B0A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dirty="0">
                <a:ln w="13462">
                  <a:solidFill>
                    <a:prstClr val="white"/>
                  </a:solidFill>
                  <a:prstDash val="solid"/>
                </a:ln>
                <a:solidFill>
                  <a:prstClr val="white"/>
                </a:solidFill>
                <a:effectLst>
                  <a:outerShdw dist="38100" dir="2700000" algn="bl" rotWithShape="0">
                    <a:srgbClr val="5B9BD5"/>
                  </a:outerShdw>
                </a:effectLst>
                <a:uLnTx/>
                <a:uFillTx/>
                <a:latin typeface="Segoe UI Black" panose="020B0A02040204020203" pitchFamily="34" charset="0"/>
                <a:ea typeface="Segoe UI Black" panose="020B0A02040204020203" pitchFamily="34" charset="0"/>
                <a:cs typeface="+mn-cs"/>
              </a:rPr>
              <a:t>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dirty="0">
                <a:ln w="13462">
                  <a:solidFill>
                    <a:prstClr val="white"/>
                  </a:solidFill>
                  <a:prstDash val="solid"/>
                </a:ln>
                <a:solidFill>
                  <a:srgbClr val="66FFFF"/>
                </a:solidFill>
                <a:effectLst>
                  <a:outerShdw dist="38100" dir="2700000" algn="bl" rotWithShape="0">
                    <a:srgbClr val="5B9BD5"/>
                  </a:outerShdw>
                </a:effectLst>
                <a:uLnTx/>
                <a:uFillTx/>
                <a:latin typeface="Segoe UI Black" panose="020B0A02040204020203" pitchFamily="34" charset="0"/>
                <a:ea typeface="Segoe UI Black" panose="020B0A02040204020203" pitchFamily="34" charset="0"/>
                <a:cs typeface="+mn-cs"/>
              </a:rPr>
              <a:t>PIGD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dirty="0">
                <a:ln w="13462">
                  <a:solidFill>
                    <a:prstClr val="white"/>
                  </a:solidFill>
                  <a:prstDash val="solid"/>
                </a:ln>
                <a:solidFill>
                  <a:srgbClr val="66FFFF"/>
                </a:solidFill>
                <a:effectLst>
                  <a:outerShdw dist="38100" dir="2700000" algn="bl" rotWithShape="0">
                    <a:srgbClr val="5B9BD5"/>
                  </a:outerShdw>
                </a:effectLst>
                <a:uLnTx/>
                <a:uFillTx/>
                <a:latin typeface="Segoe UI Black" panose="020B0A02040204020203" pitchFamily="34" charset="0"/>
                <a:ea typeface="Segoe UI Black" panose="020B0A02040204020203" pitchFamily="34" charset="0"/>
                <a:cs typeface="+mn-cs"/>
              </a:rPr>
              <a:t>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400" b="1" i="0" u="none" strike="noStrike" kern="1200" cap="none" spc="0" normalizeH="0" baseline="0" noProof="0" dirty="0">
              <a:ln w="13462">
                <a:solidFill>
                  <a:prstClr val="white"/>
                </a:solidFill>
                <a:prstDash val="solid"/>
              </a:ln>
              <a:solidFill>
                <a:srgbClr val="66FFFF"/>
              </a:solidFill>
              <a:effectLst>
                <a:outerShdw dist="38100" dir="2700000" algn="bl" rotWithShape="0">
                  <a:srgbClr val="5B9BD5"/>
                </a:outerShdw>
              </a:effectLst>
              <a:uLnTx/>
              <a:uFillTx/>
              <a:latin typeface="Segoe UI Black" panose="020B0A02040204020203" pitchFamily="34" charset="0"/>
              <a:ea typeface="Segoe UI Black" panose="020B0A02040204020203" pitchFamily="34" charset="0"/>
              <a:cs typeface="+mn-cs"/>
            </a:endParaRPr>
          </a:p>
        </p:txBody>
      </p:sp>
    </p:spTree>
    <p:extLst>
      <p:ext uri="{BB962C8B-B14F-4D97-AF65-F5344CB8AC3E}">
        <p14:creationId xmlns:p14="http://schemas.microsoft.com/office/powerpoint/2010/main" val="338925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3F391F4-471B-5CCF-E330-8C0132ED53A7}"/>
              </a:ext>
            </a:extLst>
          </p:cNvPr>
          <p:cNvPicPr>
            <a:picLocks noChangeAspect="1"/>
          </p:cNvPicPr>
          <p:nvPr/>
        </p:nvPicPr>
        <p:blipFill>
          <a:blip r:embed="rId3"/>
          <a:stretch>
            <a:fillRect/>
          </a:stretch>
        </p:blipFill>
        <p:spPr>
          <a:xfrm>
            <a:off x="2936575" y="286227"/>
            <a:ext cx="2664999" cy="2651935"/>
          </a:xfrm>
          <a:prstGeom prst="rect">
            <a:avLst/>
          </a:prstGeom>
        </p:spPr>
      </p:pic>
      <p:pic>
        <p:nvPicPr>
          <p:cNvPr id="4" name="Imagen 3">
            <a:extLst>
              <a:ext uri="{FF2B5EF4-FFF2-40B4-BE49-F238E27FC236}">
                <a16:creationId xmlns:a16="http://schemas.microsoft.com/office/drawing/2014/main" id="{94BD6DA2-CA3D-585F-4912-FFDA08496E79}"/>
              </a:ext>
            </a:extLst>
          </p:cNvPr>
          <p:cNvPicPr>
            <a:picLocks noChangeAspect="1"/>
          </p:cNvPicPr>
          <p:nvPr/>
        </p:nvPicPr>
        <p:blipFill>
          <a:blip r:embed="rId4"/>
          <a:stretch>
            <a:fillRect/>
          </a:stretch>
        </p:blipFill>
        <p:spPr>
          <a:xfrm>
            <a:off x="4787745" y="2133048"/>
            <a:ext cx="2626312" cy="2651935"/>
          </a:xfrm>
          <a:prstGeom prst="rect">
            <a:avLst/>
          </a:prstGeom>
        </p:spPr>
      </p:pic>
      <p:pic>
        <p:nvPicPr>
          <p:cNvPr id="6" name="Imagen 5">
            <a:extLst>
              <a:ext uri="{FF2B5EF4-FFF2-40B4-BE49-F238E27FC236}">
                <a16:creationId xmlns:a16="http://schemas.microsoft.com/office/drawing/2014/main" id="{5D3244D2-98BC-7B00-DE5E-B0FDE4CE41D5}"/>
              </a:ext>
            </a:extLst>
          </p:cNvPr>
          <p:cNvPicPr>
            <a:picLocks noChangeAspect="1"/>
          </p:cNvPicPr>
          <p:nvPr/>
        </p:nvPicPr>
        <p:blipFill>
          <a:blip r:embed="rId5"/>
          <a:stretch>
            <a:fillRect/>
          </a:stretch>
        </p:blipFill>
        <p:spPr>
          <a:xfrm>
            <a:off x="6633097" y="289333"/>
            <a:ext cx="2635846" cy="2648830"/>
          </a:xfrm>
          <a:prstGeom prst="rect">
            <a:avLst/>
          </a:prstGeom>
        </p:spPr>
      </p:pic>
      <p:pic>
        <p:nvPicPr>
          <p:cNvPr id="7" name="Imagen 6">
            <a:extLst>
              <a:ext uri="{FF2B5EF4-FFF2-40B4-BE49-F238E27FC236}">
                <a16:creationId xmlns:a16="http://schemas.microsoft.com/office/drawing/2014/main" id="{EA70C773-C680-CDE9-B402-698A18AE7A53}"/>
              </a:ext>
            </a:extLst>
          </p:cNvPr>
          <p:cNvPicPr>
            <a:picLocks noChangeAspect="1"/>
          </p:cNvPicPr>
          <p:nvPr/>
        </p:nvPicPr>
        <p:blipFill>
          <a:blip r:embed="rId6"/>
          <a:stretch>
            <a:fillRect/>
          </a:stretch>
        </p:blipFill>
        <p:spPr>
          <a:xfrm>
            <a:off x="7536010" y="1016305"/>
            <a:ext cx="4415273" cy="2601295"/>
          </a:xfrm>
          <a:prstGeom prst="rect">
            <a:avLst/>
          </a:prstGeom>
        </p:spPr>
      </p:pic>
      <p:pic>
        <p:nvPicPr>
          <p:cNvPr id="11" name="Imagen 10">
            <a:extLst>
              <a:ext uri="{FF2B5EF4-FFF2-40B4-BE49-F238E27FC236}">
                <a16:creationId xmlns:a16="http://schemas.microsoft.com/office/drawing/2014/main" id="{3E6A4D05-C99E-C024-9C23-3A112F3D0492}"/>
              </a:ext>
            </a:extLst>
          </p:cNvPr>
          <p:cNvPicPr>
            <a:picLocks noChangeAspect="1"/>
          </p:cNvPicPr>
          <p:nvPr/>
        </p:nvPicPr>
        <p:blipFill>
          <a:blip r:embed="rId6"/>
          <a:stretch>
            <a:fillRect/>
          </a:stretch>
        </p:blipFill>
        <p:spPr>
          <a:xfrm rot="10800000">
            <a:off x="407982" y="3292097"/>
            <a:ext cx="4415273" cy="2601295"/>
          </a:xfrm>
          <a:prstGeom prst="rect">
            <a:avLst/>
          </a:prstGeom>
        </p:spPr>
      </p:pic>
      <p:pic>
        <p:nvPicPr>
          <p:cNvPr id="12" name="Imagen 11">
            <a:extLst>
              <a:ext uri="{FF2B5EF4-FFF2-40B4-BE49-F238E27FC236}">
                <a16:creationId xmlns:a16="http://schemas.microsoft.com/office/drawing/2014/main" id="{E2BC7285-9126-EA26-870D-8850E134F92F}"/>
              </a:ext>
            </a:extLst>
          </p:cNvPr>
          <p:cNvPicPr>
            <a:picLocks noChangeAspect="1"/>
          </p:cNvPicPr>
          <p:nvPr/>
        </p:nvPicPr>
        <p:blipFill>
          <a:blip r:embed="rId5"/>
          <a:stretch>
            <a:fillRect/>
          </a:stretch>
        </p:blipFill>
        <p:spPr>
          <a:xfrm rot="10800000">
            <a:off x="2971776" y="3981758"/>
            <a:ext cx="2635846" cy="2648830"/>
          </a:xfrm>
          <a:prstGeom prst="rect">
            <a:avLst/>
          </a:prstGeom>
        </p:spPr>
      </p:pic>
      <p:pic>
        <p:nvPicPr>
          <p:cNvPr id="15" name="Imagen 14">
            <a:extLst>
              <a:ext uri="{FF2B5EF4-FFF2-40B4-BE49-F238E27FC236}">
                <a16:creationId xmlns:a16="http://schemas.microsoft.com/office/drawing/2014/main" id="{5B8F105F-C380-758D-27D7-3757CB6A440F}"/>
              </a:ext>
            </a:extLst>
          </p:cNvPr>
          <p:cNvPicPr>
            <a:picLocks noChangeAspect="1"/>
          </p:cNvPicPr>
          <p:nvPr/>
        </p:nvPicPr>
        <p:blipFill>
          <a:blip r:embed="rId3"/>
          <a:stretch>
            <a:fillRect/>
          </a:stretch>
        </p:blipFill>
        <p:spPr>
          <a:xfrm rot="10800000">
            <a:off x="6633097" y="3976763"/>
            <a:ext cx="2664999" cy="2651935"/>
          </a:xfrm>
          <a:prstGeom prst="rect">
            <a:avLst/>
          </a:prstGeom>
        </p:spPr>
      </p:pic>
      <p:sp>
        <p:nvSpPr>
          <p:cNvPr id="16" name="CuadroTexto 15">
            <a:extLst>
              <a:ext uri="{FF2B5EF4-FFF2-40B4-BE49-F238E27FC236}">
                <a16:creationId xmlns:a16="http://schemas.microsoft.com/office/drawing/2014/main" id="{BF22A332-58AE-6AA4-495A-40B61FDE83CD}"/>
              </a:ext>
            </a:extLst>
          </p:cNvPr>
          <p:cNvSpPr txBox="1"/>
          <p:nvPr/>
        </p:nvSpPr>
        <p:spPr>
          <a:xfrm>
            <a:off x="2923057" y="1241771"/>
            <a:ext cx="2664999" cy="646331"/>
          </a:xfrm>
          <a:prstGeom prst="rect">
            <a:avLst/>
          </a:prstGeom>
          <a:noFill/>
        </p:spPr>
        <p:txBody>
          <a:bodyPr wrap="square" rtlCol="0">
            <a:spAutoFit/>
          </a:bodyPr>
          <a:lstStyle/>
          <a:p>
            <a:pPr algn="ctr"/>
            <a:r>
              <a:rPr lang="es-CO" dirty="0">
                <a:solidFill>
                  <a:srgbClr val="163A68"/>
                </a:solidFill>
              </a:rPr>
              <a:t>Pilar Estratégico</a:t>
            </a:r>
            <a:br>
              <a:rPr lang="es-CO" b="1" dirty="0">
                <a:solidFill>
                  <a:srgbClr val="163A68"/>
                </a:solidFill>
              </a:rPr>
            </a:br>
            <a:r>
              <a:rPr lang="es-CO" b="1" dirty="0">
                <a:solidFill>
                  <a:srgbClr val="163A68"/>
                </a:solidFill>
              </a:rPr>
              <a:t> de Sostenibilidad</a:t>
            </a:r>
            <a:endParaRPr lang="es-CO" dirty="0">
              <a:solidFill>
                <a:srgbClr val="163A68"/>
              </a:solidFill>
            </a:endParaRPr>
          </a:p>
        </p:txBody>
      </p:sp>
      <p:sp>
        <p:nvSpPr>
          <p:cNvPr id="17" name="CuadroTexto 16">
            <a:extLst>
              <a:ext uri="{FF2B5EF4-FFF2-40B4-BE49-F238E27FC236}">
                <a16:creationId xmlns:a16="http://schemas.microsoft.com/office/drawing/2014/main" id="{74FF8785-F933-FCF3-D2C2-4C2DB3ED026B}"/>
              </a:ext>
            </a:extLst>
          </p:cNvPr>
          <p:cNvSpPr txBox="1"/>
          <p:nvPr/>
        </p:nvSpPr>
        <p:spPr>
          <a:xfrm>
            <a:off x="6619580" y="1241771"/>
            <a:ext cx="2635845" cy="646331"/>
          </a:xfrm>
          <a:prstGeom prst="rect">
            <a:avLst/>
          </a:prstGeom>
          <a:noFill/>
        </p:spPr>
        <p:txBody>
          <a:bodyPr wrap="square" rtlCol="0">
            <a:spAutoFit/>
          </a:bodyPr>
          <a:lstStyle/>
          <a:p>
            <a:pPr algn="ctr"/>
            <a:r>
              <a:rPr lang="es-CO" dirty="0">
                <a:solidFill>
                  <a:srgbClr val="163A68"/>
                </a:solidFill>
              </a:rPr>
              <a:t>Pilar Estratégico</a:t>
            </a:r>
            <a:br>
              <a:rPr lang="es-CO" b="1" dirty="0">
                <a:solidFill>
                  <a:srgbClr val="163A68"/>
                </a:solidFill>
              </a:rPr>
            </a:br>
            <a:r>
              <a:rPr lang="es-CO" b="1" dirty="0">
                <a:solidFill>
                  <a:srgbClr val="163A68"/>
                </a:solidFill>
              </a:rPr>
              <a:t>de  Transparencia</a:t>
            </a:r>
            <a:endParaRPr lang="es-CO" dirty="0">
              <a:solidFill>
                <a:srgbClr val="163A68"/>
              </a:solidFill>
            </a:endParaRPr>
          </a:p>
        </p:txBody>
      </p:sp>
      <p:sp>
        <p:nvSpPr>
          <p:cNvPr id="18" name="CuadroTexto 17">
            <a:extLst>
              <a:ext uri="{FF2B5EF4-FFF2-40B4-BE49-F238E27FC236}">
                <a16:creationId xmlns:a16="http://schemas.microsoft.com/office/drawing/2014/main" id="{E20782E2-4BF6-C6E0-3014-8F471CF18E6B}"/>
              </a:ext>
            </a:extLst>
          </p:cNvPr>
          <p:cNvSpPr txBox="1"/>
          <p:nvPr/>
        </p:nvSpPr>
        <p:spPr>
          <a:xfrm>
            <a:off x="8910341" y="1367382"/>
            <a:ext cx="3281659" cy="335756"/>
          </a:xfrm>
          <a:prstGeom prst="rect">
            <a:avLst/>
          </a:prstGeom>
          <a:noFill/>
        </p:spPr>
        <p:txBody>
          <a:bodyPr wrap="square" rtlCol="0">
            <a:spAutoFit/>
          </a:bodyPr>
          <a:lstStyle/>
          <a:p>
            <a:pPr algn="ctr"/>
            <a:r>
              <a:rPr lang="es-CO" b="1" dirty="0">
                <a:solidFill>
                  <a:srgbClr val="163A68"/>
                </a:solidFill>
              </a:rPr>
              <a:t>Indicadores</a:t>
            </a:r>
            <a:endParaRPr lang="es-CO" dirty="0">
              <a:solidFill>
                <a:srgbClr val="163A68"/>
              </a:solidFill>
            </a:endParaRPr>
          </a:p>
        </p:txBody>
      </p:sp>
      <p:sp>
        <p:nvSpPr>
          <p:cNvPr id="19" name="CuadroTexto 18">
            <a:extLst>
              <a:ext uri="{FF2B5EF4-FFF2-40B4-BE49-F238E27FC236}">
                <a16:creationId xmlns:a16="http://schemas.microsoft.com/office/drawing/2014/main" id="{773378E1-D29F-4EA9-D17F-A7218015DD3D}"/>
              </a:ext>
            </a:extLst>
          </p:cNvPr>
          <p:cNvSpPr txBox="1"/>
          <p:nvPr/>
        </p:nvSpPr>
        <p:spPr>
          <a:xfrm>
            <a:off x="9390896" y="1707425"/>
            <a:ext cx="2433804" cy="1546577"/>
          </a:xfrm>
          <a:prstGeom prst="rect">
            <a:avLst/>
          </a:prstGeom>
          <a:noFill/>
        </p:spPr>
        <p:txBody>
          <a:bodyPr wrap="square" rtlCol="0">
            <a:spAutoFit/>
          </a:bodyPr>
          <a:lstStyle/>
          <a:p>
            <a:endParaRPr lang="es-CO" sz="1050" dirty="0">
              <a:solidFill>
                <a:srgbClr val="163A68"/>
              </a:solidFill>
            </a:endParaRPr>
          </a:p>
          <a:p>
            <a:r>
              <a:rPr lang="es-CO" sz="1050" dirty="0">
                <a:solidFill>
                  <a:srgbClr val="163A68"/>
                </a:solidFill>
              </a:rPr>
              <a:t>• (No, proyectos con cierre  técnico / No proyectos programados para cierre técnico)*100.</a:t>
            </a:r>
          </a:p>
          <a:p>
            <a:r>
              <a:rPr lang="es-CO" sz="1050" dirty="0">
                <a:solidFill>
                  <a:srgbClr val="163A68"/>
                </a:solidFill>
              </a:rPr>
              <a:t>• No. proyectos con acta de liquidación/ No. de proyectos programados para liquidación)*100.</a:t>
            </a:r>
          </a:p>
          <a:p>
            <a:endParaRPr lang="es-CO" sz="1050" dirty="0">
              <a:solidFill>
                <a:srgbClr val="163A68"/>
              </a:solidFill>
            </a:endParaRPr>
          </a:p>
          <a:p>
            <a:endParaRPr lang="es-CO" sz="1050" dirty="0">
              <a:solidFill>
                <a:srgbClr val="163A68"/>
              </a:solidFill>
            </a:endParaRPr>
          </a:p>
        </p:txBody>
      </p:sp>
      <p:sp>
        <p:nvSpPr>
          <p:cNvPr id="20" name="CuadroTexto 19">
            <a:extLst>
              <a:ext uri="{FF2B5EF4-FFF2-40B4-BE49-F238E27FC236}">
                <a16:creationId xmlns:a16="http://schemas.microsoft.com/office/drawing/2014/main" id="{0D37815E-B69A-005E-979D-C745448F98EE}"/>
              </a:ext>
            </a:extLst>
          </p:cNvPr>
          <p:cNvSpPr txBox="1"/>
          <p:nvPr/>
        </p:nvSpPr>
        <p:spPr>
          <a:xfrm>
            <a:off x="2975262" y="5113902"/>
            <a:ext cx="2626312" cy="646331"/>
          </a:xfrm>
          <a:prstGeom prst="rect">
            <a:avLst/>
          </a:prstGeom>
          <a:noFill/>
        </p:spPr>
        <p:txBody>
          <a:bodyPr wrap="square" rtlCol="0">
            <a:spAutoFit/>
          </a:bodyPr>
          <a:lstStyle/>
          <a:p>
            <a:pPr algn="ctr"/>
            <a:r>
              <a:rPr lang="es-CO" dirty="0">
                <a:solidFill>
                  <a:srgbClr val="163A68"/>
                </a:solidFill>
              </a:rPr>
              <a:t>Pilar Estratégico</a:t>
            </a:r>
            <a:br>
              <a:rPr lang="es-CO" b="1" dirty="0">
                <a:solidFill>
                  <a:srgbClr val="163A68"/>
                </a:solidFill>
              </a:rPr>
            </a:br>
            <a:r>
              <a:rPr lang="es-CO" b="1" dirty="0">
                <a:solidFill>
                  <a:srgbClr val="163A68"/>
                </a:solidFill>
              </a:rPr>
              <a:t> de Posicionamiento</a:t>
            </a:r>
            <a:endParaRPr lang="es-CO" dirty="0">
              <a:solidFill>
                <a:srgbClr val="163A68"/>
              </a:solidFill>
            </a:endParaRPr>
          </a:p>
        </p:txBody>
      </p:sp>
      <p:sp>
        <p:nvSpPr>
          <p:cNvPr id="21" name="CuadroTexto 20">
            <a:extLst>
              <a:ext uri="{FF2B5EF4-FFF2-40B4-BE49-F238E27FC236}">
                <a16:creationId xmlns:a16="http://schemas.microsoft.com/office/drawing/2014/main" id="{BA955A22-0CDE-2026-C8A4-FCC10C5C756F}"/>
              </a:ext>
            </a:extLst>
          </p:cNvPr>
          <p:cNvSpPr txBox="1"/>
          <p:nvPr/>
        </p:nvSpPr>
        <p:spPr>
          <a:xfrm>
            <a:off x="6679636" y="4975402"/>
            <a:ext cx="2635845" cy="923330"/>
          </a:xfrm>
          <a:prstGeom prst="rect">
            <a:avLst/>
          </a:prstGeom>
          <a:noFill/>
        </p:spPr>
        <p:txBody>
          <a:bodyPr wrap="square" rtlCol="0">
            <a:spAutoFit/>
          </a:bodyPr>
          <a:lstStyle/>
          <a:p>
            <a:pPr algn="ctr"/>
            <a:r>
              <a:rPr lang="es-CO" dirty="0">
                <a:solidFill>
                  <a:srgbClr val="163A68"/>
                </a:solidFill>
              </a:rPr>
              <a:t>Pilar Estratégico</a:t>
            </a:r>
            <a:br>
              <a:rPr lang="es-CO" b="1" dirty="0">
                <a:solidFill>
                  <a:srgbClr val="163A68"/>
                </a:solidFill>
              </a:rPr>
            </a:br>
            <a:r>
              <a:rPr lang="es-CO" b="1" dirty="0">
                <a:solidFill>
                  <a:srgbClr val="163A68"/>
                </a:solidFill>
              </a:rPr>
              <a:t>de Desempeño y</a:t>
            </a:r>
            <a:endParaRPr lang="es-CO" dirty="0">
              <a:solidFill>
                <a:srgbClr val="163A68"/>
              </a:solidFill>
            </a:endParaRPr>
          </a:p>
          <a:p>
            <a:pPr algn="ctr"/>
            <a:r>
              <a:rPr lang="es-CO" b="1" dirty="0">
                <a:solidFill>
                  <a:srgbClr val="163A68"/>
                </a:solidFill>
              </a:rPr>
              <a:t>Gestión institucional</a:t>
            </a:r>
            <a:endParaRPr lang="es-CO" dirty="0">
              <a:solidFill>
                <a:srgbClr val="163A68"/>
              </a:solidFill>
            </a:endParaRPr>
          </a:p>
        </p:txBody>
      </p:sp>
      <p:sp>
        <p:nvSpPr>
          <p:cNvPr id="22" name="CuadroTexto 21">
            <a:extLst>
              <a:ext uri="{FF2B5EF4-FFF2-40B4-BE49-F238E27FC236}">
                <a16:creationId xmlns:a16="http://schemas.microsoft.com/office/drawing/2014/main" id="{41BC0226-63E2-BBBC-0F8D-21B5F86B30C4}"/>
              </a:ext>
            </a:extLst>
          </p:cNvPr>
          <p:cNvSpPr txBox="1"/>
          <p:nvPr/>
        </p:nvSpPr>
        <p:spPr>
          <a:xfrm>
            <a:off x="5009931" y="2148077"/>
            <a:ext cx="2153726" cy="1477328"/>
          </a:xfrm>
          <a:prstGeom prst="rect">
            <a:avLst/>
          </a:prstGeom>
          <a:noFill/>
        </p:spPr>
        <p:txBody>
          <a:bodyPr wrap="square" rtlCol="0">
            <a:spAutoFit/>
          </a:bodyPr>
          <a:lstStyle/>
          <a:p>
            <a:pPr algn="ct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Foco Planeación, </a:t>
            </a:r>
          </a:p>
          <a:p>
            <a:pPr algn="ctr"/>
            <a:r>
              <a:rPr lang="es-CO" sz="1600" b="1" dirty="0">
                <a:solidFill>
                  <a:srgbClr val="163A68"/>
                </a:solidFill>
                <a:latin typeface="Tahoma" panose="020B0604030504040204" pitchFamily="34" charset="0"/>
                <a:ea typeface="Tahoma" panose="020B0604030504040204" pitchFamily="34" charset="0"/>
                <a:cs typeface="Tahoma" panose="020B0604030504040204" pitchFamily="34" charset="0"/>
              </a:rPr>
              <a:t>Seguimiento</a:t>
            </a: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 y Control</a:t>
            </a:r>
          </a:p>
          <a:p>
            <a:pPr algn="ct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10%</a:t>
            </a:r>
          </a:p>
        </p:txBody>
      </p:sp>
      <p:sp>
        <p:nvSpPr>
          <p:cNvPr id="23" name="CuadroTexto 22">
            <a:extLst>
              <a:ext uri="{FF2B5EF4-FFF2-40B4-BE49-F238E27FC236}">
                <a16:creationId xmlns:a16="http://schemas.microsoft.com/office/drawing/2014/main" id="{F881ED95-1FA4-6206-1A88-03E26AB6945E}"/>
              </a:ext>
            </a:extLst>
          </p:cNvPr>
          <p:cNvSpPr txBox="1"/>
          <p:nvPr/>
        </p:nvSpPr>
        <p:spPr>
          <a:xfrm>
            <a:off x="5164620" y="3539491"/>
            <a:ext cx="2505963" cy="1084912"/>
          </a:xfrm>
          <a:prstGeom prst="rect">
            <a:avLst/>
          </a:prstGeom>
          <a:noFill/>
        </p:spPr>
        <p:txBody>
          <a:bodyPr wrap="square" rtlCol="0">
            <a:spAutoFit/>
          </a:bodyPr>
          <a:lstStyle/>
          <a:p>
            <a:r>
              <a:rPr lang="es-CO" sz="1050" dirty="0">
                <a:solidFill>
                  <a:srgbClr val="163A68"/>
                </a:solidFill>
              </a:rPr>
              <a:t>• Finalizar la implementación de  la estrategia de planeación,  seguimiento y control de los proyectos.</a:t>
            </a:r>
          </a:p>
          <a:p>
            <a:r>
              <a:rPr lang="es-CO" sz="1050" dirty="0">
                <a:solidFill>
                  <a:srgbClr val="163A68"/>
                </a:solidFill>
              </a:rPr>
              <a:t>• Cierre integral de proyectos en liquidación.</a:t>
            </a:r>
          </a:p>
          <a:p>
            <a:endParaRPr lang="es-CO" sz="1200" dirty="0">
              <a:solidFill>
                <a:srgbClr val="163A68"/>
              </a:solidFill>
            </a:endParaRPr>
          </a:p>
        </p:txBody>
      </p:sp>
      <p:sp>
        <p:nvSpPr>
          <p:cNvPr id="25" name="CuadroTexto 24">
            <a:extLst>
              <a:ext uri="{FF2B5EF4-FFF2-40B4-BE49-F238E27FC236}">
                <a16:creationId xmlns:a16="http://schemas.microsoft.com/office/drawing/2014/main" id="{B82394AA-41D0-116A-6258-82508DEB04C2}"/>
              </a:ext>
            </a:extLst>
          </p:cNvPr>
          <p:cNvSpPr txBox="1"/>
          <p:nvPr/>
        </p:nvSpPr>
        <p:spPr>
          <a:xfrm>
            <a:off x="537555" y="3827129"/>
            <a:ext cx="3224715" cy="584775"/>
          </a:xfrm>
          <a:prstGeom prst="rect">
            <a:avLst/>
          </a:prstGeom>
          <a:noFill/>
        </p:spPr>
        <p:txBody>
          <a:bodyPr wrap="square" rtlCol="0">
            <a:spAutoFit/>
          </a:bodyPr>
          <a:lstStyle/>
          <a:p>
            <a:pPr algn="ctr"/>
            <a:r>
              <a:rPr lang="es-CO" b="1" dirty="0">
                <a:solidFill>
                  <a:srgbClr val="163A68"/>
                </a:solidFill>
              </a:rPr>
              <a:t>Líder de foco</a:t>
            </a:r>
            <a:br>
              <a:rPr lang="es-CO" b="1" dirty="0">
                <a:solidFill>
                  <a:srgbClr val="163A68"/>
                </a:solidFill>
              </a:rPr>
            </a:br>
            <a:r>
              <a:rPr lang="es-CO" sz="1400" b="1" dirty="0">
                <a:solidFill>
                  <a:srgbClr val="163A68"/>
                </a:solidFill>
              </a:rPr>
              <a:t>Subgerencia Desarrollo de Proyectos</a:t>
            </a:r>
            <a:endParaRPr lang="es-CO" sz="1400" dirty="0">
              <a:solidFill>
                <a:srgbClr val="163A68"/>
              </a:solidFill>
            </a:endParaRPr>
          </a:p>
        </p:txBody>
      </p:sp>
      <p:sp>
        <p:nvSpPr>
          <p:cNvPr id="26" name="CuadroTexto 25">
            <a:extLst>
              <a:ext uri="{FF2B5EF4-FFF2-40B4-BE49-F238E27FC236}">
                <a16:creationId xmlns:a16="http://schemas.microsoft.com/office/drawing/2014/main" id="{2C78F63B-3AF8-53CE-0BF6-A0D565C8919C}"/>
              </a:ext>
            </a:extLst>
          </p:cNvPr>
          <p:cNvSpPr txBox="1"/>
          <p:nvPr/>
        </p:nvSpPr>
        <p:spPr>
          <a:xfrm>
            <a:off x="634180" y="4459688"/>
            <a:ext cx="2543638" cy="900246"/>
          </a:xfrm>
          <a:prstGeom prst="rect">
            <a:avLst/>
          </a:prstGeom>
          <a:noFill/>
        </p:spPr>
        <p:txBody>
          <a:bodyPr wrap="square" rtlCol="0">
            <a:spAutoFit/>
          </a:bodyPr>
          <a:lstStyle/>
          <a:p>
            <a:r>
              <a:rPr lang="es-CO" sz="1050" dirty="0">
                <a:solidFill>
                  <a:srgbClr val="163A68"/>
                </a:solidFill>
              </a:rPr>
              <a:t>• Tecnología de la Información</a:t>
            </a:r>
          </a:p>
          <a:p>
            <a:r>
              <a:rPr lang="es-CO" sz="1050" dirty="0">
                <a:solidFill>
                  <a:srgbClr val="163A68"/>
                </a:solidFill>
              </a:rPr>
              <a:t>• Subgerencia de desarrollo de proyectos</a:t>
            </a:r>
          </a:p>
          <a:p>
            <a:r>
              <a:rPr lang="es-CO" sz="1050" dirty="0">
                <a:solidFill>
                  <a:srgbClr val="163A68"/>
                </a:solidFill>
              </a:rPr>
              <a:t>• Subgerencia de Estructuración de Proyectos</a:t>
            </a:r>
          </a:p>
          <a:p>
            <a:endParaRPr lang="es-CO" sz="1050" dirty="0">
              <a:solidFill>
                <a:srgbClr val="163A68"/>
              </a:solidFill>
            </a:endParaRPr>
          </a:p>
        </p:txBody>
      </p:sp>
    </p:spTree>
    <p:extLst>
      <p:ext uri="{BB962C8B-B14F-4D97-AF65-F5344CB8AC3E}">
        <p14:creationId xmlns:p14="http://schemas.microsoft.com/office/powerpoint/2010/main" val="370142665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1C497-CA21-4E22-9153-662BB9A0AE93}"/>
              </a:ext>
            </a:extLst>
          </p:cNvPr>
          <p:cNvSpPr>
            <a:spLocks noGrp="1"/>
          </p:cNvSpPr>
          <p:nvPr>
            <p:ph type="title"/>
          </p:nvPr>
        </p:nvSpPr>
        <p:spPr>
          <a:xfrm>
            <a:off x="800235" y="309631"/>
            <a:ext cx="10053295" cy="1934816"/>
          </a:xfrm>
        </p:spPr>
        <p:txBody>
          <a:bodyPr>
            <a:noAutofit/>
          </a:bodyPr>
          <a:lstStyle/>
          <a:p>
            <a:pPr algn="just"/>
            <a:br>
              <a:rPr lang="es-ES" sz="2400" dirty="0">
                <a:highlight>
                  <a:srgbClr val="FFFF00"/>
                </a:highlight>
              </a:rPr>
            </a:br>
            <a:br>
              <a:rPr lang="es-ES" sz="2400" dirty="0">
                <a:highlight>
                  <a:srgbClr val="FFFF00"/>
                </a:highlight>
              </a:rPr>
            </a:br>
            <a:r>
              <a:rPr lang="es-ES" sz="2400" b="1" dirty="0">
                <a:solidFill>
                  <a:srgbClr val="002060"/>
                </a:solidFill>
                <a:latin typeface="Roboto" panose="02000000000000000000" pitchFamily="2" charset="0"/>
              </a:rPr>
              <a:t>Hito 1: </a:t>
            </a:r>
            <a:r>
              <a:rPr lang="es-CO" sz="1800" dirty="0">
                <a:solidFill>
                  <a:srgbClr val="002060"/>
                </a:solidFill>
                <a:latin typeface="Roboto" panose="02000000000000000000" pitchFamily="2" charset="0"/>
              </a:rPr>
              <a:t>Finalizar la implementación de la estrategia de planeación, seguimiento y control de los proyectos</a:t>
            </a:r>
            <a:r>
              <a:rPr lang="es-ES" sz="1800" dirty="0">
                <a:solidFill>
                  <a:srgbClr val="002060"/>
                </a:solidFill>
                <a:latin typeface="Roboto" panose="02000000000000000000" pitchFamily="2" charset="0"/>
              </a:rPr>
              <a:t>.</a:t>
            </a:r>
            <a:br>
              <a:rPr lang="es-ES" sz="1800" dirty="0">
                <a:solidFill>
                  <a:srgbClr val="002060"/>
                </a:solidFill>
                <a:latin typeface="Roboto" panose="02000000000000000000" pitchFamily="2" charset="0"/>
              </a:rPr>
            </a:br>
            <a:br>
              <a:rPr lang="es-ES" sz="1800" dirty="0">
                <a:solidFill>
                  <a:srgbClr val="002060"/>
                </a:solidFill>
                <a:latin typeface="Roboto" panose="02000000000000000000" pitchFamily="2" charset="0"/>
              </a:rPr>
            </a:br>
            <a:r>
              <a:rPr lang="es-ES" sz="1800" b="1" dirty="0">
                <a:solidFill>
                  <a:srgbClr val="002060"/>
                </a:solidFill>
                <a:latin typeface="Roboto" panose="02000000000000000000" pitchFamily="2" charset="0"/>
              </a:rPr>
              <a:t>Actividad:</a:t>
            </a:r>
            <a:r>
              <a:rPr lang="es-ES" sz="1800" dirty="0">
                <a:solidFill>
                  <a:srgbClr val="002060"/>
                </a:solidFill>
                <a:latin typeface="Roboto" panose="02000000000000000000" pitchFamily="2" charset="0"/>
              </a:rPr>
              <a:t> </a:t>
            </a:r>
            <a:r>
              <a:rPr lang="es-CO" sz="1800" dirty="0">
                <a:solidFill>
                  <a:srgbClr val="002060"/>
                </a:solidFill>
                <a:latin typeface="Roboto" panose="02000000000000000000" pitchFamily="2" charset="0"/>
              </a:rPr>
              <a:t>Poner en funcionamiento la herramienta tecnológica de </a:t>
            </a:r>
            <a:r>
              <a:rPr lang="es-CO" sz="1800" i="0" dirty="0">
                <a:solidFill>
                  <a:srgbClr val="002060"/>
                </a:solidFill>
                <a:effectLst/>
                <a:latin typeface="Roboto" panose="02000000000000000000" pitchFamily="2" charset="0"/>
              </a:rPr>
              <a:t>seguimiento de proyectos (Hub) Líneas de </a:t>
            </a:r>
            <a:r>
              <a:rPr lang="es-CO" sz="1800" dirty="0">
                <a:solidFill>
                  <a:srgbClr val="002060"/>
                </a:solidFill>
                <a:latin typeface="Roboto" panose="02000000000000000000" pitchFamily="2" charset="0"/>
              </a:rPr>
              <a:t>gerencia y estructuración)</a:t>
            </a:r>
            <a:br>
              <a:rPr lang="es-CO" sz="1800" dirty="0">
                <a:solidFill>
                  <a:srgbClr val="002060"/>
                </a:solidFill>
                <a:latin typeface="Roboto" panose="02000000000000000000" pitchFamily="2" charset="0"/>
              </a:rPr>
            </a:br>
            <a:r>
              <a:rPr lang="es-CO" sz="2400" b="1" i="0" dirty="0">
                <a:solidFill>
                  <a:srgbClr val="002060"/>
                </a:solidFill>
                <a:effectLst/>
                <a:latin typeface="Roboto" panose="02000000000000000000" pitchFamily="2" charset="0"/>
              </a:rPr>
              <a:t> </a:t>
            </a:r>
            <a:endParaRPr lang="es-CO" sz="2400" b="1" dirty="0">
              <a:solidFill>
                <a:srgbClr val="002060"/>
              </a:solidFill>
              <a:highlight>
                <a:srgbClr val="FFFF00"/>
              </a:highlight>
            </a:endParaRPr>
          </a:p>
        </p:txBody>
      </p:sp>
      <p:pic>
        <p:nvPicPr>
          <p:cNvPr id="3" name="Imagen 2">
            <a:extLst>
              <a:ext uri="{FF2B5EF4-FFF2-40B4-BE49-F238E27FC236}">
                <a16:creationId xmlns:a16="http://schemas.microsoft.com/office/drawing/2014/main" id="{5041D34C-AFF2-4898-B38E-9BE726255202}"/>
              </a:ext>
            </a:extLst>
          </p:cNvPr>
          <p:cNvPicPr>
            <a:picLocks noChangeAspect="1"/>
          </p:cNvPicPr>
          <p:nvPr/>
        </p:nvPicPr>
        <p:blipFill>
          <a:blip r:embed="rId2"/>
          <a:stretch>
            <a:fillRect/>
          </a:stretch>
        </p:blipFill>
        <p:spPr>
          <a:xfrm>
            <a:off x="2432043" y="2981739"/>
            <a:ext cx="6208374" cy="2120348"/>
          </a:xfrm>
          <a:prstGeom prst="rect">
            <a:avLst/>
          </a:prstGeom>
        </p:spPr>
      </p:pic>
    </p:spTree>
    <p:extLst>
      <p:ext uri="{BB962C8B-B14F-4D97-AF65-F5344CB8AC3E}">
        <p14:creationId xmlns:p14="http://schemas.microsoft.com/office/powerpoint/2010/main" val="39161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1C497-CA21-4E22-9153-662BB9A0AE93}"/>
              </a:ext>
            </a:extLst>
          </p:cNvPr>
          <p:cNvSpPr>
            <a:spLocks noGrp="1"/>
          </p:cNvSpPr>
          <p:nvPr>
            <p:ph type="title"/>
          </p:nvPr>
        </p:nvSpPr>
        <p:spPr>
          <a:xfrm>
            <a:off x="416209" y="608210"/>
            <a:ext cx="11265718" cy="4206386"/>
          </a:xfrm>
        </p:spPr>
        <p:txBody>
          <a:bodyPr>
            <a:noAutofit/>
          </a:bodyPr>
          <a:lstStyle/>
          <a:p>
            <a:pPr algn="just"/>
            <a:br>
              <a:rPr lang="es-ES" sz="2400" dirty="0">
                <a:highlight>
                  <a:srgbClr val="FFFF00"/>
                </a:highlight>
              </a:rPr>
            </a:br>
            <a:br>
              <a:rPr lang="es-ES" sz="2400" dirty="0">
                <a:highlight>
                  <a:srgbClr val="FFFF00"/>
                </a:highlight>
              </a:rPr>
            </a:br>
            <a:r>
              <a:rPr lang="es-ES" sz="2400" b="1" dirty="0">
                <a:solidFill>
                  <a:srgbClr val="002060"/>
                </a:solidFill>
                <a:latin typeface="Roboto" panose="02000000000000000000" pitchFamily="2" charset="0"/>
              </a:rPr>
              <a:t>Hito 1: </a:t>
            </a:r>
            <a:r>
              <a:rPr lang="es-CO" sz="1800" dirty="0">
                <a:solidFill>
                  <a:srgbClr val="002060"/>
                </a:solidFill>
                <a:latin typeface="Roboto" panose="02000000000000000000" pitchFamily="2" charset="0"/>
              </a:rPr>
              <a:t>Finalizar la implementación de la estrategia de planeación, seguimiento y control de los proyectos</a:t>
            </a:r>
            <a:r>
              <a:rPr lang="es-ES" sz="1800" dirty="0">
                <a:solidFill>
                  <a:srgbClr val="002060"/>
                </a:solidFill>
                <a:latin typeface="Roboto" panose="02000000000000000000" pitchFamily="2" charset="0"/>
              </a:rPr>
              <a:t>.</a:t>
            </a:r>
            <a:br>
              <a:rPr lang="es-ES" sz="1800" dirty="0">
                <a:solidFill>
                  <a:srgbClr val="002060"/>
                </a:solidFill>
                <a:latin typeface="Roboto" panose="02000000000000000000" pitchFamily="2" charset="0"/>
              </a:rPr>
            </a:br>
            <a:br>
              <a:rPr lang="es-ES" sz="1800" dirty="0">
                <a:solidFill>
                  <a:srgbClr val="002060"/>
                </a:solidFill>
                <a:latin typeface="Roboto" panose="02000000000000000000" pitchFamily="2" charset="0"/>
              </a:rPr>
            </a:br>
            <a:br>
              <a:rPr lang="es-ES" sz="1800" dirty="0">
                <a:solidFill>
                  <a:srgbClr val="002060"/>
                </a:solidFill>
                <a:latin typeface="Roboto" panose="02000000000000000000" pitchFamily="2" charset="0"/>
              </a:rPr>
            </a:br>
            <a:r>
              <a:rPr lang="es-ES" sz="1800" b="1" dirty="0">
                <a:solidFill>
                  <a:srgbClr val="002060"/>
                </a:solidFill>
                <a:latin typeface="Roboto" panose="02000000000000000000" pitchFamily="2" charset="0"/>
              </a:rPr>
              <a:t>Actividad:</a:t>
            </a:r>
            <a:r>
              <a:rPr lang="es-ES" sz="1800" dirty="0">
                <a:solidFill>
                  <a:srgbClr val="002060"/>
                </a:solidFill>
                <a:latin typeface="Roboto" panose="02000000000000000000" pitchFamily="2" charset="0"/>
              </a:rPr>
              <a:t> </a:t>
            </a:r>
            <a:r>
              <a:rPr lang="es-CO" sz="1800" dirty="0">
                <a:solidFill>
                  <a:srgbClr val="002060"/>
                </a:solidFill>
                <a:latin typeface="Roboto" panose="02000000000000000000" pitchFamily="2" charset="0"/>
              </a:rPr>
              <a:t>Definir, Desarrollar, e implementar y poner en producción en la herramienta tecnológica de seguimiento de proyectos Hub (Líneas de Negocio de Gestión y Evaluación). ,</a:t>
            </a:r>
            <a:br>
              <a:rPr lang="es-CO" sz="1800" dirty="0">
                <a:solidFill>
                  <a:srgbClr val="002060"/>
                </a:solidFill>
                <a:latin typeface="Roboto" panose="02000000000000000000" pitchFamily="2" charset="0"/>
              </a:rPr>
            </a:br>
            <a:br>
              <a:rPr lang="es-CO" sz="1800" dirty="0">
                <a:solidFill>
                  <a:srgbClr val="002060"/>
                </a:solidFill>
                <a:latin typeface="Roboto" panose="02000000000000000000" pitchFamily="2" charset="0"/>
              </a:rPr>
            </a:br>
            <a:r>
              <a:rPr lang="es-CO" sz="1800" dirty="0">
                <a:solidFill>
                  <a:srgbClr val="002060"/>
                </a:solidFill>
                <a:latin typeface="Roboto" panose="02000000000000000000" pitchFamily="2" charset="0"/>
              </a:rPr>
              <a:t>Esta actividad se incluyó en el PAI 2022, en el mes de mayo, sin embargo al cierre de diciembre 31 el reporte de cumplimiento fue del </a:t>
            </a:r>
            <a:r>
              <a:rPr lang="es-CO" sz="1800" b="1" dirty="0">
                <a:solidFill>
                  <a:srgbClr val="C00000"/>
                </a:solidFill>
                <a:latin typeface="Roboto" panose="02000000000000000000" pitchFamily="2" charset="0"/>
              </a:rPr>
              <a:t>60%</a:t>
            </a:r>
            <a:r>
              <a:rPr lang="es-CO" sz="1800" dirty="0">
                <a:solidFill>
                  <a:srgbClr val="002060"/>
                </a:solidFill>
                <a:latin typeface="Roboto" panose="02000000000000000000" pitchFamily="2" charset="0"/>
              </a:rPr>
              <a:t>, ya que no se concluyó con el desarrollo.</a:t>
            </a:r>
          </a:p>
        </p:txBody>
      </p:sp>
    </p:spTree>
    <p:extLst>
      <p:ext uri="{BB962C8B-B14F-4D97-AF65-F5344CB8AC3E}">
        <p14:creationId xmlns:p14="http://schemas.microsoft.com/office/powerpoint/2010/main" val="366382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590CB38-970A-C371-53D3-7D8A5A1328A4}"/>
              </a:ext>
            </a:extLst>
          </p:cNvPr>
          <p:cNvSpPr txBox="1"/>
          <p:nvPr/>
        </p:nvSpPr>
        <p:spPr>
          <a:xfrm>
            <a:off x="748357" y="167202"/>
            <a:ext cx="4983462" cy="1477328"/>
          </a:xfrm>
          <a:prstGeom prst="rect">
            <a:avLst/>
          </a:prstGeom>
          <a:noFill/>
        </p:spPr>
        <p:txBody>
          <a:bodyPr wrap="square">
            <a:spAutoFit/>
          </a:bodyPr>
          <a:lstStyle/>
          <a:p>
            <a:pPr algn="just">
              <a:spcBef>
                <a:spcPts val="50"/>
              </a:spcBef>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2: </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Realizar el cierre integral de proyectos en liquidación.</a:t>
            </a:r>
          </a:p>
          <a:p>
            <a:pPr marL="5080" marR="16510" algn="just">
              <a:spcAft>
                <a:spcPts val="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 </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Garantizar el cierre técnico de los proyectos: DPS (16), USPEC (3), Besotes (1) y Acueducto regional ( 1)</a:t>
            </a:r>
            <a:endParaRPr lang="es-CO"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2">
            <a:extLst>
              <a:ext uri="{FF2B5EF4-FFF2-40B4-BE49-F238E27FC236}">
                <a16:creationId xmlns:a16="http://schemas.microsoft.com/office/drawing/2014/main" id="{9FACFA36-8A2D-4514-AD45-213FBEF83754}"/>
              </a:ext>
            </a:extLst>
          </p:cNvPr>
          <p:cNvGraphicFramePr>
            <a:graphicFrameLocks noGrp="1"/>
          </p:cNvGraphicFramePr>
          <p:nvPr>
            <p:extLst>
              <p:ext uri="{D42A27DB-BD31-4B8C-83A1-F6EECF244321}">
                <p14:modId xmlns:p14="http://schemas.microsoft.com/office/powerpoint/2010/main" val="2566582635"/>
              </p:ext>
            </p:extLst>
          </p:nvPr>
        </p:nvGraphicFramePr>
        <p:xfrm>
          <a:off x="6438122" y="216030"/>
          <a:ext cx="5554911" cy="1676400"/>
        </p:xfrm>
        <a:graphic>
          <a:graphicData uri="http://schemas.openxmlformats.org/drawingml/2006/table">
            <a:tbl>
              <a:tblPr firstRow="1" bandRow="1">
                <a:tableStyleId>{5C22544A-7EE6-4342-B048-85BDC9FD1C3A}</a:tableStyleId>
              </a:tblPr>
              <a:tblGrid>
                <a:gridCol w="2519266">
                  <a:extLst>
                    <a:ext uri="{9D8B030D-6E8A-4147-A177-3AD203B41FA5}">
                      <a16:colId xmlns:a16="http://schemas.microsoft.com/office/drawing/2014/main" val="743199629"/>
                    </a:ext>
                  </a:extLst>
                </a:gridCol>
                <a:gridCol w="1548881">
                  <a:extLst>
                    <a:ext uri="{9D8B030D-6E8A-4147-A177-3AD203B41FA5}">
                      <a16:colId xmlns:a16="http://schemas.microsoft.com/office/drawing/2014/main" val="1048594326"/>
                    </a:ext>
                  </a:extLst>
                </a:gridCol>
                <a:gridCol w="1486764">
                  <a:extLst>
                    <a:ext uri="{9D8B030D-6E8A-4147-A177-3AD203B41FA5}">
                      <a16:colId xmlns:a16="http://schemas.microsoft.com/office/drawing/2014/main" val="1613795210"/>
                    </a:ext>
                  </a:extLst>
                </a:gridCol>
              </a:tblGrid>
              <a:tr h="295466">
                <a:tc>
                  <a:txBody>
                    <a:bodyPr/>
                    <a:lstStyle/>
                    <a:p>
                      <a:pPr algn="ctr"/>
                      <a:r>
                        <a:rPr lang="es-CO" sz="1600" dirty="0"/>
                        <a:t>Cliente</a:t>
                      </a:r>
                    </a:p>
                  </a:txBody>
                  <a:tcPr/>
                </a:tc>
                <a:tc>
                  <a:txBody>
                    <a:bodyPr/>
                    <a:lstStyle/>
                    <a:p>
                      <a:pPr algn="ctr"/>
                      <a:r>
                        <a:rPr lang="es-CO" sz="1600" dirty="0"/>
                        <a:t>Cierre Técnico</a:t>
                      </a:r>
                    </a:p>
                  </a:txBody>
                  <a:tcPr/>
                </a:tc>
                <a:tc>
                  <a:txBody>
                    <a:bodyPr/>
                    <a:lstStyle/>
                    <a:p>
                      <a:pPr algn="ctr"/>
                      <a:r>
                        <a:rPr lang="es-CO" sz="1600" dirty="0"/>
                        <a:t>Actas de Cierre</a:t>
                      </a:r>
                    </a:p>
                  </a:txBody>
                  <a:tcPr/>
                </a:tc>
                <a:extLst>
                  <a:ext uri="{0D108BD9-81ED-4DB2-BD59-A6C34878D82A}">
                    <a16:rowId xmlns:a16="http://schemas.microsoft.com/office/drawing/2014/main" val="4132651536"/>
                  </a:ext>
                </a:extLst>
              </a:tr>
              <a:tr h="295466">
                <a:tc>
                  <a:txBody>
                    <a:bodyPr/>
                    <a:lstStyle/>
                    <a:p>
                      <a:r>
                        <a:rPr lang="es-ES" sz="1600" b="1" dirty="0">
                          <a:solidFill>
                            <a:srgbClr val="004A84"/>
                          </a:solidFill>
                          <a:effectLst/>
                          <a:latin typeface="Calibri" panose="020F0502020204030204" pitchFamily="34" charset="0"/>
                          <a:ea typeface="Calibri" panose="020F0502020204030204" pitchFamily="34" charset="0"/>
                          <a:cs typeface="Arial" panose="020B0604020202020204" pitchFamily="34" charset="0"/>
                        </a:rPr>
                        <a:t>DPS</a:t>
                      </a:r>
                      <a:endParaRPr lang="es-CO" sz="1600" b="1" dirty="0">
                        <a:solidFill>
                          <a:srgbClr val="004A84"/>
                        </a:solidFill>
                      </a:endParaRPr>
                    </a:p>
                  </a:txBody>
                  <a:tcPr anchor="ctr"/>
                </a:tc>
                <a:tc>
                  <a:txBody>
                    <a:bodyPr/>
                    <a:lstStyle/>
                    <a:p>
                      <a:pPr algn="ctr"/>
                      <a:r>
                        <a:rPr lang="es-CO" sz="1600" b="1" dirty="0">
                          <a:solidFill>
                            <a:srgbClr val="004A84"/>
                          </a:solidFill>
                        </a:rPr>
                        <a:t>16</a:t>
                      </a:r>
                    </a:p>
                  </a:txBody>
                  <a:tcPr anchor="ctr"/>
                </a:tc>
                <a:tc>
                  <a:txBody>
                    <a:bodyPr/>
                    <a:lstStyle/>
                    <a:p>
                      <a:pPr algn="ctr"/>
                      <a:r>
                        <a:rPr lang="es-CO" sz="1600" b="1" dirty="0">
                          <a:solidFill>
                            <a:srgbClr val="004A84"/>
                          </a:solidFill>
                        </a:rPr>
                        <a:t>16</a:t>
                      </a:r>
                    </a:p>
                  </a:txBody>
                  <a:tcPr anchor="ctr"/>
                </a:tc>
                <a:extLst>
                  <a:ext uri="{0D108BD9-81ED-4DB2-BD59-A6C34878D82A}">
                    <a16:rowId xmlns:a16="http://schemas.microsoft.com/office/drawing/2014/main" val="1908502540"/>
                  </a:ext>
                </a:extLst>
              </a:tr>
              <a:tr h="295466">
                <a:tc>
                  <a:txBody>
                    <a:bodyPr/>
                    <a:lstStyle/>
                    <a:p>
                      <a:r>
                        <a:rPr lang="es-ES" sz="1600" b="1" dirty="0">
                          <a:solidFill>
                            <a:srgbClr val="004A84"/>
                          </a:solidFill>
                          <a:effectLst/>
                          <a:latin typeface="Calibri" panose="020F0502020204030204" pitchFamily="34" charset="0"/>
                          <a:ea typeface="Calibri" panose="020F0502020204030204" pitchFamily="34" charset="0"/>
                          <a:cs typeface="Arial" panose="020B0604020202020204" pitchFamily="34" charset="0"/>
                        </a:rPr>
                        <a:t>USPEC </a:t>
                      </a:r>
                      <a:endParaRPr lang="es-CO" sz="1600" b="1" dirty="0">
                        <a:solidFill>
                          <a:srgbClr val="004A84"/>
                        </a:solidFill>
                      </a:endParaRPr>
                    </a:p>
                  </a:txBody>
                  <a:tcPr anchor="ctr"/>
                </a:tc>
                <a:tc>
                  <a:txBody>
                    <a:bodyPr/>
                    <a:lstStyle/>
                    <a:p>
                      <a:pPr algn="ctr"/>
                      <a:r>
                        <a:rPr lang="es-CO" sz="1600" b="1" dirty="0">
                          <a:solidFill>
                            <a:srgbClr val="004A84"/>
                          </a:solidFill>
                        </a:rPr>
                        <a:t>3</a:t>
                      </a:r>
                    </a:p>
                  </a:txBody>
                  <a:tcPr anchor="ctr"/>
                </a:tc>
                <a:tc>
                  <a:txBody>
                    <a:bodyPr/>
                    <a:lstStyle/>
                    <a:p>
                      <a:pPr algn="ctr"/>
                      <a:r>
                        <a:rPr lang="es-CO" sz="1600" b="1" dirty="0">
                          <a:solidFill>
                            <a:srgbClr val="004A84"/>
                          </a:solidFill>
                        </a:rPr>
                        <a:t>3</a:t>
                      </a:r>
                    </a:p>
                  </a:txBody>
                  <a:tcPr anchor="ctr"/>
                </a:tc>
                <a:extLst>
                  <a:ext uri="{0D108BD9-81ED-4DB2-BD59-A6C34878D82A}">
                    <a16:rowId xmlns:a16="http://schemas.microsoft.com/office/drawing/2014/main" val="968198961"/>
                  </a:ext>
                </a:extLst>
              </a:tr>
              <a:tr h="295466">
                <a:tc>
                  <a:txBody>
                    <a:bodyPr/>
                    <a:lstStyle/>
                    <a:p>
                      <a:r>
                        <a:rPr lang="es-ES" sz="1600" b="1" dirty="0">
                          <a:solidFill>
                            <a:srgbClr val="004A84"/>
                          </a:solidFill>
                          <a:effectLst/>
                          <a:latin typeface="Calibri" panose="020F0502020204030204" pitchFamily="34" charset="0"/>
                          <a:ea typeface="Calibri" panose="020F0502020204030204" pitchFamily="34" charset="0"/>
                          <a:cs typeface="Arial" panose="020B0604020202020204" pitchFamily="34" charset="0"/>
                        </a:rPr>
                        <a:t>Besotes</a:t>
                      </a:r>
                      <a:endParaRPr lang="es-CO" sz="1600" b="1" dirty="0">
                        <a:solidFill>
                          <a:srgbClr val="004A84"/>
                        </a:solidFill>
                      </a:endParaRPr>
                    </a:p>
                  </a:txBody>
                  <a:tcPr anchor="ctr"/>
                </a:tc>
                <a:tc>
                  <a:txBody>
                    <a:bodyPr/>
                    <a:lstStyle/>
                    <a:p>
                      <a:pPr algn="ctr"/>
                      <a:r>
                        <a:rPr lang="es-CO" sz="1600" b="1" dirty="0">
                          <a:solidFill>
                            <a:srgbClr val="004A84"/>
                          </a:solidFill>
                        </a:rPr>
                        <a:t>1</a:t>
                      </a:r>
                    </a:p>
                  </a:txBody>
                  <a:tcPr anchor="ctr"/>
                </a:tc>
                <a:tc>
                  <a:txBody>
                    <a:bodyPr/>
                    <a:lstStyle/>
                    <a:p>
                      <a:pPr algn="ctr"/>
                      <a:r>
                        <a:rPr lang="en-US" sz="1600" b="1" dirty="0">
                          <a:solidFill>
                            <a:srgbClr val="004A84"/>
                          </a:solidFill>
                        </a:rPr>
                        <a:t>1</a:t>
                      </a:r>
                      <a:endParaRPr lang="es-CO" sz="1600" b="1" dirty="0">
                        <a:solidFill>
                          <a:srgbClr val="004A84"/>
                        </a:solidFill>
                      </a:endParaRPr>
                    </a:p>
                  </a:txBody>
                  <a:tcPr anchor="ctr"/>
                </a:tc>
                <a:extLst>
                  <a:ext uri="{0D108BD9-81ED-4DB2-BD59-A6C34878D82A}">
                    <a16:rowId xmlns:a16="http://schemas.microsoft.com/office/drawing/2014/main" val="2847993637"/>
                  </a:ext>
                </a:extLst>
              </a:tr>
              <a:tr h="295466">
                <a:tc>
                  <a:txBody>
                    <a:bodyPr/>
                    <a:lstStyle/>
                    <a:p>
                      <a:r>
                        <a:rPr lang="es-ES" sz="1600" b="1" dirty="0">
                          <a:solidFill>
                            <a:srgbClr val="004A84"/>
                          </a:solidFill>
                          <a:effectLst/>
                          <a:latin typeface="Calibri" panose="020F0502020204030204" pitchFamily="34" charset="0"/>
                          <a:ea typeface="Calibri" panose="020F0502020204030204" pitchFamily="34" charset="0"/>
                          <a:cs typeface="Arial" panose="020B0604020202020204" pitchFamily="34" charset="0"/>
                        </a:rPr>
                        <a:t>Acueducto Regional</a:t>
                      </a:r>
                      <a:endParaRPr lang="es-CO" sz="1600" b="1" dirty="0">
                        <a:solidFill>
                          <a:srgbClr val="004A84"/>
                        </a:solidFill>
                      </a:endParaRPr>
                    </a:p>
                  </a:txBody>
                  <a:tcPr anchor="ctr"/>
                </a:tc>
                <a:tc>
                  <a:txBody>
                    <a:bodyPr/>
                    <a:lstStyle/>
                    <a:p>
                      <a:pPr algn="ctr"/>
                      <a:r>
                        <a:rPr lang="es-CO" sz="1600" b="1" dirty="0">
                          <a:solidFill>
                            <a:srgbClr val="004A84"/>
                          </a:solidFill>
                        </a:rPr>
                        <a:t>1</a:t>
                      </a:r>
                    </a:p>
                  </a:txBody>
                  <a:tcPr anchor="ctr"/>
                </a:tc>
                <a:tc>
                  <a:txBody>
                    <a:bodyPr/>
                    <a:lstStyle/>
                    <a:p>
                      <a:pPr algn="ctr"/>
                      <a:r>
                        <a:rPr lang="en-US" sz="1600" b="1" dirty="0">
                          <a:solidFill>
                            <a:srgbClr val="004A84"/>
                          </a:solidFill>
                        </a:rPr>
                        <a:t>0</a:t>
                      </a:r>
                      <a:endParaRPr lang="es-CO" sz="1600" b="1" dirty="0">
                        <a:solidFill>
                          <a:srgbClr val="004A84"/>
                        </a:solidFill>
                      </a:endParaRPr>
                    </a:p>
                  </a:txBody>
                  <a:tcPr anchor="ctr"/>
                </a:tc>
                <a:extLst>
                  <a:ext uri="{0D108BD9-81ED-4DB2-BD59-A6C34878D82A}">
                    <a16:rowId xmlns:a16="http://schemas.microsoft.com/office/drawing/2014/main" val="4294689506"/>
                  </a:ext>
                </a:extLst>
              </a:tr>
            </a:tbl>
          </a:graphicData>
        </a:graphic>
      </p:graphicFrame>
      <p:sp>
        <p:nvSpPr>
          <p:cNvPr id="3" name="CuadroTexto 2">
            <a:extLst>
              <a:ext uri="{FF2B5EF4-FFF2-40B4-BE49-F238E27FC236}">
                <a16:creationId xmlns:a16="http://schemas.microsoft.com/office/drawing/2014/main" id="{EFEFCA90-EA03-45CD-9011-0B84C6ED2829}"/>
              </a:ext>
            </a:extLst>
          </p:cNvPr>
          <p:cNvSpPr txBox="1"/>
          <p:nvPr/>
        </p:nvSpPr>
        <p:spPr>
          <a:xfrm>
            <a:off x="722478" y="1644530"/>
            <a:ext cx="5715644" cy="307777"/>
          </a:xfrm>
          <a:prstGeom prst="rect">
            <a:avLst/>
          </a:prstGeom>
          <a:noFill/>
        </p:spPr>
        <p:txBody>
          <a:bodyPr wrap="square" rtlCol="0">
            <a:spAutoFit/>
          </a:bodyPr>
          <a:lstStyle/>
          <a:p>
            <a:pPr algn="just">
              <a:spcBef>
                <a:spcPts val="50"/>
              </a:spcBef>
            </a:pPr>
            <a:r>
              <a:rPr lang="es-ES" sz="1400"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 un </a:t>
            </a:r>
            <a:r>
              <a:rPr lang="es-ES" sz="1400" b="1" dirty="0">
                <a:solidFill>
                  <a:srgbClr val="163A68"/>
                </a:solidFill>
                <a:latin typeface="Tahoma" panose="020B0604030504040204" pitchFamily="34" charset="0"/>
                <a:ea typeface="Tahoma" panose="020B0604030504040204" pitchFamily="34" charset="0"/>
                <a:cs typeface="Tahoma" panose="020B0604030504040204" pitchFamily="34" charset="0"/>
              </a:rPr>
              <a:t>95</a:t>
            </a:r>
            <a:r>
              <a:rPr lang="es-ES" sz="14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a:t>
            </a:r>
            <a:r>
              <a:rPr lang="es-ES" sz="14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de cumplimiento de la meta</a:t>
            </a:r>
            <a:endParaRPr lang="es-CO" sz="14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a 10">
            <a:extLst>
              <a:ext uri="{FF2B5EF4-FFF2-40B4-BE49-F238E27FC236}">
                <a16:creationId xmlns:a16="http://schemas.microsoft.com/office/drawing/2014/main" id="{CBAED4BC-07EA-D367-9507-231BEFC2A751}"/>
              </a:ext>
            </a:extLst>
          </p:cNvPr>
          <p:cNvGraphicFramePr>
            <a:graphicFrameLocks noGrp="1"/>
          </p:cNvGraphicFramePr>
          <p:nvPr>
            <p:extLst>
              <p:ext uri="{D42A27DB-BD31-4B8C-83A1-F6EECF244321}">
                <p14:modId xmlns:p14="http://schemas.microsoft.com/office/powerpoint/2010/main" val="2412583605"/>
              </p:ext>
            </p:extLst>
          </p:nvPr>
        </p:nvGraphicFramePr>
        <p:xfrm>
          <a:off x="382266" y="2167750"/>
          <a:ext cx="11427469" cy="3953131"/>
        </p:xfrm>
        <a:graphic>
          <a:graphicData uri="http://schemas.openxmlformats.org/drawingml/2006/table">
            <a:tbl>
              <a:tblPr/>
              <a:tblGrid>
                <a:gridCol w="652464">
                  <a:extLst>
                    <a:ext uri="{9D8B030D-6E8A-4147-A177-3AD203B41FA5}">
                      <a16:colId xmlns:a16="http://schemas.microsoft.com/office/drawing/2014/main" val="2611254237"/>
                    </a:ext>
                  </a:extLst>
                </a:gridCol>
                <a:gridCol w="3611915">
                  <a:extLst>
                    <a:ext uri="{9D8B030D-6E8A-4147-A177-3AD203B41FA5}">
                      <a16:colId xmlns:a16="http://schemas.microsoft.com/office/drawing/2014/main" val="2234989845"/>
                    </a:ext>
                  </a:extLst>
                </a:gridCol>
                <a:gridCol w="1250302">
                  <a:extLst>
                    <a:ext uri="{9D8B030D-6E8A-4147-A177-3AD203B41FA5}">
                      <a16:colId xmlns:a16="http://schemas.microsoft.com/office/drawing/2014/main" val="512929276"/>
                    </a:ext>
                  </a:extLst>
                </a:gridCol>
                <a:gridCol w="1029090">
                  <a:extLst>
                    <a:ext uri="{9D8B030D-6E8A-4147-A177-3AD203B41FA5}">
                      <a16:colId xmlns:a16="http://schemas.microsoft.com/office/drawing/2014/main" val="1805247636"/>
                    </a:ext>
                  </a:extLst>
                </a:gridCol>
                <a:gridCol w="1158189">
                  <a:extLst>
                    <a:ext uri="{9D8B030D-6E8A-4147-A177-3AD203B41FA5}">
                      <a16:colId xmlns:a16="http://schemas.microsoft.com/office/drawing/2014/main" val="2000632271"/>
                    </a:ext>
                  </a:extLst>
                </a:gridCol>
                <a:gridCol w="1138886">
                  <a:extLst>
                    <a:ext uri="{9D8B030D-6E8A-4147-A177-3AD203B41FA5}">
                      <a16:colId xmlns:a16="http://schemas.microsoft.com/office/drawing/2014/main" val="3769277840"/>
                    </a:ext>
                  </a:extLst>
                </a:gridCol>
                <a:gridCol w="928594">
                  <a:extLst>
                    <a:ext uri="{9D8B030D-6E8A-4147-A177-3AD203B41FA5}">
                      <a16:colId xmlns:a16="http://schemas.microsoft.com/office/drawing/2014/main" val="3462201272"/>
                    </a:ext>
                  </a:extLst>
                </a:gridCol>
                <a:gridCol w="1001722">
                  <a:extLst>
                    <a:ext uri="{9D8B030D-6E8A-4147-A177-3AD203B41FA5}">
                      <a16:colId xmlns:a16="http://schemas.microsoft.com/office/drawing/2014/main" val="2910857434"/>
                    </a:ext>
                  </a:extLst>
                </a:gridCol>
                <a:gridCol w="656307">
                  <a:extLst>
                    <a:ext uri="{9D8B030D-6E8A-4147-A177-3AD203B41FA5}">
                      <a16:colId xmlns:a16="http://schemas.microsoft.com/office/drawing/2014/main" val="383977317"/>
                    </a:ext>
                  </a:extLst>
                </a:gridCol>
              </a:tblGrid>
              <a:tr h="486437">
                <a:tc>
                  <a:txBody>
                    <a:bodyPr/>
                    <a:lstStyle/>
                    <a:p>
                      <a:pPr algn="l" fontAlgn="ctr"/>
                      <a:r>
                        <a:rPr lang="es-CO" sz="1000" b="0" i="0" u="none" strike="noStrike" dirty="0">
                          <a:solidFill>
                            <a:srgbClr val="FFFFFF"/>
                          </a:solidFill>
                          <a:effectLst/>
                          <a:latin typeface="Calibri" panose="020F0502020204030204" pitchFamily="34" charset="0"/>
                        </a:rPr>
                        <a:t>Numero de Convenio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dirty="0">
                          <a:solidFill>
                            <a:srgbClr val="FFFFFF"/>
                          </a:solidFill>
                          <a:effectLst/>
                          <a:latin typeface="Calibri" panose="020F0502020204030204" pitchFamily="34" charset="0"/>
                        </a:rPr>
                        <a:t>Nombre del Proyecto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dirty="0">
                          <a:solidFill>
                            <a:srgbClr val="FFFFFF"/>
                          </a:solidFill>
                          <a:effectLst/>
                          <a:latin typeface="Calibri" panose="020F0502020204030204" pitchFamily="34" charset="0"/>
                        </a:rPr>
                        <a:t>Producto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dirty="0">
                          <a:solidFill>
                            <a:srgbClr val="FFFFFF"/>
                          </a:solidFill>
                          <a:effectLst/>
                          <a:latin typeface="Calibri" panose="020F0502020204030204" pitchFamily="34" charset="0"/>
                        </a:rPr>
                        <a:t>Numero de </a:t>
                      </a:r>
                      <a:r>
                        <a:rPr lang="es-CO" sz="1000" b="0" i="0" u="none" strike="noStrike" dirty="0" err="1">
                          <a:solidFill>
                            <a:srgbClr val="FFFFFF"/>
                          </a:solidFill>
                          <a:effectLst/>
                          <a:latin typeface="Calibri" panose="020F0502020204030204" pitchFamily="34" charset="0"/>
                        </a:rPr>
                        <a:t>Cto</a:t>
                      </a:r>
                      <a:r>
                        <a:rPr lang="es-CO" sz="1000" b="0" i="0" u="none" strike="noStrike" dirty="0">
                          <a:solidFill>
                            <a:srgbClr val="FFFFFF"/>
                          </a:solidFill>
                          <a:effectLst/>
                          <a:latin typeface="Calibri" panose="020F0502020204030204" pitchFamily="34" charset="0"/>
                        </a:rPr>
                        <a:t>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dirty="0">
                          <a:solidFill>
                            <a:srgbClr val="FFFFFF"/>
                          </a:solidFill>
                          <a:effectLst/>
                          <a:latin typeface="Calibri" panose="020F0502020204030204" pitchFamily="34" charset="0"/>
                        </a:rPr>
                        <a:t>Contratista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dirty="0">
                          <a:solidFill>
                            <a:srgbClr val="FFFFFF"/>
                          </a:solidFill>
                          <a:effectLst/>
                          <a:latin typeface="Calibri" panose="020F0502020204030204" pitchFamily="34" charset="0"/>
                        </a:rPr>
                        <a:t>Valor del </a:t>
                      </a:r>
                      <a:r>
                        <a:rPr lang="es-CO" sz="1000" b="0" i="0" u="none" strike="noStrike" dirty="0" err="1">
                          <a:solidFill>
                            <a:srgbClr val="FFFFFF"/>
                          </a:solidFill>
                          <a:effectLst/>
                          <a:latin typeface="Calibri" panose="020F0502020204030204" pitchFamily="34" charset="0"/>
                        </a:rPr>
                        <a:t>Cto</a:t>
                      </a:r>
                      <a:r>
                        <a:rPr lang="es-CO" sz="1000" b="0" i="0" u="none" strike="noStrike" dirty="0">
                          <a:solidFill>
                            <a:srgbClr val="FFFFFF"/>
                          </a:solidFill>
                          <a:effectLst/>
                          <a:latin typeface="Calibri" panose="020F0502020204030204" pitchFamily="34" charset="0"/>
                        </a:rPr>
                        <a:t>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dirty="0">
                          <a:solidFill>
                            <a:srgbClr val="FFFFFF"/>
                          </a:solidFill>
                          <a:effectLst/>
                          <a:latin typeface="Calibri" panose="020F0502020204030204" pitchFamily="34" charset="0"/>
                        </a:rPr>
                        <a:t>Departamento</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dirty="0">
                          <a:solidFill>
                            <a:srgbClr val="FFFFFF"/>
                          </a:solidFill>
                          <a:effectLst/>
                          <a:latin typeface="Calibri" panose="020F0502020204030204" pitchFamily="34" charset="0"/>
                        </a:rPr>
                        <a:t>Municipio</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ctr"/>
                      <a:r>
                        <a:rPr lang="es-CO" sz="1000" b="0" i="0" u="none" strike="noStrike">
                          <a:solidFill>
                            <a:srgbClr val="FFFFFF"/>
                          </a:solidFill>
                          <a:effectLst/>
                          <a:latin typeface="Calibri" panose="020F0502020204030204" pitchFamily="34" charset="0"/>
                        </a:rPr>
                        <a:t>Fecha acta de cierre o liquidación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507202692"/>
                  </a:ext>
                </a:extLst>
              </a:tr>
              <a:tr h="809391">
                <a:tc rowSpan="3">
                  <a:txBody>
                    <a:bodyPr/>
                    <a:lstStyle/>
                    <a:p>
                      <a:pPr algn="ctr" fontAlgn="ctr"/>
                      <a:r>
                        <a:rPr lang="es-CO" sz="1000" b="0" i="0" u="none" strike="noStrike" dirty="0">
                          <a:solidFill>
                            <a:srgbClr val="000000"/>
                          </a:solidFill>
                          <a:effectLst/>
                          <a:latin typeface="Calibri" panose="020F0502020204030204" pitchFamily="34" charset="0"/>
                        </a:rPr>
                        <a:t>216144</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USPEC</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"VERIFICACIÓN Y COMPLEMENTACIÓN TÉCNICA, MANTENIMIENTO, OPERACIÓN Y FUNCIONAMIENTO DE LA PLANTA DE TRATAMIENTO DE AGUA RESIDUAL (PTAR) EN EL COMPLEJO CARCELARIO Y PENITENCIARIO DE RECLUSIÓN DE MUJERES (RM) BUCARAMANGA".</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PLANTAS DE TRATAMIENTO AGUA RESIDUAL</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2200567</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 NITEIKU COLOMBIA SAS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174.161.000,00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BUCARAMANGA</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FLORIDA BLANCA</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27/07/2022</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76354"/>
                  </a:ext>
                </a:extLst>
              </a:tr>
              <a:tr h="1132345">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MANTENIMIENTO Y OPERACION DE LAS PLANTAS DE TRATAMIENTO DE AGUA EN EL ESTABLECIMIENTO PENITENCIARIO DE MEDIANA SEGURIDAD Y CARCELARIO (EPMSC) JP CHIQUINQUIRA, ESTABLECIMIENTO PENITENCIARIO DE MEDIANA SEGURIDAD Y CARCELARIO (EPMSC) SANTA ROSA DE VITERBO Y ESTABLECIMIENTO PENITENCIARIO DE MEDIANA SEGURIDAD Y CARCELARIO (EPMSC) MONIQUIRA ¿ BOYACA.</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PLANTA DE TRATAMIENT DE AGUA</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2181351</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CONSORCIO PARA BOYACA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546.021.775,00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BOYACA</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MONIQUIRÁ, SANTA ROSA, CHIQUINQUIRA</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27/07/2022</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675580"/>
                  </a:ext>
                </a:extLst>
              </a:tr>
              <a:tr h="1524958">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MANTENIMIENTO Y OPERACION DE LAS PLANTAS DE TRATAMIENTO DE AGUA DEL ESTABLECIMIENTO PENITENCIARIO Y CARCELARIO DE ALTA Y MEDIANA SEGURIDAD CARCELARIA Y ESTABLECIMIENTO DE RECLUSION ESPECIAL (EPAMSCAS ERE) DE POPAYAN Y DEL ESTABLECIMIENTO PENITENCIARIO DE MEDIANA SEGURIDAD CARCELARIA (EPMSC) DE TUMACO.</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PLANTAS DE TRATAMIENTO AGUA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2181134</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CONSORCIO POPAYAN-TUMACO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            487.903.822,00 </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POPAYAN</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 TUMACO</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22/11/2022</a:t>
                      </a:r>
                    </a:p>
                  </a:txBody>
                  <a:tcPr marL="1893" marR="1893" marT="1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209244"/>
                  </a:ext>
                </a:extLst>
              </a:tr>
            </a:tbl>
          </a:graphicData>
        </a:graphic>
      </p:graphicFrame>
    </p:spTree>
    <p:extLst>
      <p:ext uri="{BB962C8B-B14F-4D97-AF65-F5344CB8AC3E}">
        <p14:creationId xmlns:p14="http://schemas.microsoft.com/office/powerpoint/2010/main" val="3964970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CDADEFF-F122-F9BD-C73C-1BED36CCB1AF}"/>
              </a:ext>
            </a:extLst>
          </p:cNvPr>
          <p:cNvGraphicFramePr>
            <a:graphicFrameLocks noGrp="1"/>
          </p:cNvGraphicFramePr>
          <p:nvPr>
            <p:extLst>
              <p:ext uri="{D42A27DB-BD31-4B8C-83A1-F6EECF244321}">
                <p14:modId xmlns:p14="http://schemas.microsoft.com/office/powerpoint/2010/main" val="3957805538"/>
              </p:ext>
            </p:extLst>
          </p:nvPr>
        </p:nvGraphicFramePr>
        <p:xfrm>
          <a:off x="466532" y="503854"/>
          <a:ext cx="11495313" cy="5909849"/>
        </p:xfrm>
        <a:graphic>
          <a:graphicData uri="http://schemas.openxmlformats.org/drawingml/2006/table">
            <a:tbl>
              <a:tblPr/>
              <a:tblGrid>
                <a:gridCol w="578497">
                  <a:extLst>
                    <a:ext uri="{9D8B030D-6E8A-4147-A177-3AD203B41FA5}">
                      <a16:colId xmlns:a16="http://schemas.microsoft.com/office/drawing/2014/main" val="3861928806"/>
                    </a:ext>
                  </a:extLst>
                </a:gridCol>
                <a:gridCol w="3023118">
                  <a:extLst>
                    <a:ext uri="{9D8B030D-6E8A-4147-A177-3AD203B41FA5}">
                      <a16:colId xmlns:a16="http://schemas.microsoft.com/office/drawing/2014/main" val="321641500"/>
                    </a:ext>
                  </a:extLst>
                </a:gridCol>
                <a:gridCol w="1604865">
                  <a:extLst>
                    <a:ext uri="{9D8B030D-6E8A-4147-A177-3AD203B41FA5}">
                      <a16:colId xmlns:a16="http://schemas.microsoft.com/office/drawing/2014/main" val="546833926"/>
                    </a:ext>
                  </a:extLst>
                </a:gridCol>
                <a:gridCol w="933061">
                  <a:extLst>
                    <a:ext uri="{9D8B030D-6E8A-4147-A177-3AD203B41FA5}">
                      <a16:colId xmlns:a16="http://schemas.microsoft.com/office/drawing/2014/main" val="3324220029"/>
                    </a:ext>
                  </a:extLst>
                </a:gridCol>
                <a:gridCol w="1324947">
                  <a:extLst>
                    <a:ext uri="{9D8B030D-6E8A-4147-A177-3AD203B41FA5}">
                      <a16:colId xmlns:a16="http://schemas.microsoft.com/office/drawing/2014/main" val="2153983237"/>
                    </a:ext>
                  </a:extLst>
                </a:gridCol>
                <a:gridCol w="1194319">
                  <a:extLst>
                    <a:ext uri="{9D8B030D-6E8A-4147-A177-3AD203B41FA5}">
                      <a16:colId xmlns:a16="http://schemas.microsoft.com/office/drawing/2014/main" val="3288382432"/>
                    </a:ext>
                  </a:extLst>
                </a:gridCol>
                <a:gridCol w="1026367">
                  <a:extLst>
                    <a:ext uri="{9D8B030D-6E8A-4147-A177-3AD203B41FA5}">
                      <a16:colId xmlns:a16="http://schemas.microsoft.com/office/drawing/2014/main" val="4284187063"/>
                    </a:ext>
                  </a:extLst>
                </a:gridCol>
                <a:gridCol w="1007706">
                  <a:extLst>
                    <a:ext uri="{9D8B030D-6E8A-4147-A177-3AD203B41FA5}">
                      <a16:colId xmlns:a16="http://schemas.microsoft.com/office/drawing/2014/main" val="2378728507"/>
                    </a:ext>
                  </a:extLst>
                </a:gridCol>
                <a:gridCol w="802433">
                  <a:extLst>
                    <a:ext uri="{9D8B030D-6E8A-4147-A177-3AD203B41FA5}">
                      <a16:colId xmlns:a16="http://schemas.microsoft.com/office/drawing/2014/main" val="3062011043"/>
                    </a:ext>
                  </a:extLst>
                </a:gridCol>
              </a:tblGrid>
              <a:tr h="590996">
                <a:tc>
                  <a:txBody>
                    <a:bodyPr/>
                    <a:lstStyle/>
                    <a:p>
                      <a:pPr algn="ctr" fontAlgn="ctr"/>
                      <a:r>
                        <a:rPr lang="es-CO" sz="1000" b="0" i="0" u="none" strike="noStrike" dirty="0">
                          <a:solidFill>
                            <a:srgbClr val="FFFFFF"/>
                          </a:solidFill>
                          <a:effectLst/>
                          <a:latin typeface="Calibri" panose="020F0502020204030204" pitchFamily="34" charset="0"/>
                        </a:rPr>
                        <a:t>Numero de Convenio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dirty="0">
                          <a:solidFill>
                            <a:srgbClr val="FFFFFF"/>
                          </a:solidFill>
                          <a:effectLst/>
                          <a:latin typeface="Calibri" panose="020F0502020204030204" pitchFamily="34" charset="0"/>
                        </a:rPr>
                        <a:t>Nombre del Proyecto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Producto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Numero de Cto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Contratista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dirty="0">
                          <a:solidFill>
                            <a:srgbClr val="FFFFFF"/>
                          </a:solidFill>
                          <a:effectLst/>
                          <a:latin typeface="Calibri" panose="020F0502020204030204" pitchFamily="34" charset="0"/>
                        </a:rPr>
                        <a:t>Valor del </a:t>
                      </a:r>
                      <a:r>
                        <a:rPr lang="es-CO" sz="1000" b="0" i="0" u="none" strike="noStrike" dirty="0" err="1">
                          <a:solidFill>
                            <a:srgbClr val="FFFFFF"/>
                          </a:solidFill>
                          <a:effectLst/>
                          <a:latin typeface="Calibri" panose="020F0502020204030204" pitchFamily="34" charset="0"/>
                        </a:rPr>
                        <a:t>Cto</a:t>
                      </a:r>
                      <a:r>
                        <a:rPr lang="es-CO" sz="1000" b="0" i="0" u="none" strike="noStrike" dirty="0">
                          <a:solidFill>
                            <a:srgbClr val="FFFFFF"/>
                          </a:solidFill>
                          <a:effectLst/>
                          <a:latin typeface="Calibri" panose="020F0502020204030204" pitchFamily="34" charset="0"/>
                        </a:rPr>
                        <a:t>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Departamento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Municipio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Fecha acta de Cierre o Liquidación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185891810"/>
                  </a:ext>
                </a:extLst>
              </a:tr>
              <a:tr h="671243">
                <a:tc rowSpan="9">
                  <a:txBody>
                    <a:bodyPr/>
                    <a:lstStyle/>
                    <a:p>
                      <a:pPr algn="ctr" fontAlgn="ctr"/>
                      <a:r>
                        <a:rPr lang="es-CO" sz="1000" b="0" i="0" u="none" strike="noStrike" dirty="0">
                          <a:solidFill>
                            <a:srgbClr val="000000"/>
                          </a:solidFill>
                          <a:effectLst/>
                          <a:latin typeface="Calibri" panose="020F0502020204030204" pitchFamily="34" charset="0"/>
                        </a:rPr>
                        <a:t>211041</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DPS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CONSTRUCCIÓN RESTAURANTE ESCOLAR VEREDA AGUA CLARA, MUNICIPIO DE SAN MIGUEL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RESTAURANTE ESCOLAR VEREDA AGUA CLARA, MUNICIPIO DE SAN MIGUEL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2191847</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CONSASEIN CONSULTORES ASESORIAS E INGENIERIA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101.387.109,00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PUTUMAYO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SAN MIGUEL</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25/05/2022</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892218"/>
                  </a:ext>
                </a:extLst>
              </a:tr>
              <a:tr h="772194">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CONSTRUCCIÓN DEL PUENTE TIRACOZ SOBRE EL RÍO GARAGOA EN LÍMITES DE LOS MUNICIPIOS DE CHINAVITA Y PACHAVITA EN EL MUNICIPIO DE PACHAVITA – BOYACÁ</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INTERVENTORIA PUENTE</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2182435</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CONSORCIO TIRACOZ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162.115.280,00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BOYACA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PACHAVITA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22/08/2022</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775401"/>
                  </a:ext>
                </a:extLst>
              </a:tr>
              <a:tr h="445497">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CONSTRUCCION PARANINFO CASA DE LA CULTURA MUNICIPAL MUNICIPIO DEL COLEGIO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INTERVENTORIA PARANINFO CASA DE LA CULTURA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2191406</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INGENIERIA DEL FUTURO SAS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41.453.903,00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CUNDINAMARCA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EL COLEGIO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17/06/2022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681930"/>
                  </a:ext>
                </a:extLst>
              </a:tr>
              <a:tr h="658944">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EXPANSIÓN Y OPTIMIZACIÓN DE LOS COLECTORES DE AGUAS RESIDUALES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EXPANSIÓN Y OPTIMIZACIÓN DE LOS COLECTORES DE AGUAS RESIDUALES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2151296</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CORPORACION AUTONOMA REGIONAL DE LOS VALLES DEL SINU Y DE SAN JORGE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18.040.932.596,07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CORDOBA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LORICA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2/03/2022</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972540"/>
                  </a:ext>
                </a:extLst>
              </a:tr>
              <a:tr h="395397">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CONSTRUCCIÓN DE ESTUFAS PARA LEÑA EN LOS SECTORES RURALES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ESTUFAS DE LEÑA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2133772</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DEPARTAMENTO DE SANTANDER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1.537.111.551,00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SANTANDER</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VARIOS MUNICIPIOS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29/06/2022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447529"/>
                  </a:ext>
                </a:extLst>
              </a:tr>
              <a:tr h="311848">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CONSTRUCCION DE RESTAURANTE ESCOLAR</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444444"/>
                          </a:solidFill>
                          <a:effectLst/>
                          <a:latin typeface="Calibri" panose="020F0502020204030204" pitchFamily="34" charset="0"/>
                        </a:rPr>
                        <a:t>RESTAURANTE ESCOLAR</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2133538</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MUNICIPIO DE TESALIA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202.663.458,00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HUILA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TESALIA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28/09/2022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483202"/>
                  </a:ext>
                </a:extLst>
              </a:tr>
              <a:tr h="341547">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CONSTRUCCION POLIDEPORTIVO CUBIERTO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444444"/>
                          </a:solidFill>
                          <a:effectLst/>
                          <a:latin typeface="Calibri" panose="020F0502020204030204" pitchFamily="34" charset="0"/>
                        </a:rPr>
                        <a:t>POLIDEPORTIVO CUBIERTO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2133492</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MUNICIPIO DE SAN SEBASTIAN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352.420.661,00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CAUCA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SAN SEBASTIAN</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9/06/2022</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83037"/>
                  </a:ext>
                </a:extLst>
              </a:tr>
              <a:tr h="222357">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CONSTRUCCIÓN DE CUBIERTA Y GRADERÍAS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444444"/>
                          </a:solidFill>
                          <a:effectLst/>
                          <a:latin typeface="Calibri" panose="020F0502020204030204" pitchFamily="34" charset="0"/>
                        </a:rPr>
                        <a:t>CUBIERTA Y GRADERIAS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2133080</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CONSORCIO WM 01 2013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403.969.260,00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TOLIMA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RONCESVALLES</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14/09/2022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196586"/>
                  </a:ext>
                </a:extLst>
              </a:tr>
              <a:tr h="141227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CONSTRUCCIÓN, ADECUACIÓN Y MANTENIMIENTO DE ESPACIO PUBLICO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CONSTRUCCIÓN, ADECUACIÓN Y MANTENIMIENTO DE ESPACIO PUBLICO</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2151094</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MUNICIPIO DE FACATATIVA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          158.342.409,00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CUNDINAMARCA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FACATATIVA</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 22/08/2022 </a:t>
                      </a:r>
                    </a:p>
                  </a:txBody>
                  <a:tcPr marL="5107" marR="5107" marT="5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881620"/>
                  </a:ext>
                </a:extLst>
              </a:tr>
            </a:tbl>
          </a:graphicData>
        </a:graphic>
      </p:graphicFrame>
    </p:spTree>
    <p:extLst>
      <p:ext uri="{BB962C8B-B14F-4D97-AF65-F5344CB8AC3E}">
        <p14:creationId xmlns:p14="http://schemas.microsoft.com/office/powerpoint/2010/main" val="291053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B724D03-B7C4-B164-9E97-966306DAFDBC}"/>
              </a:ext>
            </a:extLst>
          </p:cNvPr>
          <p:cNvGraphicFramePr>
            <a:graphicFrameLocks noGrp="1"/>
          </p:cNvGraphicFramePr>
          <p:nvPr>
            <p:extLst>
              <p:ext uri="{D42A27DB-BD31-4B8C-83A1-F6EECF244321}">
                <p14:modId xmlns:p14="http://schemas.microsoft.com/office/powerpoint/2010/main" val="1429245771"/>
              </p:ext>
            </p:extLst>
          </p:nvPr>
        </p:nvGraphicFramePr>
        <p:xfrm>
          <a:off x="404327" y="690719"/>
          <a:ext cx="11383346" cy="5476561"/>
        </p:xfrm>
        <a:graphic>
          <a:graphicData uri="http://schemas.openxmlformats.org/drawingml/2006/table">
            <a:tbl>
              <a:tblPr/>
              <a:tblGrid>
                <a:gridCol w="1111474">
                  <a:extLst>
                    <a:ext uri="{9D8B030D-6E8A-4147-A177-3AD203B41FA5}">
                      <a16:colId xmlns:a16="http://schemas.microsoft.com/office/drawing/2014/main" val="2981984679"/>
                    </a:ext>
                  </a:extLst>
                </a:gridCol>
                <a:gridCol w="3280134">
                  <a:extLst>
                    <a:ext uri="{9D8B030D-6E8A-4147-A177-3AD203B41FA5}">
                      <a16:colId xmlns:a16="http://schemas.microsoft.com/office/drawing/2014/main" val="4176762230"/>
                    </a:ext>
                  </a:extLst>
                </a:gridCol>
                <a:gridCol w="1194318">
                  <a:extLst>
                    <a:ext uri="{9D8B030D-6E8A-4147-A177-3AD203B41FA5}">
                      <a16:colId xmlns:a16="http://schemas.microsoft.com/office/drawing/2014/main" val="1756286278"/>
                    </a:ext>
                  </a:extLst>
                </a:gridCol>
                <a:gridCol w="783771">
                  <a:extLst>
                    <a:ext uri="{9D8B030D-6E8A-4147-A177-3AD203B41FA5}">
                      <a16:colId xmlns:a16="http://schemas.microsoft.com/office/drawing/2014/main" val="3949536887"/>
                    </a:ext>
                  </a:extLst>
                </a:gridCol>
                <a:gridCol w="1399592">
                  <a:extLst>
                    <a:ext uri="{9D8B030D-6E8A-4147-A177-3AD203B41FA5}">
                      <a16:colId xmlns:a16="http://schemas.microsoft.com/office/drawing/2014/main" val="1910313345"/>
                    </a:ext>
                  </a:extLst>
                </a:gridCol>
                <a:gridCol w="951723">
                  <a:extLst>
                    <a:ext uri="{9D8B030D-6E8A-4147-A177-3AD203B41FA5}">
                      <a16:colId xmlns:a16="http://schemas.microsoft.com/office/drawing/2014/main" val="2232408252"/>
                    </a:ext>
                  </a:extLst>
                </a:gridCol>
                <a:gridCol w="933061">
                  <a:extLst>
                    <a:ext uri="{9D8B030D-6E8A-4147-A177-3AD203B41FA5}">
                      <a16:colId xmlns:a16="http://schemas.microsoft.com/office/drawing/2014/main" val="139682816"/>
                    </a:ext>
                  </a:extLst>
                </a:gridCol>
                <a:gridCol w="765110">
                  <a:extLst>
                    <a:ext uri="{9D8B030D-6E8A-4147-A177-3AD203B41FA5}">
                      <a16:colId xmlns:a16="http://schemas.microsoft.com/office/drawing/2014/main" val="3051715018"/>
                    </a:ext>
                  </a:extLst>
                </a:gridCol>
                <a:gridCol w="964163">
                  <a:extLst>
                    <a:ext uri="{9D8B030D-6E8A-4147-A177-3AD203B41FA5}">
                      <a16:colId xmlns:a16="http://schemas.microsoft.com/office/drawing/2014/main" val="2944900879"/>
                    </a:ext>
                  </a:extLst>
                </a:gridCol>
              </a:tblGrid>
              <a:tr h="643981">
                <a:tc>
                  <a:txBody>
                    <a:bodyPr/>
                    <a:lstStyle/>
                    <a:p>
                      <a:pPr algn="ctr" fontAlgn="ctr"/>
                      <a:r>
                        <a:rPr lang="es-CO" sz="1000" b="0" i="0" u="none" strike="noStrike" dirty="0">
                          <a:solidFill>
                            <a:srgbClr val="FFFFFF"/>
                          </a:solidFill>
                          <a:effectLst/>
                          <a:latin typeface="Calibri" panose="020F0502020204030204" pitchFamily="34" charset="0"/>
                        </a:rPr>
                        <a:t>Numero de Convenio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Nombre del Proyecto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Producto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Numero de Cto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Contratista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Valor del Cto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Departamento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Municipio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O" sz="1000" b="0" i="0" u="none" strike="noStrike">
                          <a:solidFill>
                            <a:srgbClr val="FFFFFF"/>
                          </a:solidFill>
                          <a:effectLst/>
                          <a:latin typeface="Calibri" panose="020F0502020204030204" pitchFamily="34" charset="0"/>
                        </a:rPr>
                        <a:t>Fecha acta de Cierre o Liquidación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188691047"/>
                  </a:ext>
                </a:extLst>
              </a:tr>
              <a:tr h="643981">
                <a:tc rowSpan="6">
                  <a:txBody>
                    <a:bodyPr/>
                    <a:lstStyle/>
                    <a:p>
                      <a:pPr algn="ctr" fontAlgn="ctr"/>
                      <a:r>
                        <a:rPr lang="es-CO" sz="1000" b="0" i="0" u="none" strike="noStrike" dirty="0">
                          <a:solidFill>
                            <a:srgbClr val="000000"/>
                          </a:solidFill>
                          <a:effectLst/>
                          <a:latin typeface="Calibri" panose="020F0502020204030204" pitchFamily="34" charset="0"/>
                        </a:rPr>
                        <a:t>212080</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DPS</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"CONSTRUCCION DE RESTAURANTE ESCOLAR SEDE PRINCIPAL EL ROSARIO DEL MUNICIPIO DE TESALIA HUILA"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INTEREVENTORIA CONSTRUCCIÓN RESTAURANTE</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2190190</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GEAGOR SAS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89.325.366,00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HUILA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TESALIA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23/03/2022</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947910"/>
                  </a:ext>
                </a:extLst>
              </a:tr>
              <a:tr h="595927">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CONSTRUCCIÓN EN PAVIMENTO RÍGIDO DE LAS VÍAS URBANAS EN EL MUNICIPIO DE BARANOA, DEPARTAMENTO DEL ATLÁNTICO.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CONSTRUCCIÓN VIAS URBANAS</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2131051</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MUNICIPIO DE BARANOA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2.923.255.650,00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ATLANTICO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BARANOA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3/03/2022</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768292"/>
                  </a:ext>
                </a:extLst>
              </a:tr>
              <a:tr h="38802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MEJORAMIENTO DE LA VIA TERCIARIA EL CORREGIMEINTO DE MEDIA LUNA A TOCAIMO EN EL MUNICIPIO DE SAN DIEGO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MEJORAMIIENTO DE VIAS TERCIARIAS</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2132653</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MUNICIPIO DE SAN DIEGO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2.718.495.940,11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CESAR</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SAN DIEGO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4/06/2022</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511490"/>
                  </a:ext>
                </a:extLst>
              </a:tr>
              <a:tr h="516004">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CONSTRUCCIÓN DEL SISTEMA DE ALCANTARILLADO SANITARIO EN LA ZONA URBANA DEL MUNICIPIO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CONSTRUCCION SISTEMA DE ALCANTARILALDO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2132179</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MUNICIPIO DE SAN CARLOS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9.588.595.871,00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CORDOBA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SAN CARLOS</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25/03/2022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86037"/>
                  </a:ext>
                </a:extLst>
              </a:tr>
              <a:tr h="418053">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CONSTRUCCIÓN GRADCANCHAS MULTIPLES EN EL MUNICIPIO DE ERIAS Y CERRITO VALLE</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CONTRUCCIÓN GRADERIAS Y CANCHAS</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2133474</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MUNICIPIO DE EL CERRITO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546.021.775,00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VALLE DEL CAUCA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EL CERRITO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16/06/2022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628549"/>
                  </a:ext>
                </a:extLst>
              </a:tr>
              <a:tr h="555935">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CONSTRUCCIÓN DE GRADERÍAS, CAMERINOS Y CERRAMIENTO PERIMETRAL DE LA CANCHA DE FUTBOL</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GRADERIAS, CAMERINOS Y CERRAMIENTO PERIMETRAL</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2151348</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MUNICIPIO DE CERRO DE SAN ANTONIO (MAGDALENA)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            23.484.000,00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CERRO DE SAN ANTONIO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27/01/2022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430912"/>
                  </a:ext>
                </a:extLst>
              </a:tr>
              <a:tr h="388026">
                <a:tc>
                  <a:txBody>
                    <a:bodyPr/>
                    <a:lstStyle/>
                    <a:p>
                      <a:pPr algn="ctr" fontAlgn="ctr"/>
                      <a:r>
                        <a:rPr lang="es-CO" sz="1000" b="0" i="0" u="none" strike="noStrike" dirty="0">
                          <a:solidFill>
                            <a:srgbClr val="000000"/>
                          </a:solidFill>
                          <a:effectLst/>
                          <a:latin typeface="Calibri" panose="020F0502020204030204" pitchFamily="34" charset="0"/>
                        </a:rPr>
                        <a:t>212017</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DPS</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CONSTRUCCIÓN PARANINFO CASA DE LA CULTURA MUNICIPAL MUNICIPIO DEL COLEGIO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PARANINFO CASA DE LA CULTURA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2132704</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MUNICIPIO DEL COLEGIO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          906.904.307,00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CUNDINAMARCA</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EL COLEGIO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 21/04/2022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246384"/>
                  </a:ext>
                </a:extLst>
              </a:tr>
              <a:tr h="11074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00" b="0" i="0" u="none" strike="noStrike" dirty="0">
                          <a:solidFill>
                            <a:srgbClr val="000000"/>
                          </a:solidFill>
                          <a:effectLst/>
                          <a:latin typeface="+mn-lt"/>
                        </a:rPr>
                        <a:t>BESOTES (1)</a:t>
                      </a:r>
                    </a:p>
                    <a:p>
                      <a:pPr algn="ctr" fontAlgn="ctr"/>
                      <a:endParaRPr lang="es-CO" sz="1000" b="0" i="0" u="none" strike="noStrike" dirty="0">
                        <a:solidFill>
                          <a:srgbClr val="000000"/>
                        </a:solidFill>
                        <a:effectLst/>
                        <a:latin typeface="Calibri" panose="020F0502020204030204" pitchFamily="34" charset="0"/>
                      </a:endParaRP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000" b="0" i="0" u="none" strike="noStrike" kern="1200" dirty="0">
                          <a:solidFill>
                            <a:srgbClr val="000000"/>
                          </a:solidFill>
                          <a:effectLst/>
                          <a:latin typeface="Calibri" panose="020F0502020204030204" pitchFamily="34" charset="0"/>
                          <a:ea typeface="+mn-ea"/>
                          <a:cs typeface="+mn-cs"/>
                        </a:rPr>
                        <a:t>.</a:t>
                      </a:r>
                      <a:r>
                        <a:rPr lang="es-CO" sz="1000" kern="1200" cap="all" dirty="0">
                          <a:solidFill>
                            <a:schemeClr val="tx1"/>
                          </a:solidFill>
                          <a:effectLst/>
                          <a:latin typeface="+mn-lt"/>
                          <a:ea typeface="+mn-ea"/>
                          <a:cs typeface="+mn-cs"/>
                        </a:rPr>
                        <a:t>Estructuración integral del proyecto denominado Embalse Multipropósito Los Besotes, ubicado en la ciudad de Valledupar, departamento del Cesar, en las etapas de prefactibilidad y factibilidad, como iniciativa de desarrollo territorial y en consideración al requerimiento efectuado por parte de la Gobernación del Cesar</a:t>
                      </a:r>
                      <a:endParaRPr lang="es-CO" sz="1000" kern="1200" dirty="0">
                        <a:solidFill>
                          <a:schemeClr val="tx1"/>
                        </a:solidFill>
                        <a:effectLst/>
                        <a:latin typeface="+mn-lt"/>
                        <a:ea typeface="+mn-ea"/>
                        <a:cs typeface="+mn-cs"/>
                      </a:endParaRPr>
                    </a:p>
                    <a:p>
                      <a:pPr algn="l" fontAlgn="ctr"/>
                      <a:endParaRPr lang="es-CO" sz="1000" b="0" i="0" u="none" strike="noStrike" kern="1200" dirty="0">
                        <a:solidFill>
                          <a:srgbClr val="000000"/>
                        </a:solidFill>
                        <a:effectLst/>
                        <a:latin typeface="Calibri" panose="020F0502020204030204" pitchFamily="34" charset="0"/>
                        <a:ea typeface="+mn-ea"/>
                        <a:cs typeface="+mn-cs"/>
                      </a:endParaRP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dirty="0">
                        <a:solidFill>
                          <a:srgbClr val="000000"/>
                        </a:solidFill>
                        <a:effectLst/>
                        <a:latin typeface="Calibri" panose="020F0502020204030204" pitchFamily="34" charset="0"/>
                      </a:endParaRP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220008</a:t>
                      </a:r>
                      <a:endParaRPr lang="es-CO" sz="1000" b="0" i="0" u="none" strike="noStrike" dirty="0">
                        <a:solidFill>
                          <a:srgbClr val="000000"/>
                        </a:solidFill>
                        <a:effectLst/>
                        <a:latin typeface="Calibri" panose="020F0502020204030204" pitchFamily="34" charset="0"/>
                      </a:endParaRP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dirty="0">
                        <a:solidFill>
                          <a:srgbClr val="000000"/>
                        </a:solidFill>
                        <a:effectLst/>
                        <a:latin typeface="Calibri" panose="020F0502020204030204" pitchFamily="34" charset="0"/>
                      </a:endParaRP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kern="1200" dirty="0">
                          <a:solidFill>
                            <a:srgbClr val="000000"/>
                          </a:solidFill>
                          <a:effectLst/>
                          <a:latin typeface="Calibri" panose="020F0502020204030204" pitchFamily="34" charset="0"/>
                          <a:ea typeface="+mn-ea"/>
                          <a:cs typeface="+mn-cs"/>
                        </a:rPr>
                        <a:t>CESAR</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kern="1200" dirty="0">
                          <a:solidFill>
                            <a:srgbClr val="000000"/>
                          </a:solidFill>
                          <a:effectLst/>
                          <a:latin typeface="Calibri" panose="020F0502020204030204" pitchFamily="34" charset="0"/>
                          <a:ea typeface="+mn-ea"/>
                          <a:cs typeface="+mn-cs"/>
                        </a:rPr>
                        <a:t>VALLEDUPAR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259040"/>
                  </a:ext>
                </a:extLst>
              </a:tr>
            </a:tbl>
          </a:graphicData>
        </a:graphic>
      </p:graphicFrame>
    </p:spTree>
    <p:extLst>
      <p:ext uri="{BB962C8B-B14F-4D97-AF65-F5344CB8AC3E}">
        <p14:creationId xmlns:p14="http://schemas.microsoft.com/office/powerpoint/2010/main" val="247205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E8EACF1-57C5-F55B-3BF6-D0AD76E0AA4F}"/>
              </a:ext>
            </a:extLst>
          </p:cNvPr>
          <p:cNvSpPr txBox="1"/>
          <p:nvPr/>
        </p:nvSpPr>
        <p:spPr>
          <a:xfrm>
            <a:off x="609600" y="148505"/>
            <a:ext cx="11304104" cy="1591141"/>
          </a:xfrm>
          <a:prstGeom prst="rect">
            <a:avLst/>
          </a:prstGeom>
          <a:noFill/>
        </p:spPr>
        <p:txBody>
          <a:bodyPr wrap="square">
            <a:spAutoFit/>
          </a:bodyPr>
          <a:lstStyle/>
          <a:p>
            <a:pPr>
              <a:lnSpc>
                <a:spcPct val="107000"/>
              </a:lnSpc>
              <a:spcAft>
                <a:spcPts val="800"/>
              </a:spcAft>
            </a:pPr>
            <a:r>
              <a:rPr lang="es-CO"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1:</a:t>
            </a:r>
            <a:r>
              <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Realizar seguimiento a la implementación del Modelo de Negocio</a:t>
            </a:r>
          </a:p>
          <a:p>
            <a:pPr>
              <a:lnSpc>
                <a:spcPct val="107000"/>
              </a:lnSpc>
              <a:spcAft>
                <a:spcPts val="800"/>
              </a:spcAft>
            </a:pPr>
            <a:r>
              <a:rPr lang="es-CO" sz="1600" b="1" dirty="0">
                <a:solidFill>
                  <a:srgbClr val="163A68"/>
                </a:solidFill>
                <a:latin typeface="Tahoma" panose="020B0604030504040204" pitchFamily="34" charset="0"/>
                <a:ea typeface="Tahoma" panose="020B0604030504040204" pitchFamily="34" charset="0"/>
                <a:cs typeface="Tahoma" panose="020B0604030504040204" pitchFamily="34" charset="0"/>
              </a:rPr>
              <a:t>Actividad 2: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Apoyar el programa de fortalecimiento de capacidades de estructuración en las regiones de acuerdo con los lineamientos establecidos en el modelo de negocio</a:t>
            </a:r>
            <a:endPar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s-CO"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CO" sz="16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No. departamentos fortalecidos en capacidades de estructuración/ Meta de departamentos a fortalecer en capacidades de estructuración</a:t>
            </a:r>
          </a:p>
        </p:txBody>
      </p:sp>
      <p:graphicFrame>
        <p:nvGraphicFramePr>
          <p:cNvPr id="2" name="Tabla 1">
            <a:extLst>
              <a:ext uri="{FF2B5EF4-FFF2-40B4-BE49-F238E27FC236}">
                <a16:creationId xmlns:a16="http://schemas.microsoft.com/office/drawing/2014/main" id="{E324FB4F-E011-2B66-D2B1-A9A3DD26086A}"/>
              </a:ext>
            </a:extLst>
          </p:cNvPr>
          <p:cNvGraphicFramePr>
            <a:graphicFrameLocks noGrp="1"/>
          </p:cNvGraphicFramePr>
          <p:nvPr>
            <p:extLst>
              <p:ext uri="{D42A27DB-BD31-4B8C-83A1-F6EECF244321}">
                <p14:modId xmlns:p14="http://schemas.microsoft.com/office/powerpoint/2010/main" val="1351562747"/>
              </p:ext>
            </p:extLst>
          </p:nvPr>
        </p:nvGraphicFramePr>
        <p:xfrm>
          <a:off x="4499112" y="1730005"/>
          <a:ext cx="3525079" cy="4620588"/>
        </p:xfrm>
        <a:graphic>
          <a:graphicData uri="http://schemas.openxmlformats.org/drawingml/2006/table">
            <a:tbl>
              <a:tblPr/>
              <a:tblGrid>
                <a:gridCol w="397566">
                  <a:extLst>
                    <a:ext uri="{9D8B030D-6E8A-4147-A177-3AD203B41FA5}">
                      <a16:colId xmlns:a16="http://schemas.microsoft.com/office/drawing/2014/main" val="2789163898"/>
                    </a:ext>
                  </a:extLst>
                </a:gridCol>
                <a:gridCol w="1113182">
                  <a:extLst>
                    <a:ext uri="{9D8B030D-6E8A-4147-A177-3AD203B41FA5}">
                      <a16:colId xmlns:a16="http://schemas.microsoft.com/office/drawing/2014/main" val="2684393826"/>
                    </a:ext>
                  </a:extLst>
                </a:gridCol>
                <a:gridCol w="1563757">
                  <a:extLst>
                    <a:ext uri="{9D8B030D-6E8A-4147-A177-3AD203B41FA5}">
                      <a16:colId xmlns:a16="http://schemas.microsoft.com/office/drawing/2014/main" val="939992085"/>
                    </a:ext>
                  </a:extLst>
                </a:gridCol>
                <a:gridCol w="450574">
                  <a:extLst>
                    <a:ext uri="{9D8B030D-6E8A-4147-A177-3AD203B41FA5}">
                      <a16:colId xmlns:a16="http://schemas.microsoft.com/office/drawing/2014/main" val="3537820289"/>
                    </a:ext>
                  </a:extLst>
                </a:gridCol>
              </a:tblGrid>
              <a:tr h="569685">
                <a:tc>
                  <a:txBody>
                    <a:bodyPr/>
                    <a:lstStyle/>
                    <a:p>
                      <a:pPr algn="ctr"/>
                      <a:r>
                        <a:rPr lang="es-CO" sz="1200" b="1" dirty="0">
                          <a:solidFill>
                            <a:srgbClr val="000000"/>
                          </a:solidFill>
                          <a:effectLst/>
                          <a:latin typeface="Arial" panose="020B0604020202020204" pitchFamily="34" charset="0"/>
                        </a:rPr>
                        <a:t>No.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Departamento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Municipio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a:solidFill>
                            <a:srgbClr val="000000"/>
                          </a:solidFill>
                          <a:effectLst/>
                          <a:latin typeface="Arial" panose="020B0604020202020204" pitchFamily="34" charset="0"/>
                        </a:rPr>
                        <a:t>No.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0083332"/>
                  </a:ext>
                </a:extLst>
              </a:tr>
              <a:tr h="142321">
                <a:tc rowSpan="6">
                  <a:txBody>
                    <a:bodyPr/>
                    <a:lstStyle/>
                    <a:p>
                      <a:pPr algn="ctr"/>
                      <a:r>
                        <a:rPr lang="es-CO" sz="1200" dirty="0">
                          <a:solidFill>
                            <a:srgbClr val="000000"/>
                          </a:solidFill>
                          <a:effectLst/>
                          <a:latin typeface="Arial" panose="020B0604020202020204" pitchFamily="34" charset="0"/>
                        </a:rPr>
                        <a:t>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r>
                        <a:rPr lang="es-CO" sz="1200" dirty="0">
                          <a:solidFill>
                            <a:srgbClr val="000000"/>
                          </a:solidFill>
                          <a:effectLst/>
                          <a:latin typeface="Arial" panose="020B0604020202020204" pitchFamily="34" charset="0"/>
                        </a:rPr>
                        <a:t>Antioquia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Apartadó</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1</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222807"/>
                  </a:ext>
                </a:extLst>
              </a:tr>
              <a:tr h="294783">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La Estrella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2</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5812585"/>
                  </a:ext>
                </a:extLst>
              </a:tr>
              <a:tr h="148403">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Turbo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3</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817236"/>
                  </a:ext>
                </a:extLst>
              </a:tr>
              <a:tr h="185624">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Caicedo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6901175"/>
                  </a:ext>
                </a:extLst>
              </a:tr>
              <a:tr h="181689">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Medellín</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5</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1717094"/>
                  </a:ext>
                </a:extLst>
              </a:tr>
              <a:tr h="0">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Bello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6</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9648384"/>
                  </a:ext>
                </a:extLst>
              </a:tr>
              <a:tr h="171608">
                <a:tc rowSpan="2">
                  <a:txBody>
                    <a:bodyPr/>
                    <a:lstStyle/>
                    <a:p>
                      <a:pPr algn="ctr"/>
                      <a:r>
                        <a:rPr lang="es-CO" sz="1200" dirty="0">
                          <a:solidFill>
                            <a:srgbClr val="000000"/>
                          </a:solidFill>
                          <a:effectLst/>
                          <a:latin typeface="Arial" panose="020B0604020202020204" pitchFamily="34" charset="0"/>
                        </a:rPr>
                        <a:t>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a:solidFill>
                            <a:srgbClr val="000000"/>
                          </a:solidFill>
                          <a:effectLst/>
                          <a:latin typeface="Arial" panose="020B0604020202020204" pitchFamily="34" charset="0"/>
                        </a:rPr>
                        <a:t>Arauca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Arauca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536960"/>
                  </a:ext>
                </a:extLst>
              </a:tr>
              <a:tr h="220681">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Saravena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8</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4725953"/>
                  </a:ext>
                </a:extLst>
              </a:tr>
              <a:tr h="132522">
                <a:tc rowSpan="2">
                  <a:txBody>
                    <a:bodyPr/>
                    <a:lstStyle/>
                    <a:p>
                      <a:pPr algn="ctr"/>
                      <a:r>
                        <a:rPr lang="es-CO" sz="1200" dirty="0">
                          <a:solidFill>
                            <a:srgbClr val="000000"/>
                          </a:solidFill>
                          <a:effectLst/>
                          <a:latin typeface="Arial" panose="020B0604020202020204" pitchFamily="34" charset="0"/>
                        </a:rPr>
                        <a:t>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a:solidFill>
                            <a:srgbClr val="000000"/>
                          </a:solidFill>
                          <a:effectLst/>
                          <a:latin typeface="Arial" panose="020B0604020202020204" pitchFamily="34" charset="0"/>
                        </a:rPr>
                        <a:t>Atlántico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Barranquilla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9</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0630573"/>
                  </a:ext>
                </a:extLst>
              </a:tr>
              <a:tr h="62326">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Candelaria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10</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7426364"/>
                  </a:ext>
                </a:extLst>
              </a:tr>
              <a:tr h="217416">
                <a:tc>
                  <a:txBody>
                    <a:bodyPr/>
                    <a:lstStyle/>
                    <a:p>
                      <a:pPr algn="ctr"/>
                      <a:r>
                        <a:rPr lang="es-CO" sz="1200" dirty="0">
                          <a:solidFill>
                            <a:srgbClr val="000000"/>
                          </a:solidFill>
                          <a:effectLst/>
                          <a:latin typeface="Arial" panose="020B0604020202020204" pitchFamily="34" charset="0"/>
                        </a:rPr>
                        <a:t>4</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Bogotá</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Bogotá, D.C.</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11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1129696"/>
                  </a:ext>
                </a:extLst>
              </a:tr>
              <a:tr h="102083">
                <a:tc rowSpan="4">
                  <a:txBody>
                    <a:bodyPr/>
                    <a:lstStyle/>
                    <a:p>
                      <a:pPr algn="ctr"/>
                      <a:r>
                        <a:rPr lang="es-CO" sz="1200" dirty="0">
                          <a:solidFill>
                            <a:srgbClr val="000000"/>
                          </a:solidFill>
                          <a:effectLst/>
                          <a:latin typeface="Arial" panose="020B0604020202020204" pitchFamily="34" charset="0"/>
                        </a:rPr>
                        <a:t>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r>
                        <a:rPr lang="es-CO" sz="1200">
                          <a:solidFill>
                            <a:srgbClr val="000000"/>
                          </a:solidFill>
                          <a:effectLst/>
                          <a:latin typeface="Arial" panose="020B0604020202020204" pitchFamily="34" charset="0"/>
                        </a:rPr>
                        <a:t>Bolívar</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Turbaná</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12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719645"/>
                  </a:ext>
                </a:extLst>
              </a:tr>
              <a:tr h="62326">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Cartagena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13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4058074"/>
                  </a:ext>
                </a:extLst>
              </a:tr>
              <a:tr h="110113">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Santa Rosa Del Sur</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14</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6599032"/>
                  </a:ext>
                </a:extLst>
              </a:tr>
              <a:tr h="226733">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El Guamo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15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6641941"/>
                  </a:ext>
                </a:extLst>
              </a:tr>
              <a:tr h="198783">
                <a:tc rowSpan="4">
                  <a:txBody>
                    <a:bodyPr/>
                    <a:lstStyle/>
                    <a:p>
                      <a:pPr algn="ctr"/>
                      <a:r>
                        <a:rPr lang="es-CO" sz="1200" dirty="0">
                          <a:solidFill>
                            <a:srgbClr val="000000"/>
                          </a:solidFill>
                          <a:effectLst/>
                          <a:latin typeface="Arial" panose="020B0604020202020204" pitchFamily="34" charset="0"/>
                        </a:rPr>
                        <a:t>6</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r>
                        <a:rPr lang="es-CO" sz="1200" dirty="0">
                          <a:solidFill>
                            <a:srgbClr val="000000"/>
                          </a:solidFill>
                          <a:effectLst/>
                          <a:latin typeface="Arial" panose="020B0604020202020204" pitchFamily="34" charset="0"/>
                        </a:rPr>
                        <a:t>Boyacá</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Duitama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16</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6442029"/>
                  </a:ext>
                </a:extLst>
              </a:tr>
              <a:tr h="141839">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Berbeo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17</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4389985"/>
                  </a:ext>
                </a:extLst>
              </a:tr>
              <a:tr h="217416">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Tunja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18</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3178005"/>
                  </a:ext>
                </a:extLst>
              </a:tr>
              <a:tr h="238540">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Puerto Boyacá</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19</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0680699"/>
                  </a:ext>
                </a:extLst>
              </a:tr>
            </a:tbl>
          </a:graphicData>
        </a:graphic>
      </p:graphicFrame>
      <p:graphicFrame>
        <p:nvGraphicFramePr>
          <p:cNvPr id="3" name="Tabla 2">
            <a:extLst>
              <a:ext uri="{FF2B5EF4-FFF2-40B4-BE49-F238E27FC236}">
                <a16:creationId xmlns:a16="http://schemas.microsoft.com/office/drawing/2014/main" id="{836095B2-565D-99F3-CB42-5C5953B022FB}"/>
              </a:ext>
            </a:extLst>
          </p:cNvPr>
          <p:cNvGraphicFramePr>
            <a:graphicFrameLocks noGrp="1"/>
          </p:cNvGraphicFramePr>
          <p:nvPr>
            <p:extLst>
              <p:ext uri="{D42A27DB-BD31-4B8C-83A1-F6EECF244321}">
                <p14:modId xmlns:p14="http://schemas.microsoft.com/office/powerpoint/2010/main" val="2897320196"/>
              </p:ext>
            </p:extLst>
          </p:nvPr>
        </p:nvGraphicFramePr>
        <p:xfrm>
          <a:off x="8222974" y="1739646"/>
          <a:ext cx="3525079" cy="4246519"/>
        </p:xfrm>
        <a:graphic>
          <a:graphicData uri="http://schemas.openxmlformats.org/drawingml/2006/table">
            <a:tbl>
              <a:tblPr/>
              <a:tblGrid>
                <a:gridCol w="397566">
                  <a:extLst>
                    <a:ext uri="{9D8B030D-6E8A-4147-A177-3AD203B41FA5}">
                      <a16:colId xmlns:a16="http://schemas.microsoft.com/office/drawing/2014/main" val="3189901922"/>
                    </a:ext>
                  </a:extLst>
                </a:gridCol>
                <a:gridCol w="1113182">
                  <a:extLst>
                    <a:ext uri="{9D8B030D-6E8A-4147-A177-3AD203B41FA5}">
                      <a16:colId xmlns:a16="http://schemas.microsoft.com/office/drawing/2014/main" val="3923179286"/>
                    </a:ext>
                  </a:extLst>
                </a:gridCol>
                <a:gridCol w="1563757">
                  <a:extLst>
                    <a:ext uri="{9D8B030D-6E8A-4147-A177-3AD203B41FA5}">
                      <a16:colId xmlns:a16="http://schemas.microsoft.com/office/drawing/2014/main" val="740428934"/>
                    </a:ext>
                  </a:extLst>
                </a:gridCol>
                <a:gridCol w="450574">
                  <a:extLst>
                    <a:ext uri="{9D8B030D-6E8A-4147-A177-3AD203B41FA5}">
                      <a16:colId xmlns:a16="http://schemas.microsoft.com/office/drawing/2014/main" val="1452681448"/>
                    </a:ext>
                  </a:extLst>
                </a:gridCol>
              </a:tblGrid>
              <a:tr h="722080">
                <a:tc>
                  <a:txBody>
                    <a:bodyPr/>
                    <a:lstStyle/>
                    <a:p>
                      <a:pPr algn="ctr"/>
                      <a:r>
                        <a:rPr lang="es-CO" sz="1200" b="1" dirty="0">
                          <a:solidFill>
                            <a:srgbClr val="000000"/>
                          </a:solidFill>
                          <a:effectLst/>
                          <a:latin typeface="Arial" panose="020B0604020202020204" pitchFamily="34" charset="0"/>
                        </a:rPr>
                        <a:t>No.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Departamento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Municipio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a:solidFill>
                            <a:srgbClr val="000000"/>
                          </a:solidFill>
                          <a:effectLst/>
                          <a:latin typeface="Arial" panose="020B0604020202020204" pitchFamily="34" charset="0"/>
                        </a:rPr>
                        <a:t>No.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74923329"/>
                  </a:ext>
                </a:extLst>
              </a:tr>
              <a:tr h="191719">
                <a:tc rowSpan="2">
                  <a:txBody>
                    <a:bodyPr/>
                    <a:lstStyle/>
                    <a:p>
                      <a:pPr algn="ctr"/>
                      <a:r>
                        <a:rPr lang="es-CO" sz="1200" dirty="0">
                          <a:solidFill>
                            <a:srgbClr val="000000"/>
                          </a:solidFill>
                          <a:effectLst/>
                          <a:latin typeface="Arial" panose="020B0604020202020204" pitchFamily="34" charset="0"/>
                        </a:rPr>
                        <a:t>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dirty="0">
                          <a:solidFill>
                            <a:srgbClr val="000000"/>
                          </a:solidFill>
                          <a:effectLst/>
                          <a:latin typeface="Arial" panose="020B0604020202020204" pitchFamily="34" charset="0"/>
                        </a:rPr>
                        <a:t>Caldas</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Manizales</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8624377"/>
                  </a:ext>
                </a:extLst>
              </a:tr>
              <a:tr h="0">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La Dorada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3769184"/>
                  </a:ext>
                </a:extLst>
              </a:tr>
              <a:tr h="250109">
                <a:tc>
                  <a:txBody>
                    <a:bodyPr/>
                    <a:lstStyle/>
                    <a:p>
                      <a:pPr algn="ctr"/>
                      <a:r>
                        <a:rPr lang="es-CO" sz="1200" dirty="0">
                          <a:solidFill>
                            <a:srgbClr val="000000"/>
                          </a:solidFill>
                          <a:effectLst/>
                          <a:latin typeface="Arial" panose="020B0604020202020204" pitchFamily="34" charset="0"/>
                        </a:rPr>
                        <a:t>8</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Caquetá</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Curillo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6641891"/>
                  </a:ext>
                </a:extLst>
              </a:tr>
              <a:tr h="66261">
                <a:tc>
                  <a:txBody>
                    <a:bodyPr/>
                    <a:lstStyle/>
                    <a:p>
                      <a:pPr algn="ctr"/>
                      <a:r>
                        <a:rPr lang="es-CO" sz="1200" dirty="0">
                          <a:solidFill>
                            <a:srgbClr val="000000"/>
                          </a:solidFill>
                          <a:effectLst/>
                          <a:latin typeface="Arial" panose="020B0604020202020204" pitchFamily="34" charset="0"/>
                        </a:rPr>
                        <a:t>9</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Casanare</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Yopal</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7971403"/>
                  </a:ext>
                </a:extLst>
              </a:tr>
              <a:tr h="75578">
                <a:tc rowSpan="2">
                  <a:txBody>
                    <a:bodyPr/>
                    <a:lstStyle/>
                    <a:p>
                      <a:pPr algn="ctr"/>
                      <a:r>
                        <a:rPr lang="es-CO" sz="1200" dirty="0">
                          <a:solidFill>
                            <a:srgbClr val="000000"/>
                          </a:solidFill>
                          <a:effectLst/>
                          <a:latin typeface="Arial" panose="020B0604020202020204" pitchFamily="34" charset="0"/>
                        </a:rPr>
                        <a:t>10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dirty="0">
                          <a:solidFill>
                            <a:srgbClr val="000000"/>
                          </a:solidFill>
                          <a:effectLst/>
                          <a:latin typeface="Arial" panose="020B0604020202020204" pitchFamily="34" charset="0"/>
                        </a:rPr>
                        <a:t>Cauca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Popayán</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24</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8638589"/>
                  </a:ext>
                </a:extLst>
              </a:tr>
              <a:tr h="0">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Timbiquí</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5449540"/>
                  </a:ext>
                </a:extLst>
              </a:tr>
              <a:tr h="0">
                <a:tc rowSpan="5">
                  <a:txBody>
                    <a:bodyPr/>
                    <a:lstStyle/>
                    <a:p>
                      <a:pPr algn="ctr"/>
                      <a:r>
                        <a:rPr lang="es-CO" sz="1200" dirty="0">
                          <a:solidFill>
                            <a:srgbClr val="000000"/>
                          </a:solidFill>
                          <a:effectLst/>
                          <a:latin typeface="Arial" panose="020B0604020202020204" pitchFamily="34" charset="0"/>
                        </a:rPr>
                        <a:t>11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a:r>
                        <a:rPr lang="es-CO" sz="1200">
                          <a:solidFill>
                            <a:srgbClr val="000000"/>
                          </a:solidFill>
                          <a:effectLst/>
                          <a:latin typeface="Arial" panose="020B0604020202020204" pitchFamily="34" charset="0"/>
                        </a:rPr>
                        <a:t>Cesar</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Valledupar</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26</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545530"/>
                  </a:ext>
                </a:extLst>
              </a:tr>
              <a:tr h="196293">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La Gloria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6251117"/>
                  </a:ext>
                </a:extLst>
              </a:tr>
              <a:tr h="192358">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Agustín Codazzi</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28</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7534307"/>
                  </a:ext>
                </a:extLst>
              </a:tr>
              <a:tr h="135414">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La Jagua De Ibirico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29</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897727"/>
                  </a:ext>
                </a:extLst>
              </a:tr>
              <a:tr h="144731">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La Paz</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30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7015247"/>
                  </a:ext>
                </a:extLst>
              </a:tr>
              <a:tr h="233560">
                <a:tc rowSpan="3">
                  <a:txBody>
                    <a:bodyPr/>
                    <a:lstStyle/>
                    <a:p>
                      <a:pPr algn="ctr"/>
                      <a:r>
                        <a:rPr lang="es-CO" sz="1200" dirty="0">
                          <a:solidFill>
                            <a:srgbClr val="000000"/>
                          </a:solidFill>
                          <a:effectLst/>
                          <a:latin typeface="Arial" panose="020B0604020202020204" pitchFamily="34" charset="0"/>
                        </a:rPr>
                        <a:t>12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r>
                        <a:rPr lang="es-CO" sz="1200" dirty="0">
                          <a:solidFill>
                            <a:srgbClr val="000000"/>
                          </a:solidFill>
                          <a:effectLst/>
                          <a:latin typeface="Arial" panose="020B0604020202020204" pitchFamily="34" charset="0"/>
                        </a:rPr>
                        <a:t>Chocó</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Condoto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31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423339"/>
                  </a:ext>
                </a:extLst>
              </a:tr>
              <a:tr h="79514">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Quibdó</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32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1422127"/>
                  </a:ext>
                </a:extLst>
              </a:tr>
              <a:tr h="128587">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Riosucio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33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2579903"/>
                  </a:ext>
                </a:extLst>
              </a:tr>
              <a:tr h="0">
                <a:tc rowSpan="3">
                  <a:txBody>
                    <a:bodyPr/>
                    <a:lstStyle/>
                    <a:p>
                      <a:pPr algn="ctr"/>
                      <a:r>
                        <a:rPr lang="es-CO" sz="1200" dirty="0">
                          <a:solidFill>
                            <a:srgbClr val="000000"/>
                          </a:solidFill>
                          <a:effectLst/>
                          <a:latin typeface="Arial" panose="020B0604020202020204" pitchFamily="34" charset="0"/>
                        </a:rPr>
                        <a:t>13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r>
                        <a:rPr lang="es-CO" sz="1200">
                          <a:solidFill>
                            <a:srgbClr val="000000"/>
                          </a:solidFill>
                          <a:effectLst/>
                          <a:latin typeface="Arial" panose="020B0604020202020204" pitchFamily="34" charset="0"/>
                        </a:rPr>
                        <a:t>Córdoba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Purísima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34</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0119839"/>
                  </a:ext>
                </a:extLst>
              </a:tr>
              <a:tr h="200229">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San José de </a:t>
                      </a:r>
                      <a:r>
                        <a:rPr lang="es-CO" sz="1200" dirty="0" err="1">
                          <a:solidFill>
                            <a:srgbClr val="000000"/>
                          </a:solidFill>
                          <a:effectLst/>
                          <a:latin typeface="Arial" panose="020B0604020202020204" pitchFamily="34" charset="0"/>
                        </a:rPr>
                        <a:t>Uré</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35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8391455"/>
                  </a:ext>
                </a:extLst>
              </a:tr>
              <a:tr h="143285">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Montería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36</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93437"/>
                  </a:ext>
                </a:extLst>
              </a:tr>
            </a:tbl>
          </a:graphicData>
        </a:graphic>
      </p:graphicFrame>
      <p:graphicFrame>
        <p:nvGraphicFramePr>
          <p:cNvPr id="5" name="Gráfico 4">
            <a:extLst>
              <a:ext uri="{FF2B5EF4-FFF2-40B4-BE49-F238E27FC236}">
                <a16:creationId xmlns:a16="http://schemas.microsoft.com/office/drawing/2014/main" id="{494D8D85-4255-474A-6FA6-3F4E92624FCA}"/>
              </a:ext>
            </a:extLst>
          </p:cNvPr>
          <p:cNvGraphicFramePr>
            <a:graphicFrameLocks/>
          </p:cNvGraphicFramePr>
          <p:nvPr>
            <p:extLst>
              <p:ext uri="{D42A27DB-BD31-4B8C-83A1-F6EECF244321}">
                <p14:modId xmlns:p14="http://schemas.microsoft.com/office/powerpoint/2010/main" val="2943115918"/>
              </p:ext>
            </p:extLst>
          </p:nvPr>
        </p:nvGraphicFramePr>
        <p:xfrm>
          <a:off x="0" y="194954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A22F14AC-98CB-304D-5387-75CB723423F6}"/>
              </a:ext>
            </a:extLst>
          </p:cNvPr>
          <p:cNvSpPr txBox="1"/>
          <p:nvPr/>
        </p:nvSpPr>
        <p:spPr>
          <a:xfrm>
            <a:off x="0" y="4040299"/>
            <a:ext cx="1239250" cy="307777"/>
          </a:xfrm>
          <a:prstGeom prst="rect">
            <a:avLst/>
          </a:prstGeom>
          <a:noFill/>
        </p:spPr>
        <p:txBody>
          <a:bodyPr wrap="none" rtlCol="0">
            <a:spAutoFit/>
          </a:bodyPr>
          <a:lstStyle/>
          <a:p>
            <a:r>
              <a:rPr lang="es-CO" sz="1400" b="1" dirty="0">
                <a:solidFill>
                  <a:srgbClr val="002060"/>
                </a:solidFill>
              </a:rPr>
              <a:t>Cumplimiento</a:t>
            </a:r>
          </a:p>
        </p:txBody>
      </p:sp>
      <p:sp>
        <p:nvSpPr>
          <p:cNvPr id="8" name="CuadroTexto 7">
            <a:extLst>
              <a:ext uri="{FF2B5EF4-FFF2-40B4-BE49-F238E27FC236}">
                <a16:creationId xmlns:a16="http://schemas.microsoft.com/office/drawing/2014/main" id="{7E1E3C22-8500-01BD-6FA9-D1D759BA0DE6}"/>
              </a:ext>
            </a:extLst>
          </p:cNvPr>
          <p:cNvSpPr txBox="1"/>
          <p:nvPr/>
        </p:nvSpPr>
        <p:spPr>
          <a:xfrm>
            <a:off x="2260846" y="4040298"/>
            <a:ext cx="587020" cy="307777"/>
          </a:xfrm>
          <a:prstGeom prst="rect">
            <a:avLst/>
          </a:prstGeom>
          <a:noFill/>
        </p:spPr>
        <p:txBody>
          <a:bodyPr wrap="none" rtlCol="0">
            <a:spAutoFit/>
          </a:bodyPr>
          <a:lstStyle/>
          <a:p>
            <a:r>
              <a:rPr lang="en-US" sz="1400" b="1" dirty="0">
                <a:solidFill>
                  <a:srgbClr val="002060"/>
                </a:solidFill>
              </a:rPr>
              <a:t>100%</a:t>
            </a:r>
            <a:endParaRPr lang="es-CO" sz="1400" b="1" dirty="0">
              <a:solidFill>
                <a:srgbClr val="002060"/>
              </a:solidFill>
            </a:endParaRPr>
          </a:p>
        </p:txBody>
      </p:sp>
    </p:spTree>
    <p:extLst>
      <p:ext uri="{BB962C8B-B14F-4D97-AF65-F5344CB8AC3E}">
        <p14:creationId xmlns:p14="http://schemas.microsoft.com/office/powerpoint/2010/main" val="425087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590CB38-970A-C371-53D3-7D8A5A1328A4}"/>
              </a:ext>
            </a:extLst>
          </p:cNvPr>
          <p:cNvSpPr txBox="1"/>
          <p:nvPr/>
        </p:nvSpPr>
        <p:spPr>
          <a:xfrm>
            <a:off x="460228" y="386167"/>
            <a:ext cx="9968656" cy="1028487"/>
          </a:xfrm>
          <a:prstGeom prst="rect">
            <a:avLst/>
          </a:prstGeom>
          <a:noFill/>
        </p:spPr>
        <p:txBody>
          <a:bodyPr wrap="square">
            <a:spAutoFit/>
          </a:bodyPr>
          <a:lstStyle/>
          <a:p>
            <a:pPr algn="just">
              <a:spcBef>
                <a:spcPts val="50"/>
              </a:spcBef>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a:t>
            </a:r>
            <a:r>
              <a:rPr lang="es-ES" sz="2000" b="1" dirty="0">
                <a:solidFill>
                  <a:srgbClr val="163A68"/>
                </a:solidFill>
                <a:latin typeface="Tahoma" panose="020B0604030504040204" pitchFamily="34" charset="0"/>
                <a:ea typeface="Tahoma" panose="020B0604030504040204" pitchFamily="34" charset="0"/>
                <a:cs typeface="Tahoma" panose="020B0604030504040204" pitchFamily="34" charset="0"/>
              </a:rPr>
              <a:t>2</a:t>
            </a: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 </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Realizar el cierre integral de proyectos en liquidación.</a:t>
            </a:r>
          </a:p>
          <a:p>
            <a:pPr algn="just">
              <a:spcBef>
                <a:spcPts val="50"/>
              </a:spcBef>
            </a:pPr>
            <a:endPar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L="5080" marR="16510" algn="just">
              <a:spcAft>
                <a:spcPts val="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 </a:t>
            </a:r>
            <a:r>
              <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Implementar plan de liquidación de convenios marco terminados</a:t>
            </a:r>
          </a:p>
        </p:txBody>
      </p:sp>
      <p:sp>
        <p:nvSpPr>
          <p:cNvPr id="8" name="CuadroTexto 7">
            <a:extLst>
              <a:ext uri="{FF2B5EF4-FFF2-40B4-BE49-F238E27FC236}">
                <a16:creationId xmlns:a16="http://schemas.microsoft.com/office/drawing/2014/main" id="{3E8F233F-CD9F-5A66-3BF0-7924E0EFC996}"/>
              </a:ext>
            </a:extLst>
          </p:cNvPr>
          <p:cNvSpPr txBox="1"/>
          <p:nvPr/>
        </p:nvSpPr>
        <p:spPr>
          <a:xfrm>
            <a:off x="5645426" y="2849980"/>
            <a:ext cx="6096000" cy="1754326"/>
          </a:xfrm>
          <a:prstGeom prst="rect">
            <a:avLst/>
          </a:prstGeom>
          <a:noFill/>
        </p:spPr>
        <p:txBody>
          <a:bodyPr wrap="square" rtlCol="0">
            <a:spAutoFit/>
          </a:bodyPr>
          <a:lstStyle/>
          <a:p>
            <a:pPr algn="l"/>
            <a:r>
              <a:rPr lang="es-CO" sz="1800" b="0" i="0" dirty="0">
                <a:solidFill>
                  <a:srgbClr val="002060"/>
                </a:solidFill>
                <a:effectLst/>
                <a:latin typeface="Calibri" panose="020F0502020204030204" pitchFamily="34" charset="0"/>
              </a:rPr>
              <a:t>**Este reporte Incluye 45 Adhesiones y 13 convenios que se encontraban en firma de los clientes, pero quedaron fechados en la vigencia 2022</a:t>
            </a:r>
          </a:p>
          <a:p>
            <a:pPr algn="ctr"/>
            <a:endParaRPr lang="es-CO" b="1" dirty="0">
              <a:solidFill>
                <a:srgbClr val="163A68"/>
              </a:solidFill>
            </a:endParaRPr>
          </a:p>
          <a:p>
            <a:pPr algn="ctr"/>
            <a:r>
              <a:rPr lang="es-CO" b="1" dirty="0">
                <a:solidFill>
                  <a:srgbClr val="C00000"/>
                </a:solidFill>
              </a:rPr>
              <a:t>El cumplimiento de las liquidaciones sin tener en cuenta las 45 adhesiones, es de 70%</a:t>
            </a:r>
          </a:p>
        </p:txBody>
      </p:sp>
      <p:graphicFrame>
        <p:nvGraphicFramePr>
          <p:cNvPr id="2" name="Tabla 1">
            <a:extLst>
              <a:ext uri="{FF2B5EF4-FFF2-40B4-BE49-F238E27FC236}">
                <a16:creationId xmlns:a16="http://schemas.microsoft.com/office/drawing/2014/main" id="{3222407F-6E1A-0F11-6767-56AD08F55345}"/>
              </a:ext>
            </a:extLst>
          </p:cNvPr>
          <p:cNvGraphicFramePr>
            <a:graphicFrameLocks noGrp="1"/>
          </p:cNvGraphicFramePr>
          <p:nvPr>
            <p:extLst>
              <p:ext uri="{D42A27DB-BD31-4B8C-83A1-F6EECF244321}">
                <p14:modId xmlns:p14="http://schemas.microsoft.com/office/powerpoint/2010/main" val="470820277"/>
              </p:ext>
            </p:extLst>
          </p:nvPr>
        </p:nvGraphicFramePr>
        <p:xfrm>
          <a:off x="1020706" y="1777913"/>
          <a:ext cx="4624720" cy="4693920"/>
        </p:xfrm>
        <a:graphic>
          <a:graphicData uri="http://schemas.openxmlformats.org/drawingml/2006/table">
            <a:tbl>
              <a:tblPr/>
              <a:tblGrid>
                <a:gridCol w="1353577">
                  <a:extLst>
                    <a:ext uri="{9D8B030D-6E8A-4147-A177-3AD203B41FA5}">
                      <a16:colId xmlns:a16="http://schemas.microsoft.com/office/drawing/2014/main" val="2051023486"/>
                    </a:ext>
                  </a:extLst>
                </a:gridCol>
                <a:gridCol w="1353577">
                  <a:extLst>
                    <a:ext uri="{9D8B030D-6E8A-4147-A177-3AD203B41FA5}">
                      <a16:colId xmlns:a16="http://schemas.microsoft.com/office/drawing/2014/main" val="1667529915"/>
                    </a:ext>
                  </a:extLst>
                </a:gridCol>
                <a:gridCol w="1917566">
                  <a:extLst>
                    <a:ext uri="{9D8B030D-6E8A-4147-A177-3AD203B41FA5}">
                      <a16:colId xmlns:a16="http://schemas.microsoft.com/office/drawing/2014/main" val="4242448851"/>
                    </a:ext>
                  </a:extLst>
                </a:gridCol>
              </a:tblGrid>
              <a:tr h="331907">
                <a:tc>
                  <a:txBody>
                    <a:bodyPr/>
                    <a:lstStyle/>
                    <a:p>
                      <a:pPr algn="ctr"/>
                      <a:r>
                        <a:rPr lang="es-CO" sz="1600" b="1" dirty="0">
                          <a:solidFill>
                            <a:srgbClr val="FFFFFF"/>
                          </a:solidFill>
                          <a:effectLst/>
                          <a:latin typeface="Arial" panose="020B0604020202020204" pitchFamily="34" charset="0"/>
                        </a:rPr>
                        <a:t>Mes</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es-CO" sz="1600" b="1" dirty="0">
                          <a:solidFill>
                            <a:srgbClr val="FFFFFF"/>
                          </a:solidFill>
                          <a:effectLst/>
                          <a:latin typeface="Arial" panose="020B0604020202020204" pitchFamily="34" charset="0"/>
                        </a:rPr>
                        <a:t>Meta</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es-CO" sz="1600" b="1" dirty="0">
                          <a:solidFill>
                            <a:srgbClr val="FFFFFF"/>
                          </a:solidFill>
                          <a:effectLst/>
                          <a:latin typeface="Arial" panose="020B0604020202020204" pitchFamily="34" charset="0"/>
                        </a:rPr>
                        <a:t>Total liquidados</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32635934"/>
                  </a:ext>
                </a:extLst>
              </a:tr>
              <a:tr h="292249">
                <a:tc>
                  <a:txBody>
                    <a:bodyPr/>
                    <a:lstStyle/>
                    <a:p>
                      <a:pPr algn="ctr"/>
                      <a:r>
                        <a:rPr lang="es-CO" sz="1600">
                          <a:solidFill>
                            <a:srgbClr val="000000"/>
                          </a:solidFill>
                          <a:effectLst/>
                          <a:latin typeface="Arial" panose="020B0604020202020204" pitchFamily="34" charset="0"/>
                        </a:rPr>
                        <a:t>Enero</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0</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2</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234394"/>
                  </a:ext>
                </a:extLst>
              </a:tr>
              <a:tr h="292249">
                <a:tc>
                  <a:txBody>
                    <a:bodyPr/>
                    <a:lstStyle/>
                    <a:p>
                      <a:pPr algn="ctr"/>
                      <a:r>
                        <a:rPr lang="es-CO" sz="1600">
                          <a:solidFill>
                            <a:srgbClr val="000000"/>
                          </a:solidFill>
                          <a:effectLst/>
                          <a:latin typeface="Arial" panose="020B0604020202020204" pitchFamily="34" charset="0"/>
                        </a:rPr>
                        <a:t>Febrero</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2</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4</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984148"/>
                  </a:ext>
                </a:extLst>
              </a:tr>
              <a:tr h="292249">
                <a:tc>
                  <a:txBody>
                    <a:bodyPr/>
                    <a:lstStyle/>
                    <a:p>
                      <a:pPr algn="ctr"/>
                      <a:r>
                        <a:rPr lang="es-CO" sz="1600">
                          <a:solidFill>
                            <a:srgbClr val="000000"/>
                          </a:solidFill>
                          <a:effectLst/>
                          <a:latin typeface="Arial" panose="020B0604020202020204" pitchFamily="34" charset="0"/>
                        </a:rPr>
                        <a:t>Marzo</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17</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3</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9059069"/>
                  </a:ext>
                </a:extLst>
              </a:tr>
              <a:tr h="292249">
                <a:tc>
                  <a:txBody>
                    <a:bodyPr/>
                    <a:lstStyle/>
                    <a:p>
                      <a:pPr algn="ctr"/>
                      <a:r>
                        <a:rPr lang="es-CO" sz="1600">
                          <a:solidFill>
                            <a:srgbClr val="000000"/>
                          </a:solidFill>
                          <a:effectLst/>
                          <a:latin typeface="Arial" panose="020B0604020202020204" pitchFamily="34" charset="0"/>
                        </a:rPr>
                        <a:t>Abril</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4</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0</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0800233"/>
                  </a:ext>
                </a:extLst>
              </a:tr>
              <a:tr h="292249">
                <a:tc>
                  <a:txBody>
                    <a:bodyPr/>
                    <a:lstStyle/>
                    <a:p>
                      <a:pPr algn="ctr"/>
                      <a:r>
                        <a:rPr lang="es-CO" sz="1600">
                          <a:solidFill>
                            <a:srgbClr val="000000"/>
                          </a:solidFill>
                          <a:effectLst/>
                          <a:latin typeface="Arial" panose="020B0604020202020204" pitchFamily="34" charset="0"/>
                        </a:rPr>
                        <a:t>Mayo</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12</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1</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7033504"/>
                  </a:ext>
                </a:extLst>
              </a:tr>
              <a:tr h="292249">
                <a:tc>
                  <a:txBody>
                    <a:bodyPr/>
                    <a:lstStyle/>
                    <a:p>
                      <a:pPr algn="ctr"/>
                      <a:r>
                        <a:rPr lang="es-CO" sz="1600">
                          <a:solidFill>
                            <a:srgbClr val="000000"/>
                          </a:solidFill>
                          <a:effectLst/>
                          <a:latin typeface="Arial" panose="020B0604020202020204" pitchFamily="34" charset="0"/>
                        </a:rPr>
                        <a:t>Junio</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15</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2</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3870825"/>
                  </a:ext>
                </a:extLst>
              </a:tr>
              <a:tr h="292249">
                <a:tc>
                  <a:txBody>
                    <a:bodyPr/>
                    <a:lstStyle/>
                    <a:p>
                      <a:pPr algn="ctr"/>
                      <a:r>
                        <a:rPr lang="es-CO" sz="1600">
                          <a:solidFill>
                            <a:srgbClr val="000000"/>
                          </a:solidFill>
                          <a:effectLst/>
                          <a:latin typeface="Arial" panose="020B0604020202020204" pitchFamily="34" charset="0"/>
                        </a:rPr>
                        <a:t>Julio</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0</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4</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4131206"/>
                  </a:ext>
                </a:extLst>
              </a:tr>
              <a:tr h="292249">
                <a:tc>
                  <a:txBody>
                    <a:bodyPr/>
                    <a:lstStyle/>
                    <a:p>
                      <a:pPr algn="ctr"/>
                      <a:r>
                        <a:rPr lang="es-CO" sz="1600">
                          <a:solidFill>
                            <a:srgbClr val="000000"/>
                          </a:solidFill>
                          <a:effectLst/>
                          <a:latin typeface="Arial" panose="020B0604020202020204" pitchFamily="34" charset="0"/>
                        </a:rPr>
                        <a:t>Agosto</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3</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11</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8163799"/>
                  </a:ext>
                </a:extLst>
              </a:tr>
              <a:tr h="292249">
                <a:tc>
                  <a:txBody>
                    <a:bodyPr/>
                    <a:lstStyle/>
                    <a:p>
                      <a:pPr algn="ctr"/>
                      <a:r>
                        <a:rPr lang="es-CO" sz="1600">
                          <a:solidFill>
                            <a:srgbClr val="000000"/>
                          </a:solidFill>
                          <a:effectLst/>
                          <a:latin typeface="Arial" panose="020B0604020202020204" pitchFamily="34" charset="0"/>
                        </a:rPr>
                        <a:t>Septiembre</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7</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9</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0879096"/>
                  </a:ext>
                </a:extLst>
              </a:tr>
              <a:tr h="292249">
                <a:tc>
                  <a:txBody>
                    <a:bodyPr/>
                    <a:lstStyle/>
                    <a:p>
                      <a:pPr algn="ctr"/>
                      <a:r>
                        <a:rPr lang="es-CO" sz="1600">
                          <a:solidFill>
                            <a:srgbClr val="000000"/>
                          </a:solidFill>
                          <a:effectLst/>
                          <a:latin typeface="Arial" panose="020B0604020202020204" pitchFamily="34" charset="0"/>
                        </a:rPr>
                        <a:t>Octubre</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a:solidFill>
                            <a:srgbClr val="000000"/>
                          </a:solidFill>
                          <a:effectLst/>
                          <a:latin typeface="Arial" panose="020B0604020202020204" pitchFamily="34" charset="0"/>
                        </a:rPr>
                        <a:t>5</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3</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6692961"/>
                  </a:ext>
                </a:extLst>
              </a:tr>
              <a:tr h="292249">
                <a:tc>
                  <a:txBody>
                    <a:bodyPr/>
                    <a:lstStyle/>
                    <a:p>
                      <a:pPr algn="ctr"/>
                      <a:r>
                        <a:rPr lang="es-CO" sz="1600">
                          <a:solidFill>
                            <a:srgbClr val="000000"/>
                          </a:solidFill>
                          <a:effectLst/>
                          <a:latin typeface="Arial" panose="020B0604020202020204" pitchFamily="34" charset="0"/>
                        </a:rPr>
                        <a:t>Noviembre</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2</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2</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8860707"/>
                  </a:ext>
                </a:extLst>
              </a:tr>
              <a:tr h="292249">
                <a:tc>
                  <a:txBody>
                    <a:bodyPr/>
                    <a:lstStyle/>
                    <a:p>
                      <a:pPr algn="ctr"/>
                      <a:r>
                        <a:rPr lang="es-CO" sz="1600">
                          <a:solidFill>
                            <a:srgbClr val="000000"/>
                          </a:solidFill>
                          <a:effectLst/>
                          <a:latin typeface="Arial" panose="020B0604020202020204" pitchFamily="34" charset="0"/>
                        </a:rPr>
                        <a:t>Diciembre</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2</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dirty="0">
                          <a:solidFill>
                            <a:srgbClr val="000000"/>
                          </a:solidFill>
                          <a:effectLst/>
                          <a:latin typeface="Arial" panose="020B0604020202020204" pitchFamily="34" charset="0"/>
                        </a:rPr>
                        <a:t>52</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7567959"/>
                  </a:ext>
                </a:extLst>
              </a:tr>
              <a:tr h="292249">
                <a:tc>
                  <a:txBody>
                    <a:bodyPr/>
                    <a:lstStyle/>
                    <a:p>
                      <a:pPr algn="ctr"/>
                      <a:r>
                        <a:rPr lang="es-CO" sz="1600" b="1">
                          <a:solidFill>
                            <a:srgbClr val="000000"/>
                          </a:solidFill>
                          <a:effectLst/>
                          <a:latin typeface="Arial" panose="020B0604020202020204" pitchFamily="34" charset="0"/>
                        </a:rPr>
                        <a:t>Total</a:t>
                      </a:r>
                      <a:endParaRPr lang="es-CO" sz="160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kern="1200" dirty="0">
                          <a:solidFill>
                            <a:srgbClr val="000000"/>
                          </a:solidFill>
                          <a:effectLst/>
                          <a:latin typeface="Arial" panose="020B0604020202020204" pitchFamily="34" charset="0"/>
                          <a:ea typeface="+mn-ea"/>
                          <a:cs typeface="+mn-cs"/>
                        </a:rPr>
                        <a:t>69 </a:t>
                      </a:r>
                      <a:endParaRPr lang="es-CO" sz="1600" b="1" kern="1200" dirty="0">
                        <a:solidFill>
                          <a:srgbClr val="000000"/>
                        </a:solidFill>
                        <a:effectLst/>
                        <a:latin typeface="Arial" panose="020B0604020202020204" pitchFamily="34" charset="0"/>
                        <a:ea typeface="+mn-ea"/>
                        <a:cs typeface="+mn-cs"/>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600" b="1" dirty="0">
                          <a:solidFill>
                            <a:srgbClr val="000000"/>
                          </a:solidFill>
                          <a:effectLst/>
                          <a:latin typeface="Arial" panose="020B0604020202020204" pitchFamily="34" charset="0"/>
                        </a:rPr>
                        <a:t>93 (**)</a:t>
                      </a:r>
                      <a:endParaRPr lang="es-CO" sz="1600" dirty="0">
                        <a:effectLst/>
                        <a:latin typeface="Calibri" panose="020F0502020204030204" pitchFamily="34" charset="0"/>
                      </a:endParaRPr>
                    </a:p>
                  </a:txBody>
                  <a:tcPr marL="44450" marR="44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6274288"/>
                  </a:ext>
                </a:extLst>
              </a:tr>
            </a:tbl>
          </a:graphicData>
        </a:graphic>
      </p:graphicFrame>
    </p:spTree>
    <p:extLst>
      <p:ext uri="{BB962C8B-B14F-4D97-AF65-F5344CB8AC3E}">
        <p14:creationId xmlns:p14="http://schemas.microsoft.com/office/powerpoint/2010/main" val="2992081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E3E6282-7A1C-24EA-1490-20C8149FD02B}"/>
              </a:ext>
            </a:extLst>
          </p:cNvPr>
          <p:cNvPicPr>
            <a:picLocks noChangeAspect="1"/>
          </p:cNvPicPr>
          <p:nvPr/>
        </p:nvPicPr>
        <p:blipFill>
          <a:blip r:embed="rId3"/>
          <a:stretch>
            <a:fillRect/>
          </a:stretch>
        </p:blipFill>
        <p:spPr>
          <a:xfrm>
            <a:off x="2955849" y="333453"/>
            <a:ext cx="3117850" cy="3117850"/>
          </a:xfrm>
          <a:prstGeom prst="rect">
            <a:avLst/>
          </a:prstGeom>
        </p:spPr>
      </p:pic>
      <p:pic>
        <p:nvPicPr>
          <p:cNvPr id="4" name="Imagen 3">
            <a:extLst>
              <a:ext uri="{FF2B5EF4-FFF2-40B4-BE49-F238E27FC236}">
                <a16:creationId xmlns:a16="http://schemas.microsoft.com/office/drawing/2014/main" id="{61AED4FE-2199-CB7F-35C1-28D2C112B3E4}"/>
              </a:ext>
            </a:extLst>
          </p:cNvPr>
          <p:cNvPicPr>
            <a:picLocks noChangeAspect="1"/>
          </p:cNvPicPr>
          <p:nvPr/>
        </p:nvPicPr>
        <p:blipFill>
          <a:blip r:embed="rId4"/>
          <a:stretch>
            <a:fillRect/>
          </a:stretch>
        </p:blipFill>
        <p:spPr>
          <a:xfrm>
            <a:off x="6048985" y="333453"/>
            <a:ext cx="3117850" cy="3117850"/>
          </a:xfrm>
          <a:prstGeom prst="rect">
            <a:avLst/>
          </a:prstGeom>
        </p:spPr>
      </p:pic>
      <p:pic>
        <p:nvPicPr>
          <p:cNvPr id="5" name="Imagen 4">
            <a:extLst>
              <a:ext uri="{FF2B5EF4-FFF2-40B4-BE49-F238E27FC236}">
                <a16:creationId xmlns:a16="http://schemas.microsoft.com/office/drawing/2014/main" id="{C9909C8F-0928-3CB8-626B-5A247FF3D35C}"/>
              </a:ext>
            </a:extLst>
          </p:cNvPr>
          <p:cNvPicPr>
            <a:picLocks noChangeAspect="1"/>
          </p:cNvPicPr>
          <p:nvPr/>
        </p:nvPicPr>
        <p:blipFill>
          <a:blip r:embed="rId5"/>
          <a:stretch>
            <a:fillRect/>
          </a:stretch>
        </p:blipFill>
        <p:spPr>
          <a:xfrm>
            <a:off x="7908324" y="2687594"/>
            <a:ext cx="3402227" cy="3383005"/>
          </a:xfrm>
          <a:prstGeom prst="rect">
            <a:avLst/>
          </a:prstGeom>
        </p:spPr>
      </p:pic>
      <p:pic>
        <p:nvPicPr>
          <p:cNvPr id="6" name="Imagen 5">
            <a:extLst>
              <a:ext uri="{FF2B5EF4-FFF2-40B4-BE49-F238E27FC236}">
                <a16:creationId xmlns:a16="http://schemas.microsoft.com/office/drawing/2014/main" id="{3D62CD17-C3E5-F99C-A8D9-66B59CC7F3BF}"/>
              </a:ext>
            </a:extLst>
          </p:cNvPr>
          <p:cNvPicPr>
            <a:picLocks noChangeAspect="1"/>
          </p:cNvPicPr>
          <p:nvPr/>
        </p:nvPicPr>
        <p:blipFill>
          <a:blip r:embed="rId6"/>
          <a:stretch>
            <a:fillRect/>
          </a:stretch>
        </p:blipFill>
        <p:spPr>
          <a:xfrm>
            <a:off x="901461" y="2687594"/>
            <a:ext cx="3168181" cy="3148823"/>
          </a:xfrm>
          <a:prstGeom prst="rect">
            <a:avLst/>
          </a:prstGeom>
        </p:spPr>
      </p:pic>
      <p:sp>
        <p:nvSpPr>
          <p:cNvPr id="8" name="CuadroTexto 7">
            <a:extLst>
              <a:ext uri="{FF2B5EF4-FFF2-40B4-BE49-F238E27FC236}">
                <a16:creationId xmlns:a16="http://schemas.microsoft.com/office/drawing/2014/main" id="{56E5515B-0C3E-1192-FA06-B205D5E96BE2}"/>
              </a:ext>
            </a:extLst>
          </p:cNvPr>
          <p:cNvSpPr txBox="1"/>
          <p:nvPr/>
        </p:nvSpPr>
        <p:spPr>
          <a:xfrm>
            <a:off x="3189261" y="1569212"/>
            <a:ext cx="2626312" cy="646331"/>
          </a:xfrm>
          <a:prstGeom prst="rect">
            <a:avLst/>
          </a:prstGeom>
          <a:noFill/>
        </p:spPr>
        <p:txBody>
          <a:bodyPr wrap="square" rtlCol="0">
            <a:spAutoFit/>
          </a:bodyPr>
          <a:lstStyle/>
          <a:p>
            <a:pPr algn="ctr"/>
            <a:r>
              <a:rPr lang="es-CO" dirty="0">
                <a:solidFill>
                  <a:srgbClr val="163A68"/>
                </a:solidFill>
              </a:rPr>
              <a:t>Pilar Estratégico</a:t>
            </a:r>
            <a:br>
              <a:rPr lang="es-CO" b="1" dirty="0">
                <a:solidFill>
                  <a:srgbClr val="163A68"/>
                </a:solidFill>
              </a:rPr>
            </a:br>
            <a:r>
              <a:rPr lang="es-CO" b="1" dirty="0">
                <a:solidFill>
                  <a:srgbClr val="163A68"/>
                </a:solidFill>
              </a:rPr>
              <a:t> de Posicionamiento</a:t>
            </a:r>
            <a:endParaRPr lang="es-CO" dirty="0">
              <a:solidFill>
                <a:srgbClr val="163A68"/>
              </a:solidFill>
            </a:endParaRPr>
          </a:p>
        </p:txBody>
      </p:sp>
      <p:sp>
        <p:nvSpPr>
          <p:cNvPr id="9" name="CuadroTexto 8">
            <a:extLst>
              <a:ext uri="{FF2B5EF4-FFF2-40B4-BE49-F238E27FC236}">
                <a16:creationId xmlns:a16="http://schemas.microsoft.com/office/drawing/2014/main" id="{61027FF0-9BE9-D636-5ECE-5A1C04B8A8FA}"/>
              </a:ext>
            </a:extLst>
          </p:cNvPr>
          <p:cNvSpPr txBox="1"/>
          <p:nvPr/>
        </p:nvSpPr>
        <p:spPr>
          <a:xfrm>
            <a:off x="6029094" y="809703"/>
            <a:ext cx="3140151" cy="1477328"/>
          </a:xfrm>
          <a:prstGeom prst="rect">
            <a:avLst/>
          </a:prstGeom>
          <a:noFill/>
        </p:spPr>
        <p:txBody>
          <a:bodyPr wrap="square" rtlCol="0">
            <a:spAutoFit/>
          </a:bodyPr>
          <a:lstStyle/>
          <a:p>
            <a:pPr algn="ctr"/>
            <a:r>
              <a:rPr lang="es-CO" b="1" dirty="0">
                <a:solidFill>
                  <a:srgbClr val="163A68"/>
                </a:solidFill>
              </a:rPr>
              <a:t>Foco Estratégico</a:t>
            </a:r>
            <a:br>
              <a:rPr lang="es-CO" b="1" dirty="0">
                <a:solidFill>
                  <a:srgbClr val="163A68"/>
                </a:solidFill>
              </a:rPr>
            </a:br>
            <a:r>
              <a:rPr lang="es-CO" b="1" dirty="0">
                <a:solidFill>
                  <a:srgbClr val="163A68"/>
                </a:solidFill>
              </a:rPr>
              <a:t>de posicionamiento</a:t>
            </a:r>
            <a:endParaRPr lang="es-CO" dirty="0">
              <a:solidFill>
                <a:srgbClr val="163A68"/>
              </a:solidFill>
            </a:endParaRPr>
          </a:p>
          <a:p>
            <a:pPr algn="ctr"/>
            <a:r>
              <a:rPr lang="es-CO" b="1" dirty="0">
                <a:solidFill>
                  <a:srgbClr val="163A68"/>
                </a:solidFill>
              </a:rPr>
              <a:t>visibilidad de los</a:t>
            </a:r>
            <a:endParaRPr lang="es-CO" dirty="0">
              <a:solidFill>
                <a:srgbClr val="163A68"/>
              </a:solidFill>
            </a:endParaRPr>
          </a:p>
          <a:p>
            <a:pPr algn="ctr"/>
            <a:r>
              <a:rPr lang="es-CO" b="1" dirty="0">
                <a:solidFill>
                  <a:srgbClr val="163A68"/>
                </a:solidFill>
              </a:rPr>
              <a:t>logros de la entidad</a:t>
            </a:r>
            <a:endParaRPr lang="es-CO" dirty="0">
              <a:solidFill>
                <a:srgbClr val="163A68"/>
              </a:solidFill>
            </a:endParaRPr>
          </a:p>
          <a:p>
            <a:pPr algn="ctr"/>
            <a:r>
              <a:rPr lang="es-CO" b="1" dirty="0">
                <a:solidFill>
                  <a:srgbClr val="163A68"/>
                </a:solidFill>
              </a:rPr>
              <a:t>20%</a:t>
            </a:r>
          </a:p>
        </p:txBody>
      </p:sp>
      <p:sp>
        <p:nvSpPr>
          <p:cNvPr id="11" name="CuadroTexto 10">
            <a:extLst>
              <a:ext uri="{FF2B5EF4-FFF2-40B4-BE49-F238E27FC236}">
                <a16:creationId xmlns:a16="http://schemas.microsoft.com/office/drawing/2014/main" id="{2F3EE134-A44F-4DEA-826C-5EECCADCD955}"/>
              </a:ext>
            </a:extLst>
          </p:cNvPr>
          <p:cNvSpPr txBox="1"/>
          <p:nvPr/>
        </p:nvSpPr>
        <p:spPr>
          <a:xfrm>
            <a:off x="6483077" y="2441829"/>
            <a:ext cx="2717800" cy="415498"/>
          </a:xfrm>
          <a:prstGeom prst="rect">
            <a:avLst/>
          </a:prstGeom>
          <a:noFill/>
        </p:spPr>
        <p:txBody>
          <a:bodyPr wrap="square" rtlCol="0">
            <a:spAutoFit/>
          </a:bodyPr>
          <a:lstStyle/>
          <a:p>
            <a:r>
              <a:rPr lang="es-CO" sz="1050" dirty="0">
                <a:solidFill>
                  <a:srgbClr val="163A68"/>
                </a:solidFill>
              </a:rPr>
              <a:t>• Estrategia de comunicación para el posicionamiento de marca de la entidad.</a:t>
            </a:r>
          </a:p>
        </p:txBody>
      </p:sp>
      <p:sp>
        <p:nvSpPr>
          <p:cNvPr id="12" name="CuadroTexto 11">
            <a:extLst>
              <a:ext uri="{FF2B5EF4-FFF2-40B4-BE49-F238E27FC236}">
                <a16:creationId xmlns:a16="http://schemas.microsoft.com/office/drawing/2014/main" id="{7B5D14F2-693E-B720-564C-BDD326B77C4C}"/>
              </a:ext>
            </a:extLst>
          </p:cNvPr>
          <p:cNvSpPr txBox="1"/>
          <p:nvPr/>
        </p:nvSpPr>
        <p:spPr>
          <a:xfrm>
            <a:off x="8008880" y="3194907"/>
            <a:ext cx="3281659" cy="335756"/>
          </a:xfrm>
          <a:prstGeom prst="rect">
            <a:avLst/>
          </a:prstGeom>
          <a:noFill/>
        </p:spPr>
        <p:txBody>
          <a:bodyPr wrap="square" rtlCol="0">
            <a:spAutoFit/>
          </a:bodyPr>
          <a:lstStyle/>
          <a:p>
            <a:pPr algn="ctr"/>
            <a:r>
              <a:rPr lang="es-CO" b="1" dirty="0">
                <a:solidFill>
                  <a:srgbClr val="163A68"/>
                </a:solidFill>
              </a:rPr>
              <a:t>Indicadores</a:t>
            </a:r>
            <a:endParaRPr lang="es-CO" dirty="0">
              <a:solidFill>
                <a:srgbClr val="163A68"/>
              </a:solidFill>
            </a:endParaRPr>
          </a:p>
        </p:txBody>
      </p:sp>
      <p:sp>
        <p:nvSpPr>
          <p:cNvPr id="13" name="CuadroTexto 12">
            <a:extLst>
              <a:ext uri="{FF2B5EF4-FFF2-40B4-BE49-F238E27FC236}">
                <a16:creationId xmlns:a16="http://schemas.microsoft.com/office/drawing/2014/main" id="{F4987B9F-0A6D-D197-F1C7-99D6BE79D0E1}"/>
              </a:ext>
            </a:extLst>
          </p:cNvPr>
          <p:cNvSpPr txBox="1"/>
          <p:nvPr/>
        </p:nvSpPr>
        <p:spPr>
          <a:xfrm>
            <a:off x="8489435" y="3579554"/>
            <a:ext cx="2433804" cy="2031325"/>
          </a:xfrm>
          <a:prstGeom prst="rect">
            <a:avLst/>
          </a:prstGeom>
          <a:noFill/>
        </p:spPr>
        <p:txBody>
          <a:bodyPr wrap="square" rtlCol="0">
            <a:spAutoFit/>
          </a:bodyPr>
          <a:lstStyle/>
          <a:p>
            <a:r>
              <a:rPr lang="es-CO" sz="1050" dirty="0">
                <a:solidFill>
                  <a:srgbClr val="163A68"/>
                </a:solidFill>
              </a:rPr>
              <a:t>• Documento que contenga el mapeo y priorización de grupos de interés.</a:t>
            </a:r>
          </a:p>
          <a:p>
            <a:r>
              <a:rPr lang="es-CO" sz="1050" dirty="0">
                <a:solidFill>
                  <a:srgbClr val="163A68"/>
                </a:solidFill>
              </a:rPr>
              <a:t>• No. Eventos realizados (participante o realizador) con entidades territoriales/ No. eventos programados)*100.</a:t>
            </a:r>
          </a:p>
          <a:p>
            <a:r>
              <a:rPr lang="es-CO" sz="1050" dirty="0">
                <a:solidFill>
                  <a:srgbClr val="163A68"/>
                </a:solidFill>
              </a:rPr>
              <a:t>• (No. boletines publicados / No. de boletines programados  para publicar)*100.</a:t>
            </a:r>
          </a:p>
          <a:p>
            <a:r>
              <a:rPr lang="es-CO" sz="1050" dirty="0">
                <a:solidFill>
                  <a:srgbClr val="163A68"/>
                </a:solidFill>
              </a:rPr>
              <a:t>• (No. de </a:t>
            </a:r>
            <a:r>
              <a:rPr lang="es-CO" sz="1050" dirty="0" err="1">
                <a:solidFill>
                  <a:srgbClr val="163A68"/>
                </a:solidFill>
              </a:rPr>
              <a:t>Storytelling’s</a:t>
            </a:r>
            <a:r>
              <a:rPr lang="es-CO" sz="1050" dirty="0">
                <a:solidFill>
                  <a:srgbClr val="163A68"/>
                </a:solidFill>
              </a:rPr>
              <a:t> socializados/ No. de </a:t>
            </a:r>
            <a:r>
              <a:rPr lang="es-CO" sz="1050" dirty="0" err="1">
                <a:solidFill>
                  <a:srgbClr val="163A68"/>
                </a:solidFill>
              </a:rPr>
              <a:t>Storytelling’s</a:t>
            </a:r>
            <a:r>
              <a:rPr lang="es-CO" sz="1050" dirty="0">
                <a:solidFill>
                  <a:srgbClr val="163A68"/>
                </a:solidFill>
              </a:rPr>
              <a:t> programados)*100.</a:t>
            </a:r>
          </a:p>
          <a:p>
            <a:r>
              <a:rPr lang="es-CO" sz="1050" dirty="0">
                <a:solidFill>
                  <a:srgbClr val="163A68"/>
                </a:solidFill>
              </a:rPr>
              <a:t>• (No. Publicaciones realizadas/ No. Publicaciones programadas)*100.</a:t>
            </a:r>
          </a:p>
        </p:txBody>
      </p:sp>
      <p:sp>
        <p:nvSpPr>
          <p:cNvPr id="14" name="CuadroTexto 13">
            <a:extLst>
              <a:ext uri="{FF2B5EF4-FFF2-40B4-BE49-F238E27FC236}">
                <a16:creationId xmlns:a16="http://schemas.microsoft.com/office/drawing/2014/main" id="{21163A6D-6207-6304-84A0-32B1BA40AD48}"/>
              </a:ext>
            </a:extLst>
          </p:cNvPr>
          <p:cNvSpPr txBox="1"/>
          <p:nvPr/>
        </p:nvSpPr>
        <p:spPr>
          <a:xfrm>
            <a:off x="1149055" y="3742476"/>
            <a:ext cx="2736889" cy="369332"/>
          </a:xfrm>
          <a:prstGeom prst="rect">
            <a:avLst/>
          </a:prstGeom>
          <a:noFill/>
        </p:spPr>
        <p:txBody>
          <a:bodyPr wrap="square" rtlCol="0">
            <a:spAutoFit/>
          </a:bodyPr>
          <a:lstStyle/>
          <a:p>
            <a:pPr algn="ctr"/>
            <a:r>
              <a:rPr lang="es-CO" b="1" dirty="0">
                <a:solidFill>
                  <a:srgbClr val="163A68"/>
                </a:solidFill>
              </a:rPr>
              <a:t>Líder de foco</a:t>
            </a:r>
            <a:endParaRPr lang="es-CO" sz="1400" dirty="0">
              <a:solidFill>
                <a:srgbClr val="163A68"/>
              </a:solidFill>
            </a:endParaRPr>
          </a:p>
        </p:txBody>
      </p:sp>
      <p:sp>
        <p:nvSpPr>
          <p:cNvPr id="15" name="CuadroTexto 14">
            <a:extLst>
              <a:ext uri="{FF2B5EF4-FFF2-40B4-BE49-F238E27FC236}">
                <a16:creationId xmlns:a16="http://schemas.microsoft.com/office/drawing/2014/main" id="{CCE2B6CF-71BF-5314-532C-1D66AB64D6EB}"/>
              </a:ext>
            </a:extLst>
          </p:cNvPr>
          <p:cNvSpPr txBox="1"/>
          <p:nvPr/>
        </p:nvSpPr>
        <p:spPr>
          <a:xfrm>
            <a:off x="1245680" y="4263525"/>
            <a:ext cx="2543638" cy="415498"/>
          </a:xfrm>
          <a:prstGeom prst="rect">
            <a:avLst/>
          </a:prstGeom>
          <a:noFill/>
        </p:spPr>
        <p:txBody>
          <a:bodyPr wrap="square" rtlCol="0">
            <a:spAutoFit/>
          </a:bodyPr>
          <a:lstStyle/>
          <a:p>
            <a:r>
              <a:rPr lang="es-CO" sz="1050" dirty="0">
                <a:solidFill>
                  <a:srgbClr val="163A68"/>
                </a:solidFill>
              </a:rPr>
              <a:t>• Grupo de gestión comercial</a:t>
            </a:r>
          </a:p>
          <a:p>
            <a:r>
              <a:rPr lang="es-CO" sz="1050" dirty="0">
                <a:solidFill>
                  <a:srgbClr val="163A68"/>
                </a:solidFill>
              </a:rPr>
              <a:t>• Grupo de comunicaciones</a:t>
            </a:r>
          </a:p>
        </p:txBody>
      </p:sp>
    </p:spTree>
    <p:extLst>
      <p:ext uri="{BB962C8B-B14F-4D97-AF65-F5344CB8AC3E}">
        <p14:creationId xmlns:p14="http://schemas.microsoft.com/office/powerpoint/2010/main" val="258016058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A049A4-8642-0A94-E2A3-B8DEB8160E1E}"/>
              </a:ext>
            </a:extLst>
          </p:cNvPr>
          <p:cNvSpPr txBox="1"/>
          <p:nvPr/>
        </p:nvSpPr>
        <p:spPr>
          <a:xfrm>
            <a:off x="471195" y="247230"/>
            <a:ext cx="10463711" cy="721288"/>
          </a:xfrm>
          <a:prstGeom prst="rect">
            <a:avLst/>
          </a:prstGeom>
          <a:noFill/>
        </p:spPr>
        <p:txBody>
          <a:bodyPr wrap="square">
            <a:spAutoFit/>
          </a:bodyPr>
          <a:lstStyle/>
          <a:p>
            <a:pPr algn="ctr">
              <a:lnSpc>
                <a:spcPct val="107000"/>
              </a:lnSpc>
              <a:spcAft>
                <a:spcPts val="800"/>
              </a:spcAft>
            </a:pP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Hito 1: Desarrollar una estrategia de comunicación para el posicionamiento de marca de </a:t>
            </a:r>
            <a:r>
              <a:rPr lang="es-CO" sz="2000" b="1" dirty="0" err="1">
                <a:solidFill>
                  <a:srgbClr val="163A68"/>
                </a:solidFill>
                <a:latin typeface="Tahoma" panose="020B0604030504040204" pitchFamily="34" charset="0"/>
                <a:ea typeface="Tahoma" panose="020B0604030504040204" pitchFamily="34" charset="0"/>
                <a:cs typeface="Tahoma" panose="020B0604030504040204" pitchFamily="34" charset="0"/>
              </a:rPr>
              <a:t>ENTerritorio</a:t>
            </a: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 </a:t>
            </a: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CDBEECD6-FF2F-58CC-DDD2-B59788C37971}"/>
              </a:ext>
            </a:extLst>
          </p:cNvPr>
          <p:cNvSpPr txBox="1"/>
          <p:nvPr/>
        </p:nvSpPr>
        <p:spPr>
          <a:xfrm>
            <a:off x="402770" y="1137472"/>
            <a:ext cx="10641890" cy="2308324"/>
          </a:xfrm>
          <a:prstGeom prst="rect">
            <a:avLst/>
          </a:prstGeom>
          <a:noFill/>
        </p:spPr>
        <p:txBody>
          <a:bodyPr wrap="square">
            <a:spAutoFit/>
          </a:bodyPr>
          <a:lstStyle/>
          <a:p>
            <a:pPr marL="285750" indent="-285750" algn="just">
              <a:buFont typeface="Wingdings" panose="05000000000000000000" pitchFamily="2" charset="2"/>
              <a:buChar char="Ø"/>
            </a:pPr>
            <a:r>
              <a:rPr lang="es-CO" b="1" i="0" dirty="0">
                <a:solidFill>
                  <a:srgbClr val="163A68"/>
                </a:solidFill>
                <a:effectLst/>
                <a:latin typeface="Helvetica Neue"/>
              </a:rPr>
              <a:t>Participar y/o realizar eventos con entidades territoriales que visibilicen los logros, promesa de valor y propósito de la entidad:</a:t>
            </a:r>
          </a:p>
          <a:p>
            <a:pPr algn="just"/>
            <a:endParaRPr lang="es-CO" b="1" i="0" dirty="0">
              <a:solidFill>
                <a:srgbClr val="163A68"/>
              </a:solidFill>
              <a:effectLst/>
              <a:latin typeface="Helvetica Neue"/>
            </a:endParaRPr>
          </a:p>
          <a:p>
            <a:pPr algn="just"/>
            <a:r>
              <a:rPr lang="es-CO" b="0" i="0" dirty="0">
                <a:solidFill>
                  <a:srgbClr val="163A68"/>
                </a:solidFill>
                <a:effectLst/>
                <a:latin typeface="Helvetica Neue"/>
              </a:rPr>
              <a:t>Marzo: Foro Género y Sostenibilidad de La República . </a:t>
            </a:r>
          </a:p>
          <a:p>
            <a:pPr algn="just"/>
            <a:r>
              <a:rPr lang="es-CO" dirty="0">
                <a:solidFill>
                  <a:srgbClr val="163A68"/>
                </a:solidFill>
                <a:latin typeface="Helvetica Neue"/>
              </a:rPr>
              <a:t>J</a:t>
            </a:r>
            <a:r>
              <a:rPr lang="es-CO" b="0" i="0" dirty="0">
                <a:solidFill>
                  <a:srgbClr val="163A68"/>
                </a:solidFill>
                <a:effectLst/>
                <a:latin typeface="Helvetica Neue"/>
              </a:rPr>
              <a:t>unio: La entidad se unió con la Alcaldía Mayor de Bogotá y la Alcaldía de Bucaramanga, con el fin de llevar a cabo jornadas de salud para la población LGBTIQ+ en el marco del Día del Orgullo y el Proyecto para la prevención del VIH financiado por el Fondo Mundial y ejecutado por </a:t>
            </a:r>
            <a:r>
              <a:rPr lang="es-CO" b="0" i="0" dirty="0" err="1">
                <a:solidFill>
                  <a:srgbClr val="163A68"/>
                </a:solidFill>
                <a:effectLst/>
                <a:latin typeface="Helvetica Neue"/>
              </a:rPr>
              <a:t>ENTerritorio</a:t>
            </a:r>
            <a:r>
              <a:rPr lang="es-CO" b="0" i="0" dirty="0">
                <a:solidFill>
                  <a:srgbClr val="163A68"/>
                </a:solidFill>
                <a:effectLst/>
                <a:latin typeface="Helvetica Neue"/>
              </a:rPr>
              <a:t>.</a:t>
            </a:r>
          </a:p>
          <a:p>
            <a:pPr algn="just"/>
            <a:endParaRPr lang="es-CO" b="1" dirty="0">
              <a:solidFill>
                <a:srgbClr val="163A68"/>
              </a:solidFill>
              <a:latin typeface="Helvetica Neue"/>
            </a:endParaRPr>
          </a:p>
        </p:txBody>
      </p:sp>
      <p:pic>
        <p:nvPicPr>
          <p:cNvPr id="8" name="Imagen 7">
            <a:extLst>
              <a:ext uri="{FF2B5EF4-FFF2-40B4-BE49-F238E27FC236}">
                <a16:creationId xmlns:a16="http://schemas.microsoft.com/office/drawing/2014/main" id="{BD2BD752-68F6-02DD-23A6-CE030175B17B}"/>
              </a:ext>
            </a:extLst>
          </p:cNvPr>
          <p:cNvPicPr>
            <a:picLocks noChangeAspect="1"/>
          </p:cNvPicPr>
          <p:nvPr/>
        </p:nvPicPr>
        <p:blipFill rotWithShape="1">
          <a:blip r:embed="rId3"/>
          <a:srcRect l="17449" t="16855" r="18572" b="19441"/>
          <a:stretch/>
        </p:blipFill>
        <p:spPr>
          <a:xfrm>
            <a:off x="182271" y="3247338"/>
            <a:ext cx="5687009" cy="3292626"/>
          </a:xfrm>
          <a:prstGeom prst="rect">
            <a:avLst/>
          </a:prstGeom>
        </p:spPr>
      </p:pic>
      <p:pic>
        <p:nvPicPr>
          <p:cNvPr id="10" name="Imagen 9">
            <a:extLst>
              <a:ext uri="{FF2B5EF4-FFF2-40B4-BE49-F238E27FC236}">
                <a16:creationId xmlns:a16="http://schemas.microsoft.com/office/drawing/2014/main" id="{8517D974-34EF-0F72-19DB-91F5AD9ADCA0}"/>
              </a:ext>
            </a:extLst>
          </p:cNvPr>
          <p:cNvPicPr>
            <a:picLocks noChangeAspect="1"/>
          </p:cNvPicPr>
          <p:nvPr/>
        </p:nvPicPr>
        <p:blipFill rotWithShape="1">
          <a:blip r:embed="rId4"/>
          <a:srcRect l="11632" t="18488" r="13827" b="14104"/>
          <a:stretch/>
        </p:blipFill>
        <p:spPr>
          <a:xfrm>
            <a:off x="6322722" y="3509069"/>
            <a:ext cx="5175380" cy="3064663"/>
          </a:xfrm>
          <a:prstGeom prst="rect">
            <a:avLst/>
          </a:prstGeom>
        </p:spPr>
      </p:pic>
    </p:spTree>
    <p:extLst>
      <p:ext uri="{BB962C8B-B14F-4D97-AF65-F5344CB8AC3E}">
        <p14:creationId xmlns:p14="http://schemas.microsoft.com/office/powerpoint/2010/main" val="724756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A049A4-8642-0A94-E2A3-B8DEB8160E1E}"/>
              </a:ext>
            </a:extLst>
          </p:cNvPr>
          <p:cNvSpPr txBox="1"/>
          <p:nvPr/>
        </p:nvSpPr>
        <p:spPr>
          <a:xfrm>
            <a:off x="471195" y="247230"/>
            <a:ext cx="10463711" cy="721288"/>
          </a:xfrm>
          <a:prstGeom prst="rect">
            <a:avLst/>
          </a:prstGeom>
          <a:noFill/>
        </p:spPr>
        <p:txBody>
          <a:bodyPr wrap="square">
            <a:spAutoFit/>
          </a:bodyPr>
          <a:lstStyle/>
          <a:p>
            <a:pPr algn="ctr">
              <a:lnSpc>
                <a:spcPct val="107000"/>
              </a:lnSpc>
              <a:spcAft>
                <a:spcPts val="800"/>
              </a:spcAft>
            </a:pP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Hito 1: Desarrollar una estrategia de comunicación para el posicionamiento de marca de </a:t>
            </a:r>
            <a:r>
              <a:rPr lang="es-CO" sz="2000" b="1" dirty="0" err="1">
                <a:solidFill>
                  <a:srgbClr val="163A68"/>
                </a:solidFill>
                <a:latin typeface="Tahoma" panose="020B0604030504040204" pitchFamily="34" charset="0"/>
                <a:ea typeface="Tahoma" panose="020B0604030504040204" pitchFamily="34" charset="0"/>
                <a:cs typeface="Tahoma" panose="020B0604030504040204" pitchFamily="34" charset="0"/>
              </a:rPr>
              <a:t>ENTerritorio</a:t>
            </a: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a:t>
            </a: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CDBEECD6-FF2F-58CC-DDD2-B59788C37971}"/>
              </a:ext>
            </a:extLst>
          </p:cNvPr>
          <p:cNvSpPr txBox="1"/>
          <p:nvPr/>
        </p:nvSpPr>
        <p:spPr>
          <a:xfrm>
            <a:off x="471195" y="968518"/>
            <a:ext cx="5313785" cy="5355312"/>
          </a:xfrm>
          <a:prstGeom prst="rect">
            <a:avLst/>
          </a:prstGeom>
          <a:noFill/>
        </p:spPr>
        <p:txBody>
          <a:bodyPr wrap="square">
            <a:spAutoFit/>
          </a:bodyPr>
          <a:lstStyle/>
          <a:p>
            <a:pPr marL="285750" indent="-285750" algn="just">
              <a:buFont typeface="Wingdings" panose="05000000000000000000" pitchFamily="2" charset="2"/>
              <a:buChar char="Ø"/>
            </a:pPr>
            <a:r>
              <a:rPr lang="es-CO" b="1" dirty="0">
                <a:solidFill>
                  <a:srgbClr val="163A68"/>
                </a:solidFill>
                <a:latin typeface="Helvetica Neue"/>
              </a:rPr>
              <a:t>Realizar alianzas con medios de comunicación que permitan fortalecer el posicionamiento de la entidad</a:t>
            </a:r>
          </a:p>
          <a:p>
            <a:pPr marL="285750" indent="-285750" algn="just">
              <a:buFont typeface="Wingdings" panose="05000000000000000000" pitchFamily="2" charset="2"/>
              <a:buChar char="Ø"/>
            </a:pPr>
            <a:endParaRPr lang="es-CO" b="1" dirty="0">
              <a:solidFill>
                <a:srgbClr val="163A68"/>
              </a:solidFill>
              <a:latin typeface="Helvetica Neue"/>
            </a:endParaRPr>
          </a:p>
          <a:p>
            <a:pPr algn="just"/>
            <a:r>
              <a:rPr lang="es-CO" dirty="0">
                <a:solidFill>
                  <a:srgbClr val="163A68"/>
                </a:solidFill>
                <a:latin typeface="Helvetica Neue"/>
              </a:rPr>
              <a:t>57 publicaciones  diferentes medios de comunicación a nivel nacional y regional: La República, El Nuevo Siglo, Vanguardia y Semana, entre otros; que permitieron seguir posicionando a la entidad en la opinión pública.</a:t>
            </a: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p:txBody>
      </p:sp>
      <p:pic>
        <p:nvPicPr>
          <p:cNvPr id="4" name="Imagen 3">
            <a:extLst>
              <a:ext uri="{FF2B5EF4-FFF2-40B4-BE49-F238E27FC236}">
                <a16:creationId xmlns:a16="http://schemas.microsoft.com/office/drawing/2014/main" id="{092EAB33-09E5-7CF4-147E-FE158182F0C6}"/>
              </a:ext>
            </a:extLst>
          </p:cNvPr>
          <p:cNvPicPr>
            <a:picLocks noChangeAspect="1"/>
          </p:cNvPicPr>
          <p:nvPr/>
        </p:nvPicPr>
        <p:blipFill rotWithShape="1">
          <a:blip r:embed="rId3"/>
          <a:srcRect l="14235" t="16854" r="15357" b="15313"/>
          <a:stretch/>
        </p:blipFill>
        <p:spPr>
          <a:xfrm>
            <a:off x="667137" y="3646174"/>
            <a:ext cx="4548674" cy="2705878"/>
          </a:xfrm>
          <a:prstGeom prst="rect">
            <a:avLst/>
          </a:prstGeom>
        </p:spPr>
      </p:pic>
      <p:sp>
        <p:nvSpPr>
          <p:cNvPr id="6" name="CuadroTexto 5">
            <a:extLst>
              <a:ext uri="{FF2B5EF4-FFF2-40B4-BE49-F238E27FC236}">
                <a16:creationId xmlns:a16="http://schemas.microsoft.com/office/drawing/2014/main" id="{7C874F5F-9AF5-3186-761A-D86B7A7654B6}"/>
              </a:ext>
            </a:extLst>
          </p:cNvPr>
          <p:cNvSpPr txBox="1"/>
          <p:nvPr/>
        </p:nvSpPr>
        <p:spPr>
          <a:xfrm>
            <a:off x="6407022" y="968518"/>
            <a:ext cx="5313785" cy="1200329"/>
          </a:xfrm>
          <a:prstGeom prst="rect">
            <a:avLst/>
          </a:prstGeom>
          <a:noFill/>
        </p:spPr>
        <p:txBody>
          <a:bodyPr wrap="square">
            <a:spAutoFit/>
          </a:bodyPr>
          <a:lstStyle/>
          <a:p>
            <a:pPr marL="285750" indent="-285750" algn="just">
              <a:buFont typeface="Wingdings" panose="05000000000000000000" pitchFamily="2" charset="2"/>
              <a:buChar char="Ø"/>
            </a:pPr>
            <a:r>
              <a:rPr lang="es-CO" b="1" dirty="0">
                <a:solidFill>
                  <a:srgbClr val="163A68"/>
                </a:solidFill>
                <a:latin typeface="Helvetica Neue"/>
              </a:rPr>
              <a:t>Desarrollar campaña de </a:t>
            </a:r>
            <a:r>
              <a:rPr lang="es-CO" b="1" dirty="0" err="1">
                <a:solidFill>
                  <a:srgbClr val="163A68"/>
                </a:solidFill>
                <a:latin typeface="Helvetica Neue"/>
              </a:rPr>
              <a:t>storytelling</a:t>
            </a:r>
            <a:r>
              <a:rPr lang="es-CO" b="1" dirty="0">
                <a:solidFill>
                  <a:srgbClr val="163A68"/>
                </a:solidFill>
                <a:latin typeface="Helvetica Neue"/>
              </a:rPr>
              <a:t> para contar proyectos emblemáticos:</a:t>
            </a:r>
          </a:p>
          <a:p>
            <a:pPr marL="285750" indent="-285750" algn="just">
              <a:buFont typeface="Wingdings" panose="05000000000000000000" pitchFamily="2" charset="2"/>
              <a:buChar char="Ø"/>
            </a:pPr>
            <a:endParaRPr lang="es-CO" b="1" dirty="0">
              <a:solidFill>
                <a:srgbClr val="163A68"/>
              </a:solidFill>
              <a:latin typeface="Helvetica Neue"/>
            </a:endParaRPr>
          </a:p>
          <a:p>
            <a:pPr algn="just"/>
            <a:r>
              <a:rPr lang="es-CO" dirty="0">
                <a:solidFill>
                  <a:srgbClr val="163A68"/>
                </a:solidFill>
                <a:latin typeface="Helvetica Neue"/>
              </a:rPr>
              <a:t>Se realizaron 8 videos de avance de proyectos </a:t>
            </a:r>
          </a:p>
        </p:txBody>
      </p:sp>
      <p:pic>
        <p:nvPicPr>
          <p:cNvPr id="8" name="Imagen 7">
            <a:extLst>
              <a:ext uri="{FF2B5EF4-FFF2-40B4-BE49-F238E27FC236}">
                <a16:creationId xmlns:a16="http://schemas.microsoft.com/office/drawing/2014/main" id="{CABEE5B9-C972-4508-CD23-6122777CC48C}"/>
              </a:ext>
            </a:extLst>
          </p:cNvPr>
          <p:cNvPicPr>
            <a:picLocks noChangeAspect="1"/>
          </p:cNvPicPr>
          <p:nvPr/>
        </p:nvPicPr>
        <p:blipFill rotWithShape="1">
          <a:blip r:embed="rId4"/>
          <a:srcRect l="16990" t="20938" r="18418" b="14105"/>
          <a:stretch/>
        </p:blipFill>
        <p:spPr>
          <a:xfrm>
            <a:off x="6570307" y="2168847"/>
            <a:ext cx="5150498" cy="3731280"/>
          </a:xfrm>
          <a:prstGeom prst="rect">
            <a:avLst/>
          </a:prstGeom>
        </p:spPr>
      </p:pic>
    </p:spTree>
    <p:extLst>
      <p:ext uri="{BB962C8B-B14F-4D97-AF65-F5344CB8AC3E}">
        <p14:creationId xmlns:p14="http://schemas.microsoft.com/office/powerpoint/2010/main" val="111348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A049A4-8642-0A94-E2A3-B8DEB8160E1E}"/>
              </a:ext>
            </a:extLst>
          </p:cNvPr>
          <p:cNvSpPr txBox="1"/>
          <p:nvPr/>
        </p:nvSpPr>
        <p:spPr>
          <a:xfrm>
            <a:off x="471195" y="247230"/>
            <a:ext cx="10463711" cy="721288"/>
          </a:xfrm>
          <a:prstGeom prst="rect">
            <a:avLst/>
          </a:prstGeom>
          <a:noFill/>
        </p:spPr>
        <p:txBody>
          <a:bodyPr wrap="square">
            <a:spAutoFit/>
          </a:bodyPr>
          <a:lstStyle/>
          <a:p>
            <a:pPr algn="ctr">
              <a:lnSpc>
                <a:spcPct val="107000"/>
              </a:lnSpc>
              <a:spcAft>
                <a:spcPts val="800"/>
              </a:spcAft>
            </a:pP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Hito 1: Desarrollar una estrategia de comunicación para el posicionamiento de marca de </a:t>
            </a:r>
            <a:r>
              <a:rPr lang="es-CO" sz="2000" b="1" dirty="0" err="1">
                <a:solidFill>
                  <a:srgbClr val="163A68"/>
                </a:solidFill>
                <a:latin typeface="Tahoma" panose="020B0604030504040204" pitchFamily="34" charset="0"/>
                <a:ea typeface="Tahoma" panose="020B0604030504040204" pitchFamily="34" charset="0"/>
                <a:cs typeface="Tahoma" panose="020B0604030504040204" pitchFamily="34" charset="0"/>
              </a:rPr>
              <a:t>ENTerritorio</a:t>
            </a:r>
            <a:r>
              <a:rPr lang="es-CO" sz="2000" b="1" dirty="0">
                <a:solidFill>
                  <a:srgbClr val="163A68"/>
                </a:solidFill>
                <a:latin typeface="Tahoma" panose="020B0604030504040204" pitchFamily="34" charset="0"/>
                <a:ea typeface="Tahoma" panose="020B0604030504040204" pitchFamily="34" charset="0"/>
                <a:cs typeface="Tahoma" panose="020B0604030504040204" pitchFamily="34" charset="0"/>
              </a:rPr>
              <a:t>.</a:t>
            </a:r>
            <a:endParaRPr lang="es-CO" sz="2000"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CDBEECD6-FF2F-58CC-DDD2-B59788C37971}"/>
              </a:ext>
            </a:extLst>
          </p:cNvPr>
          <p:cNvSpPr txBox="1"/>
          <p:nvPr/>
        </p:nvSpPr>
        <p:spPr>
          <a:xfrm>
            <a:off x="471195" y="1323082"/>
            <a:ext cx="10641890" cy="3693319"/>
          </a:xfrm>
          <a:prstGeom prst="rect">
            <a:avLst/>
          </a:prstGeom>
          <a:noFill/>
        </p:spPr>
        <p:txBody>
          <a:bodyPr wrap="square">
            <a:spAutoFit/>
          </a:bodyPr>
          <a:lstStyle/>
          <a:p>
            <a:pPr marL="285750" indent="-285750" algn="just">
              <a:buFont typeface="Wingdings" panose="05000000000000000000" pitchFamily="2" charset="2"/>
              <a:buChar char="Ø"/>
            </a:pPr>
            <a:r>
              <a:rPr lang="es-CO" b="1" dirty="0">
                <a:solidFill>
                  <a:srgbClr val="163A68"/>
                </a:solidFill>
                <a:latin typeface="Helvetica Neue"/>
              </a:rPr>
              <a:t>Generar comunidades en Redes Sociales para lograr comunicación con grupos de interés segmentados</a:t>
            </a:r>
          </a:p>
          <a:p>
            <a:pPr marL="285750" indent="-285750" algn="just">
              <a:buFont typeface="Wingdings" panose="05000000000000000000" pitchFamily="2" charset="2"/>
              <a:buChar char="Ø"/>
            </a:pPr>
            <a:endParaRPr lang="es-CO" b="1" dirty="0">
              <a:solidFill>
                <a:srgbClr val="163A68"/>
              </a:solidFill>
              <a:latin typeface="Helvetica Neue"/>
            </a:endParaRPr>
          </a:p>
          <a:p>
            <a:pPr algn="just"/>
            <a:r>
              <a:rPr lang="es-CO" b="1" dirty="0">
                <a:solidFill>
                  <a:srgbClr val="163A68"/>
                </a:solidFill>
                <a:latin typeface="Helvetica Neue"/>
              </a:rPr>
              <a:t>650</a:t>
            </a:r>
            <a:r>
              <a:rPr lang="es-CO" dirty="0">
                <a:solidFill>
                  <a:srgbClr val="163A68"/>
                </a:solidFill>
                <a:latin typeface="Helvetica Neue"/>
              </a:rPr>
              <a:t> publicaciones en las diferentes redes sociales de la entidad: Instagram, Facebook, Twitter y YouTube, que permitieron visibilizar la gestión de </a:t>
            </a:r>
            <a:r>
              <a:rPr lang="es-CO" dirty="0" err="1">
                <a:solidFill>
                  <a:srgbClr val="163A68"/>
                </a:solidFill>
                <a:latin typeface="Helvetica Neue"/>
              </a:rPr>
              <a:t>ENTerritorio</a:t>
            </a:r>
            <a:r>
              <a:rPr lang="es-CO" dirty="0">
                <a:solidFill>
                  <a:srgbClr val="163A68"/>
                </a:solidFill>
                <a:latin typeface="Helvetica Neue"/>
              </a:rPr>
              <a:t> y generar interacción con las comunidades en la RRSS. </a:t>
            </a:r>
          </a:p>
          <a:p>
            <a:pPr algn="just"/>
            <a:endParaRPr lang="es-CO" dirty="0">
              <a:solidFill>
                <a:srgbClr val="163A68"/>
              </a:solidFill>
              <a:latin typeface="Helvetica Neue"/>
            </a:endParaRPr>
          </a:p>
          <a:p>
            <a:pPr algn="just"/>
            <a:endParaRPr lang="es-CO" dirty="0">
              <a:solidFill>
                <a:srgbClr val="163A68"/>
              </a:solidFill>
              <a:latin typeface="Helvetica Neue"/>
            </a:endParaRPr>
          </a:p>
          <a:p>
            <a:pPr algn="just"/>
            <a:endParaRPr lang="es-CO" dirty="0">
              <a:solidFill>
                <a:srgbClr val="163A68"/>
              </a:solidFill>
              <a:latin typeface="Helvetica Neue"/>
            </a:endParaRPr>
          </a:p>
          <a:p>
            <a:r>
              <a:rPr lang="es-CO" dirty="0">
                <a:solidFill>
                  <a:srgbClr val="C00000"/>
                </a:solidFill>
                <a:latin typeface="Helvetica Neue"/>
              </a:rPr>
              <a:t>**** Este </a:t>
            </a:r>
            <a:r>
              <a:rPr lang="es-CO" b="1" dirty="0">
                <a:solidFill>
                  <a:srgbClr val="C00000"/>
                </a:solidFill>
              </a:rPr>
              <a:t>Foco Estratégico de posicionamiento visibilidad de los logros de la entidad, fue programado para desarrollarse hasta julio 31 de 2022. Efectivamente después de julio se realizaron bastantes actividades, pero no se cuentan en el cumplimiento de las metas, ya que dispara el porcentaje de cumplimiento</a:t>
            </a:r>
            <a:endParaRPr lang="es-CO" dirty="0">
              <a:solidFill>
                <a:srgbClr val="C00000"/>
              </a:solidFill>
            </a:endParaRPr>
          </a:p>
          <a:p>
            <a:pPr algn="just"/>
            <a:endParaRPr lang="es-CO" dirty="0">
              <a:solidFill>
                <a:srgbClr val="163A68"/>
              </a:solidFill>
              <a:latin typeface="Helvetica Neue"/>
            </a:endParaRPr>
          </a:p>
        </p:txBody>
      </p:sp>
    </p:spTree>
    <p:extLst>
      <p:ext uri="{BB962C8B-B14F-4D97-AF65-F5344CB8AC3E}">
        <p14:creationId xmlns:p14="http://schemas.microsoft.com/office/powerpoint/2010/main" val="419756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324FB4F-E011-2B66-D2B1-A9A3DD26086A}"/>
              </a:ext>
            </a:extLst>
          </p:cNvPr>
          <p:cNvGraphicFramePr>
            <a:graphicFrameLocks noGrp="1"/>
          </p:cNvGraphicFramePr>
          <p:nvPr>
            <p:extLst>
              <p:ext uri="{D42A27DB-BD31-4B8C-83A1-F6EECF244321}">
                <p14:modId xmlns:p14="http://schemas.microsoft.com/office/powerpoint/2010/main" val="550858485"/>
              </p:ext>
            </p:extLst>
          </p:nvPr>
        </p:nvGraphicFramePr>
        <p:xfrm>
          <a:off x="6228521" y="824221"/>
          <a:ext cx="3525079" cy="5203329"/>
        </p:xfrm>
        <a:graphic>
          <a:graphicData uri="http://schemas.openxmlformats.org/drawingml/2006/table">
            <a:tbl>
              <a:tblPr/>
              <a:tblGrid>
                <a:gridCol w="397566">
                  <a:extLst>
                    <a:ext uri="{9D8B030D-6E8A-4147-A177-3AD203B41FA5}">
                      <a16:colId xmlns:a16="http://schemas.microsoft.com/office/drawing/2014/main" val="2789163898"/>
                    </a:ext>
                  </a:extLst>
                </a:gridCol>
                <a:gridCol w="1113182">
                  <a:extLst>
                    <a:ext uri="{9D8B030D-6E8A-4147-A177-3AD203B41FA5}">
                      <a16:colId xmlns:a16="http://schemas.microsoft.com/office/drawing/2014/main" val="2684393826"/>
                    </a:ext>
                  </a:extLst>
                </a:gridCol>
                <a:gridCol w="1563757">
                  <a:extLst>
                    <a:ext uri="{9D8B030D-6E8A-4147-A177-3AD203B41FA5}">
                      <a16:colId xmlns:a16="http://schemas.microsoft.com/office/drawing/2014/main" val="939992085"/>
                    </a:ext>
                  </a:extLst>
                </a:gridCol>
                <a:gridCol w="450574">
                  <a:extLst>
                    <a:ext uri="{9D8B030D-6E8A-4147-A177-3AD203B41FA5}">
                      <a16:colId xmlns:a16="http://schemas.microsoft.com/office/drawing/2014/main" val="3537820289"/>
                    </a:ext>
                  </a:extLst>
                </a:gridCol>
              </a:tblGrid>
              <a:tr h="220613">
                <a:tc>
                  <a:txBody>
                    <a:bodyPr/>
                    <a:lstStyle/>
                    <a:p>
                      <a:pPr algn="ctr"/>
                      <a:r>
                        <a:rPr lang="es-CO" sz="1200" b="1" dirty="0">
                          <a:solidFill>
                            <a:srgbClr val="000000"/>
                          </a:solidFill>
                          <a:effectLst/>
                          <a:latin typeface="Arial" panose="020B0604020202020204" pitchFamily="34" charset="0"/>
                        </a:rPr>
                        <a:t>No.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Departamento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Municipio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a:solidFill>
                            <a:srgbClr val="000000"/>
                          </a:solidFill>
                          <a:effectLst/>
                          <a:latin typeface="Arial" panose="020B0604020202020204" pitchFamily="34" charset="0"/>
                        </a:rPr>
                        <a:t>No.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0083332"/>
                  </a:ext>
                </a:extLst>
              </a:tr>
              <a:tr h="245312">
                <a:tc>
                  <a:txBody>
                    <a:bodyPr/>
                    <a:lstStyle/>
                    <a:p>
                      <a:pPr algn="ctr"/>
                      <a:r>
                        <a:rPr lang="es-CO" sz="1200" dirty="0">
                          <a:solidFill>
                            <a:srgbClr val="000000"/>
                          </a:solidFill>
                          <a:effectLst/>
                          <a:latin typeface="Arial" panose="020B0604020202020204" pitchFamily="34" charset="0"/>
                        </a:rPr>
                        <a:t>22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Quindío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La Tebaida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7579054"/>
                  </a:ext>
                </a:extLst>
              </a:tr>
              <a:tr h="241672">
                <a:tc rowSpan="2">
                  <a:txBody>
                    <a:bodyPr/>
                    <a:lstStyle/>
                    <a:p>
                      <a:pPr algn="ctr"/>
                      <a:r>
                        <a:rPr lang="es-CO" sz="1200" dirty="0">
                          <a:solidFill>
                            <a:srgbClr val="000000"/>
                          </a:solidFill>
                          <a:effectLst/>
                          <a:latin typeface="Arial" panose="020B0604020202020204" pitchFamily="34" charset="0"/>
                        </a:rPr>
                        <a:t>23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a:solidFill>
                            <a:srgbClr val="000000"/>
                          </a:solidFill>
                          <a:effectLst/>
                          <a:latin typeface="Arial" panose="020B0604020202020204" pitchFamily="34" charset="0"/>
                        </a:rPr>
                        <a:t>Risaralda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La Virginia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900358"/>
                  </a:ext>
                </a:extLst>
              </a:tr>
              <a:tr h="241672">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Pereira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5064355"/>
                  </a:ext>
                </a:extLst>
              </a:tr>
              <a:tr h="241672">
                <a:tc>
                  <a:txBody>
                    <a:bodyPr/>
                    <a:lstStyle/>
                    <a:p>
                      <a:pPr algn="ctr"/>
                      <a:r>
                        <a:rPr lang="es-CO" sz="1200" dirty="0">
                          <a:solidFill>
                            <a:srgbClr val="000000"/>
                          </a:solidFill>
                          <a:effectLst/>
                          <a:latin typeface="Arial" panose="020B0604020202020204" pitchFamily="34" charset="0"/>
                        </a:rPr>
                        <a:t>24</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San Andrés</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San Andrés</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64</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8070805"/>
                  </a:ext>
                </a:extLst>
              </a:tr>
              <a:tr h="333496">
                <a:tc rowSpan="5">
                  <a:txBody>
                    <a:bodyPr/>
                    <a:lstStyle/>
                    <a:p>
                      <a:pPr algn="ctr"/>
                      <a:r>
                        <a:rPr lang="es-CO" sz="1200" dirty="0">
                          <a:solidFill>
                            <a:srgbClr val="000000"/>
                          </a:solidFill>
                          <a:effectLst/>
                          <a:latin typeface="Arial" panose="020B0604020202020204" pitchFamily="34" charset="0"/>
                        </a:rPr>
                        <a:t>25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a:r>
                        <a:rPr lang="es-CO" sz="1200">
                          <a:solidFill>
                            <a:srgbClr val="000000"/>
                          </a:solidFill>
                          <a:effectLst/>
                          <a:latin typeface="Arial" panose="020B0604020202020204" pitchFamily="34" charset="0"/>
                        </a:rPr>
                        <a:t>Santander</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Barrancabermeja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4214855"/>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San Gil</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66</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3331282"/>
                  </a:ext>
                </a:extLst>
              </a:tr>
              <a:tr h="241672">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Piedecuesta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79411"/>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Bucaramanga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68</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001430"/>
                  </a:ext>
                </a:extLst>
              </a:tr>
              <a:tr h="241672">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Vélez</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69</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7875445"/>
                  </a:ext>
                </a:extLst>
              </a:tr>
              <a:tr h="241672">
                <a:tc rowSpan="2">
                  <a:txBody>
                    <a:bodyPr/>
                    <a:lstStyle/>
                    <a:p>
                      <a:pPr algn="ctr"/>
                      <a:r>
                        <a:rPr lang="es-CO" sz="1200" dirty="0">
                          <a:solidFill>
                            <a:srgbClr val="000000"/>
                          </a:solidFill>
                          <a:effectLst/>
                          <a:latin typeface="Arial" panose="020B0604020202020204" pitchFamily="34" charset="0"/>
                        </a:rPr>
                        <a:t>26</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dirty="0">
                          <a:solidFill>
                            <a:srgbClr val="000000"/>
                          </a:solidFill>
                          <a:effectLst/>
                          <a:latin typeface="Arial" panose="020B0604020202020204" pitchFamily="34" charset="0"/>
                        </a:rPr>
                        <a:t>Sucre</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Galeras</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70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8813853"/>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Coveñas</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71</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0036127"/>
                  </a:ext>
                </a:extLst>
              </a:tr>
              <a:tr h="295484">
                <a:tc rowSpan="2">
                  <a:txBody>
                    <a:bodyPr/>
                    <a:lstStyle/>
                    <a:p>
                      <a:pPr algn="ctr"/>
                      <a:r>
                        <a:rPr lang="es-CO" sz="1200" dirty="0">
                          <a:solidFill>
                            <a:srgbClr val="000000"/>
                          </a:solidFill>
                          <a:effectLst/>
                          <a:latin typeface="Arial" panose="020B0604020202020204" pitchFamily="34" charset="0"/>
                        </a:rPr>
                        <a:t>27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a:solidFill>
                            <a:srgbClr val="000000"/>
                          </a:solidFill>
                          <a:effectLst/>
                          <a:latin typeface="Arial" panose="020B0604020202020204" pitchFamily="34" charset="0"/>
                        </a:rPr>
                        <a:t>Tolima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Girardot</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72</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5294526"/>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Ibagué</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73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1739105"/>
                  </a:ext>
                </a:extLst>
              </a:tr>
              <a:tr h="241672">
                <a:tc rowSpan="7">
                  <a:txBody>
                    <a:bodyPr/>
                    <a:lstStyle/>
                    <a:p>
                      <a:pPr algn="ctr"/>
                      <a:r>
                        <a:rPr lang="es-CO" sz="1200" dirty="0">
                          <a:solidFill>
                            <a:srgbClr val="000000"/>
                          </a:solidFill>
                          <a:effectLst/>
                          <a:latin typeface="Arial" panose="020B0604020202020204" pitchFamily="34" charset="0"/>
                        </a:rPr>
                        <a:t>28</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r>
                        <a:rPr lang="es-CO" sz="1200" dirty="0">
                          <a:solidFill>
                            <a:srgbClr val="000000"/>
                          </a:solidFill>
                          <a:effectLst/>
                          <a:latin typeface="Arial" panose="020B0604020202020204" pitchFamily="34" charset="0"/>
                        </a:rPr>
                        <a:t>Valle del Cauca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Buenaventura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74</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1490945"/>
                  </a:ext>
                </a:extLst>
              </a:tr>
              <a:tr h="241672">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Calima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75</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7806768"/>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Cali</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76</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2449047"/>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Yumbo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77</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620666"/>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Guadalajara De Buga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78</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4320266"/>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Palmira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79</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293883"/>
                  </a:ext>
                </a:extLst>
              </a:tr>
              <a:tr h="241672">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Florida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80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4840653"/>
                  </a:ext>
                </a:extLst>
              </a:tr>
            </a:tbl>
          </a:graphicData>
        </a:graphic>
      </p:graphicFrame>
      <p:graphicFrame>
        <p:nvGraphicFramePr>
          <p:cNvPr id="4" name="Tabla 3">
            <a:extLst>
              <a:ext uri="{FF2B5EF4-FFF2-40B4-BE49-F238E27FC236}">
                <a16:creationId xmlns:a16="http://schemas.microsoft.com/office/drawing/2014/main" id="{7EC101DA-902D-A545-CEDD-0FBA837C856C}"/>
              </a:ext>
            </a:extLst>
          </p:cNvPr>
          <p:cNvGraphicFramePr>
            <a:graphicFrameLocks noGrp="1"/>
          </p:cNvGraphicFramePr>
          <p:nvPr>
            <p:extLst>
              <p:ext uri="{D42A27DB-BD31-4B8C-83A1-F6EECF244321}">
                <p14:modId xmlns:p14="http://schemas.microsoft.com/office/powerpoint/2010/main" val="1384048375"/>
              </p:ext>
            </p:extLst>
          </p:nvPr>
        </p:nvGraphicFramePr>
        <p:xfrm>
          <a:off x="1934819" y="830450"/>
          <a:ext cx="3723861" cy="5197100"/>
        </p:xfrm>
        <a:graphic>
          <a:graphicData uri="http://schemas.openxmlformats.org/drawingml/2006/table">
            <a:tbl>
              <a:tblPr/>
              <a:tblGrid>
                <a:gridCol w="397566">
                  <a:extLst>
                    <a:ext uri="{9D8B030D-6E8A-4147-A177-3AD203B41FA5}">
                      <a16:colId xmlns:a16="http://schemas.microsoft.com/office/drawing/2014/main" val="4148823975"/>
                    </a:ext>
                  </a:extLst>
                </a:gridCol>
                <a:gridCol w="1113182">
                  <a:extLst>
                    <a:ext uri="{9D8B030D-6E8A-4147-A177-3AD203B41FA5}">
                      <a16:colId xmlns:a16="http://schemas.microsoft.com/office/drawing/2014/main" val="3044093339"/>
                    </a:ext>
                  </a:extLst>
                </a:gridCol>
                <a:gridCol w="1736034">
                  <a:extLst>
                    <a:ext uri="{9D8B030D-6E8A-4147-A177-3AD203B41FA5}">
                      <a16:colId xmlns:a16="http://schemas.microsoft.com/office/drawing/2014/main" val="447051234"/>
                    </a:ext>
                  </a:extLst>
                </a:gridCol>
                <a:gridCol w="477079">
                  <a:extLst>
                    <a:ext uri="{9D8B030D-6E8A-4147-A177-3AD203B41FA5}">
                      <a16:colId xmlns:a16="http://schemas.microsoft.com/office/drawing/2014/main" val="3557879514"/>
                    </a:ext>
                  </a:extLst>
                </a:gridCol>
              </a:tblGrid>
              <a:tr h="116181">
                <a:tc>
                  <a:txBody>
                    <a:bodyPr/>
                    <a:lstStyle/>
                    <a:p>
                      <a:pPr algn="ctr"/>
                      <a:r>
                        <a:rPr lang="es-CO" sz="1200" b="1" dirty="0">
                          <a:solidFill>
                            <a:srgbClr val="000000"/>
                          </a:solidFill>
                          <a:effectLst/>
                          <a:latin typeface="Arial" panose="020B0604020202020204" pitchFamily="34" charset="0"/>
                        </a:rPr>
                        <a:t>No.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Departamento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dirty="0">
                          <a:solidFill>
                            <a:srgbClr val="000000"/>
                          </a:solidFill>
                          <a:effectLst/>
                          <a:latin typeface="Arial" panose="020B0604020202020204" pitchFamily="34" charset="0"/>
                        </a:rPr>
                        <a:t>Municipio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s-CO" sz="1200" b="1">
                          <a:solidFill>
                            <a:srgbClr val="000000"/>
                          </a:solidFill>
                          <a:effectLst/>
                          <a:latin typeface="Arial" panose="020B0604020202020204" pitchFamily="34" charset="0"/>
                        </a:rPr>
                        <a:t>No.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2109107"/>
                  </a:ext>
                </a:extLst>
              </a:tr>
              <a:tr h="0">
                <a:tc rowSpan="4">
                  <a:txBody>
                    <a:bodyPr/>
                    <a:lstStyle/>
                    <a:p>
                      <a:pPr algn="ctr"/>
                      <a:r>
                        <a:rPr lang="es-CO" sz="1200" dirty="0">
                          <a:solidFill>
                            <a:srgbClr val="000000"/>
                          </a:solidFill>
                          <a:effectLst/>
                          <a:latin typeface="Arial" panose="020B0604020202020204" pitchFamily="34" charset="0"/>
                        </a:rPr>
                        <a:t>20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r>
                        <a:rPr lang="es-CO" sz="1200" dirty="0">
                          <a:solidFill>
                            <a:srgbClr val="000000"/>
                          </a:solidFill>
                          <a:effectLst/>
                          <a:latin typeface="Arial" panose="020B0604020202020204" pitchFamily="34" charset="0"/>
                        </a:rPr>
                        <a:t>Norte de Santander</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Chinácota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8682531"/>
                  </a:ext>
                </a:extLst>
              </a:tr>
              <a:tr h="0">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Cúcuta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56</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6622804"/>
                  </a:ext>
                </a:extLst>
              </a:tr>
              <a:tr h="0">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Ocaña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4671044"/>
                  </a:ext>
                </a:extLst>
              </a:tr>
              <a:tr h="0">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Tibú</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58</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0150936"/>
                  </a:ext>
                </a:extLst>
              </a:tr>
              <a:tr h="0">
                <a:tc rowSpan="2">
                  <a:txBody>
                    <a:bodyPr/>
                    <a:lstStyle/>
                    <a:p>
                      <a:pPr algn="ctr"/>
                      <a:r>
                        <a:rPr lang="es-CO" sz="1200" dirty="0">
                          <a:solidFill>
                            <a:srgbClr val="000000"/>
                          </a:solidFill>
                          <a:effectLst/>
                          <a:latin typeface="Arial" panose="020B0604020202020204" pitchFamily="34" charset="0"/>
                        </a:rPr>
                        <a:t>21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dirty="0">
                          <a:solidFill>
                            <a:srgbClr val="000000"/>
                          </a:solidFill>
                          <a:effectLst/>
                          <a:latin typeface="Arial" panose="020B0604020202020204" pitchFamily="34" charset="0"/>
                        </a:rPr>
                        <a:t>Putumayo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Puerto Asís</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59</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4307467"/>
                  </a:ext>
                </a:extLst>
              </a:tr>
              <a:tr h="0">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Mocoa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60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1076583"/>
                  </a:ext>
                </a:extLst>
              </a:tr>
              <a:tr h="0">
                <a:tc rowSpan="11">
                  <a:txBody>
                    <a:bodyPr/>
                    <a:lstStyle/>
                    <a:p>
                      <a:pPr algn="ctr"/>
                      <a:r>
                        <a:rPr lang="es-CO" sz="1200" dirty="0">
                          <a:solidFill>
                            <a:srgbClr val="000000"/>
                          </a:solidFill>
                          <a:effectLst/>
                          <a:latin typeface="Arial" panose="020B0604020202020204" pitchFamily="34" charset="0"/>
                        </a:rPr>
                        <a:t>14</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1">
                  <a:txBody>
                    <a:bodyPr/>
                    <a:lstStyle/>
                    <a:p>
                      <a:pPr algn="ctr"/>
                      <a:r>
                        <a:rPr lang="es-CO" sz="1200" dirty="0">
                          <a:solidFill>
                            <a:srgbClr val="000000"/>
                          </a:solidFill>
                          <a:effectLst/>
                          <a:latin typeface="Arial" panose="020B0604020202020204" pitchFamily="34" charset="0"/>
                        </a:rPr>
                        <a:t>Cundinamarca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Tenjo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37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132265"/>
                  </a:ext>
                </a:extLst>
              </a:tr>
              <a:tr h="135414">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Chía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38</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1413776"/>
                  </a:ext>
                </a:extLst>
              </a:tr>
              <a:tr h="157983">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Fusagasugá</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39</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3964075"/>
                  </a:ext>
                </a:extLst>
              </a:tr>
              <a:tr h="140796">
                <a:tc vMerge="1">
                  <a:txBody>
                    <a:bodyPr/>
                    <a:lstStyle/>
                    <a:p>
                      <a:endParaRPr lang="es-CO"/>
                    </a:p>
                  </a:txBody>
                  <a:tcPr/>
                </a:tc>
                <a:tc vMerge="1">
                  <a:txBody>
                    <a:bodyPr/>
                    <a:lstStyle/>
                    <a:p>
                      <a:endParaRPr lang="es-CO"/>
                    </a:p>
                  </a:txBody>
                  <a:tcPr/>
                </a:tc>
                <a:tc>
                  <a:txBody>
                    <a:bodyPr/>
                    <a:lstStyle/>
                    <a:p>
                      <a:pPr algn="ctr"/>
                      <a:r>
                        <a:rPr lang="es-CO" sz="1200">
                          <a:solidFill>
                            <a:srgbClr val="000000"/>
                          </a:solidFill>
                          <a:effectLst/>
                          <a:latin typeface="Arial" panose="020B0604020202020204" pitchFamily="34" charset="0"/>
                        </a:rPr>
                        <a:t>Cajicá</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40</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3203570"/>
                  </a:ext>
                </a:extLst>
              </a:tr>
              <a:tr h="176617">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Guayabal De </a:t>
                      </a:r>
                      <a:r>
                        <a:rPr lang="es-CO" sz="1200" dirty="0" err="1">
                          <a:solidFill>
                            <a:srgbClr val="000000"/>
                          </a:solidFill>
                          <a:effectLst/>
                          <a:latin typeface="Arial" panose="020B0604020202020204" pitchFamily="34" charset="0"/>
                        </a:rPr>
                        <a:t>Siquima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41</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0015534"/>
                  </a:ext>
                </a:extLst>
              </a:tr>
              <a:tr h="185934">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San Juan De Río Seco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42</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9409698"/>
                  </a:ext>
                </a:extLst>
              </a:tr>
              <a:tr h="211153">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Carmen De </a:t>
                      </a:r>
                      <a:r>
                        <a:rPr lang="es-CO" sz="1200" dirty="0" err="1">
                          <a:solidFill>
                            <a:srgbClr val="000000"/>
                          </a:solidFill>
                          <a:effectLst/>
                          <a:latin typeface="Arial" panose="020B0604020202020204" pitchFamily="34" charset="0"/>
                        </a:rPr>
                        <a:t>Carupa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43</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6655940"/>
                  </a:ext>
                </a:extLst>
              </a:tr>
              <a:tr h="145774">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San Francisco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44</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9285160"/>
                  </a:ext>
                </a:extLst>
              </a:tr>
              <a:tr h="0">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Mosquera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45</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3353444"/>
                  </a:ext>
                </a:extLst>
              </a:tr>
              <a:tr h="98147">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Soata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46</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883976"/>
                  </a:ext>
                </a:extLst>
              </a:tr>
              <a:tr h="107463">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Sasaima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47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601255"/>
                  </a:ext>
                </a:extLst>
              </a:tr>
              <a:tr h="268978">
                <a:tc>
                  <a:txBody>
                    <a:bodyPr/>
                    <a:lstStyle/>
                    <a:p>
                      <a:pPr algn="ctr"/>
                      <a:r>
                        <a:rPr lang="es-CO" sz="1200" dirty="0">
                          <a:solidFill>
                            <a:srgbClr val="000000"/>
                          </a:solidFill>
                          <a:effectLst/>
                          <a:latin typeface="Arial" panose="020B0604020202020204" pitchFamily="34" charset="0"/>
                        </a:rPr>
                        <a:t>15</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Huila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Neiva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48</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1195334"/>
                  </a:ext>
                </a:extLst>
              </a:tr>
              <a:tr h="251791">
                <a:tc rowSpan="2">
                  <a:txBody>
                    <a:bodyPr/>
                    <a:lstStyle/>
                    <a:p>
                      <a:pPr algn="ctr"/>
                      <a:r>
                        <a:rPr lang="es-CO" sz="1200" dirty="0">
                          <a:solidFill>
                            <a:srgbClr val="000000"/>
                          </a:solidFill>
                          <a:effectLst/>
                          <a:latin typeface="Arial" panose="020B0604020202020204" pitchFamily="34" charset="0"/>
                        </a:rPr>
                        <a:t>16</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r>
                        <a:rPr lang="es-CO" sz="1200">
                          <a:solidFill>
                            <a:srgbClr val="000000"/>
                          </a:solidFill>
                          <a:effectLst/>
                          <a:latin typeface="Arial" panose="020B0604020202020204" pitchFamily="34" charset="0"/>
                        </a:rPr>
                        <a:t>La Guajira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Barrancas</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49</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9349265"/>
                  </a:ext>
                </a:extLst>
              </a:tr>
              <a:tr h="66261">
                <a:tc vMerge="1">
                  <a:txBody>
                    <a:bodyPr/>
                    <a:lstStyle/>
                    <a:p>
                      <a:endParaRPr lang="es-CO"/>
                    </a:p>
                  </a:txBody>
                  <a:tcPr/>
                </a:tc>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Riohacha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50</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0990327"/>
                  </a:ext>
                </a:extLst>
              </a:tr>
              <a:tr h="208100">
                <a:tc>
                  <a:txBody>
                    <a:bodyPr/>
                    <a:lstStyle/>
                    <a:p>
                      <a:pPr algn="ctr"/>
                      <a:r>
                        <a:rPr lang="es-CO" sz="1200" dirty="0">
                          <a:solidFill>
                            <a:srgbClr val="000000"/>
                          </a:solidFill>
                          <a:effectLst/>
                          <a:latin typeface="Arial" panose="020B0604020202020204" pitchFamily="34" charset="0"/>
                        </a:rPr>
                        <a:t>17</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Magdalena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Zona Bananera</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51</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766160"/>
                  </a:ext>
                </a:extLst>
              </a:tr>
              <a:tr h="106017">
                <a:tc>
                  <a:txBody>
                    <a:bodyPr/>
                    <a:lstStyle/>
                    <a:p>
                      <a:pPr algn="ctr"/>
                      <a:r>
                        <a:rPr lang="es-CO" sz="1200" dirty="0">
                          <a:solidFill>
                            <a:srgbClr val="000000"/>
                          </a:solidFill>
                          <a:effectLst/>
                          <a:latin typeface="Arial" panose="020B0604020202020204" pitchFamily="34" charset="0"/>
                        </a:rPr>
                        <a:t>18</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Meta</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Villavicencio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52</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8483037"/>
                  </a:ext>
                </a:extLst>
              </a:tr>
              <a:tr h="181595">
                <a:tc rowSpan="2">
                  <a:txBody>
                    <a:bodyPr/>
                    <a:lstStyle/>
                    <a:p>
                      <a:pPr algn="ctr"/>
                      <a:r>
                        <a:rPr lang="es-CO" sz="1200" dirty="0">
                          <a:solidFill>
                            <a:srgbClr val="000000"/>
                          </a:solidFill>
                          <a:effectLst/>
                          <a:latin typeface="Arial" panose="020B0604020202020204" pitchFamily="34" charset="0"/>
                        </a:rPr>
                        <a:t>19</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a:solidFill>
                            <a:srgbClr val="000000"/>
                          </a:solidFill>
                          <a:effectLst/>
                          <a:latin typeface="Arial" panose="020B0604020202020204" pitchFamily="34" charset="0"/>
                        </a:rPr>
                        <a:t>Nariño</a:t>
                      </a:r>
                      <a:endParaRPr lang="es-CO" sz="120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San Andres De Tumaco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53</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9982263"/>
                  </a:ext>
                </a:extLst>
              </a:tr>
              <a:tr h="167057">
                <a:tc vMerge="1">
                  <a:txBody>
                    <a:bodyPr/>
                    <a:lstStyle/>
                    <a:p>
                      <a:endParaRPr lang="es-CO"/>
                    </a:p>
                  </a:txBody>
                  <a:tcPr/>
                </a:tc>
                <a:tc>
                  <a:txBody>
                    <a:bodyPr/>
                    <a:lstStyle/>
                    <a:p>
                      <a:pPr algn="ctr"/>
                      <a:r>
                        <a:rPr lang="es-CO" sz="1200" dirty="0">
                          <a:solidFill>
                            <a:srgbClr val="000000"/>
                          </a:solidFill>
                          <a:effectLst/>
                          <a:latin typeface="Arial" panose="020B0604020202020204" pitchFamily="34" charset="0"/>
                        </a:rPr>
                        <a:t>Nariño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Pasto</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sz="1200" dirty="0">
                          <a:solidFill>
                            <a:srgbClr val="000000"/>
                          </a:solidFill>
                          <a:effectLst/>
                          <a:latin typeface="Arial" panose="020B0604020202020204" pitchFamily="34" charset="0"/>
                        </a:rPr>
                        <a:t>54</a:t>
                      </a:r>
                      <a:endParaRPr lang="es-CO" sz="1200" dirty="0">
                        <a:effectLst/>
                        <a:latin typeface="Calibri" panose="020F0502020204030204" pitchFamily="34" charset="0"/>
                      </a:endParaRPr>
                    </a:p>
                  </a:txBody>
                  <a:tcPr marL="9644" marR="9644" marT="9919" marB="99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4615127"/>
                  </a:ext>
                </a:extLst>
              </a:tr>
            </a:tbl>
          </a:graphicData>
        </a:graphic>
      </p:graphicFrame>
    </p:spTree>
    <p:extLst>
      <p:ext uri="{BB962C8B-B14F-4D97-AF65-F5344CB8AC3E}">
        <p14:creationId xmlns:p14="http://schemas.microsoft.com/office/powerpoint/2010/main" val="426314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A049A4-8642-0A94-E2A3-B8DEB8160E1E}"/>
              </a:ext>
            </a:extLst>
          </p:cNvPr>
          <p:cNvSpPr txBox="1"/>
          <p:nvPr/>
        </p:nvSpPr>
        <p:spPr>
          <a:xfrm>
            <a:off x="761246" y="144851"/>
            <a:ext cx="6870197" cy="961610"/>
          </a:xfrm>
          <a:prstGeom prst="rect">
            <a:avLst/>
          </a:prstGeom>
          <a:noFill/>
        </p:spPr>
        <p:txBody>
          <a:bodyPr wrap="square">
            <a:spAutoFit/>
          </a:bodyPr>
          <a:lstStyle/>
          <a:p>
            <a:pPr algn="just">
              <a:lnSpc>
                <a:spcPct val="107000"/>
              </a:lnSpc>
              <a:spcAft>
                <a:spcPts val="800"/>
              </a:spcAft>
            </a:pPr>
            <a:r>
              <a:rPr lang="es-CO" sz="1600" b="1" dirty="0">
                <a:solidFill>
                  <a:srgbClr val="163A68"/>
                </a:solidFill>
                <a:latin typeface="Tahoma" panose="020B0604030504040204" pitchFamily="34" charset="0"/>
                <a:ea typeface="Tahoma" panose="020B0604030504040204" pitchFamily="34" charset="0"/>
                <a:cs typeface="Tahoma" panose="020B0604030504040204" pitchFamily="34" charset="0"/>
              </a:rPr>
              <a:t>Hito 2: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Consolidar el fondo de proyectos: Proyecta </a:t>
            </a:r>
            <a:r>
              <a:rPr lang="es-CO" sz="1600" dirty="0" err="1">
                <a:solidFill>
                  <a:srgbClr val="163A68"/>
                </a:solidFill>
                <a:latin typeface="Tahoma" panose="020B0604030504040204" pitchFamily="34" charset="0"/>
                <a:ea typeface="Tahoma" panose="020B0604030504040204" pitchFamily="34" charset="0"/>
                <a:cs typeface="Tahoma" panose="020B0604030504040204" pitchFamily="34" charset="0"/>
              </a:rPr>
              <a:t>ENTerritorio</a:t>
            </a:r>
            <a:endPar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s-CO" sz="16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 </a:t>
            </a:r>
            <a:r>
              <a:rPr lang="es-CO" sz="1600" dirty="0">
                <a:solidFill>
                  <a:srgbClr val="163A68"/>
                </a:solidFill>
                <a:latin typeface="Tahoma" panose="020B0604030504040204" pitchFamily="34" charset="0"/>
                <a:ea typeface="Tahoma" panose="020B0604030504040204" pitchFamily="34" charset="0"/>
                <a:cs typeface="Tahoma" panose="020B0604030504040204" pitchFamily="34" charset="0"/>
              </a:rPr>
              <a:t>Valor de convenios suscritos a través de proyecta Enterritorio/ Valor proyectado de convenios a suscribir a través de Proyecta Enterritorio</a:t>
            </a:r>
          </a:p>
        </p:txBody>
      </p:sp>
      <p:pic>
        <p:nvPicPr>
          <p:cNvPr id="2" name="Imagen 1">
            <a:extLst>
              <a:ext uri="{FF2B5EF4-FFF2-40B4-BE49-F238E27FC236}">
                <a16:creationId xmlns:a16="http://schemas.microsoft.com/office/drawing/2014/main" id="{6415849D-B62F-37F4-DC57-B124AAD5D90C}"/>
              </a:ext>
            </a:extLst>
          </p:cNvPr>
          <p:cNvPicPr>
            <a:picLocks noChangeAspect="1"/>
          </p:cNvPicPr>
          <p:nvPr/>
        </p:nvPicPr>
        <p:blipFill>
          <a:blip r:embed="rId2"/>
          <a:stretch>
            <a:fillRect/>
          </a:stretch>
        </p:blipFill>
        <p:spPr>
          <a:xfrm>
            <a:off x="8401878" y="2256578"/>
            <a:ext cx="3790122" cy="1944793"/>
          </a:xfrm>
          <a:prstGeom prst="rect">
            <a:avLst/>
          </a:prstGeom>
        </p:spPr>
      </p:pic>
      <p:grpSp>
        <p:nvGrpSpPr>
          <p:cNvPr id="3" name="Grupo 2">
            <a:extLst>
              <a:ext uri="{FF2B5EF4-FFF2-40B4-BE49-F238E27FC236}">
                <a16:creationId xmlns:a16="http://schemas.microsoft.com/office/drawing/2014/main" id="{D7792B95-5560-0DEE-1522-DC8D4BBA20E3}"/>
              </a:ext>
            </a:extLst>
          </p:cNvPr>
          <p:cNvGrpSpPr/>
          <p:nvPr/>
        </p:nvGrpSpPr>
        <p:grpSpPr>
          <a:xfrm>
            <a:off x="1086678" y="1360322"/>
            <a:ext cx="7315200" cy="5182660"/>
            <a:chOff x="4751085" y="2203079"/>
            <a:chExt cx="2084207" cy="5023421"/>
          </a:xfrm>
        </p:grpSpPr>
        <p:grpSp>
          <p:nvGrpSpPr>
            <p:cNvPr id="4" name="Grupo 3">
              <a:extLst>
                <a:ext uri="{FF2B5EF4-FFF2-40B4-BE49-F238E27FC236}">
                  <a16:creationId xmlns:a16="http://schemas.microsoft.com/office/drawing/2014/main" id="{AC5FCC5A-E36C-B7FC-C445-00D1E5D2906A}"/>
                </a:ext>
              </a:extLst>
            </p:cNvPr>
            <p:cNvGrpSpPr/>
            <p:nvPr/>
          </p:nvGrpSpPr>
          <p:grpSpPr>
            <a:xfrm>
              <a:off x="4751085" y="2203079"/>
              <a:ext cx="2084207" cy="5023421"/>
              <a:chOff x="747799" y="2366940"/>
              <a:chExt cx="2084207" cy="5023421"/>
            </a:xfrm>
          </p:grpSpPr>
          <p:sp>
            <p:nvSpPr>
              <p:cNvPr id="7" name="CuadroTexto 6">
                <a:extLst>
                  <a:ext uri="{FF2B5EF4-FFF2-40B4-BE49-F238E27FC236}">
                    <a16:creationId xmlns:a16="http://schemas.microsoft.com/office/drawing/2014/main" id="{DC1DF3E4-1802-F160-BD66-9B9E803932F3}"/>
                  </a:ext>
                </a:extLst>
              </p:cNvPr>
              <p:cNvSpPr txBox="1"/>
              <p:nvPr/>
            </p:nvSpPr>
            <p:spPr>
              <a:xfrm>
                <a:off x="747799" y="5696469"/>
                <a:ext cx="2084207" cy="1693892"/>
              </a:xfrm>
              <a:prstGeom prst="rect">
                <a:avLst/>
              </a:prstGeom>
              <a:noFill/>
            </p:spPr>
            <p:txBody>
              <a:bodyPr wrap="square">
                <a:spAutoFit/>
              </a:bodyPr>
              <a:lstStyle/>
              <a:p>
                <a:pPr algn="ctr">
                  <a:lnSpc>
                    <a:spcPct val="107000"/>
                  </a:lnSpc>
                  <a:spcAft>
                    <a:spcPts val="200"/>
                  </a:spcAft>
                </a:pPr>
                <a:r>
                  <a:rPr lang="es-CO" sz="1200" b="1" dirty="0">
                    <a:solidFill>
                      <a:srgbClr val="F59D18"/>
                    </a:solidFill>
                    <a:latin typeface="Tahoma" panose="020B0604030504040204" pitchFamily="34" charset="0"/>
                    <a:ea typeface="Tahoma" panose="020B0604030504040204" pitchFamily="34" charset="0"/>
                    <a:cs typeface="Tahoma" panose="020B0604030504040204" pitchFamily="34" charset="0"/>
                  </a:rPr>
                  <a:t>Agencia Nacional de Renovación del Territorio – ART, Convenio 220208</a:t>
                </a:r>
              </a:p>
              <a:p>
                <a:pPr algn="ctr">
                  <a:lnSpc>
                    <a:spcPct val="107000"/>
                  </a:lnSpc>
                  <a:spcAft>
                    <a:spcPts val="200"/>
                  </a:spcAft>
                </a:pPr>
                <a:r>
                  <a:rPr lang="es-CO" sz="1200" b="1" dirty="0">
                    <a:solidFill>
                      <a:srgbClr val="F59D18"/>
                    </a:solidFill>
                    <a:latin typeface="Tahoma" panose="020B0604030504040204" pitchFamily="34" charset="0"/>
                    <a:ea typeface="Tahoma" panose="020B0604030504040204" pitchFamily="34" charset="0"/>
                    <a:cs typeface="Tahoma" panose="020B0604030504040204" pitchFamily="34" charset="0"/>
                  </a:rPr>
                  <a:t>Fecha de suscripción: 18-01-2022</a:t>
                </a:r>
              </a:p>
              <a:p>
                <a:pPr algn="just">
                  <a:lnSpc>
                    <a:spcPct val="107000"/>
                  </a:lnSpc>
                  <a:spcAft>
                    <a:spcPts val="200"/>
                  </a:spcAft>
                </a:pPr>
                <a:r>
                  <a:rPr lang="es-CO" sz="1400" b="1" dirty="0">
                    <a:solidFill>
                      <a:srgbClr val="F59D18"/>
                    </a:solidFill>
                    <a:ea typeface="Tahoma" panose="020B0604030504040204" pitchFamily="34" charset="0"/>
                    <a:cs typeface="Tahoma" panose="020B0604030504040204" pitchFamily="34" charset="0"/>
                  </a:rPr>
                  <a:t>Durante los meses de febrero y marzo se analizaron mas de 36 potenciales proyectos, de los cuales 12 fueron priorizados de acuerdo con los lineamientos definidos en la política de inversión y la matriz de priorización del Patrimonio,  estos proyectos se encuentran en ejecución de fase de perfil.</a:t>
                </a:r>
              </a:p>
            </p:txBody>
          </p:sp>
          <p:grpSp>
            <p:nvGrpSpPr>
              <p:cNvPr id="8" name="Grupo 7">
                <a:extLst>
                  <a:ext uri="{FF2B5EF4-FFF2-40B4-BE49-F238E27FC236}">
                    <a16:creationId xmlns:a16="http://schemas.microsoft.com/office/drawing/2014/main" id="{EE06A38D-73EB-5A19-DEE5-7EBDB5DBC7BB}"/>
                  </a:ext>
                </a:extLst>
              </p:cNvPr>
              <p:cNvGrpSpPr/>
              <p:nvPr/>
            </p:nvGrpSpPr>
            <p:grpSpPr>
              <a:xfrm>
                <a:off x="752707" y="2837752"/>
                <a:ext cx="1983184" cy="2397211"/>
                <a:chOff x="752707" y="2627168"/>
                <a:chExt cx="1983184" cy="2397211"/>
              </a:xfrm>
            </p:grpSpPr>
            <p:sp>
              <p:nvSpPr>
                <p:cNvPr id="11" name="Rectángulo 10">
                  <a:extLst>
                    <a:ext uri="{FF2B5EF4-FFF2-40B4-BE49-F238E27FC236}">
                      <a16:creationId xmlns:a16="http://schemas.microsoft.com/office/drawing/2014/main" id="{B22AC182-63EA-291F-3C09-6BD82C1B161E}"/>
                    </a:ext>
                  </a:extLst>
                </p:cNvPr>
                <p:cNvSpPr/>
                <p:nvPr/>
              </p:nvSpPr>
              <p:spPr>
                <a:xfrm>
                  <a:off x="1087395" y="2627168"/>
                  <a:ext cx="580767" cy="2397211"/>
                </a:xfrm>
                <a:prstGeom prst="rect">
                  <a:avLst/>
                </a:prstGeom>
                <a:solidFill>
                  <a:srgbClr val="49A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Conector recto 11">
                  <a:extLst>
                    <a:ext uri="{FF2B5EF4-FFF2-40B4-BE49-F238E27FC236}">
                      <a16:creationId xmlns:a16="http://schemas.microsoft.com/office/drawing/2014/main" id="{D249D0AC-1121-397D-40AD-C66CE6CC5EEA}"/>
                    </a:ext>
                  </a:extLst>
                </p:cNvPr>
                <p:cNvCxnSpPr/>
                <p:nvPr/>
              </p:nvCxnSpPr>
              <p:spPr>
                <a:xfrm>
                  <a:off x="752707" y="5024379"/>
                  <a:ext cx="1983184" cy="0"/>
                </a:xfrm>
                <a:prstGeom prst="line">
                  <a:avLst/>
                </a:prstGeom>
                <a:ln w="12700">
                  <a:solidFill>
                    <a:srgbClr val="49A8DD"/>
                  </a:solidFill>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id="{E4E7E2D8-CB52-1B4C-D3DD-58B2DC6AB4A3}"/>
                  </a:ext>
                </a:extLst>
              </p:cNvPr>
              <p:cNvSpPr txBox="1"/>
              <p:nvPr/>
            </p:nvSpPr>
            <p:spPr>
              <a:xfrm>
                <a:off x="747799" y="2366940"/>
                <a:ext cx="1259960" cy="439939"/>
              </a:xfrm>
              <a:prstGeom prst="rect">
                <a:avLst/>
              </a:prstGeom>
              <a:noFill/>
            </p:spPr>
            <p:txBody>
              <a:bodyPr wrap="square">
                <a:spAutoFit/>
              </a:bodyPr>
              <a:lstStyle/>
              <a:p>
                <a:pPr algn="ctr"/>
                <a:r>
                  <a:rPr lang="es-CO" sz="1600" b="1" dirty="0">
                    <a:solidFill>
                      <a:srgbClr val="163A68"/>
                    </a:solidFill>
                    <a:effectLst/>
                  </a:rPr>
                  <a:t>$</a:t>
                </a:r>
                <a:r>
                  <a:rPr lang="es-CO" sz="1600" b="1" dirty="0">
                    <a:solidFill>
                      <a:srgbClr val="163A68"/>
                    </a:solidFill>
                  </a:rPr>
                  <a:t>12.000</a:t>
                </a:r>
                <a:endParaRPr lang="es-CO" sz="1600" b="1" dirty="0">
                  <a:solidFill>
                    <a:srgbClr val="163A68"/>
                  </a:solidFill>
                  <a:effectLst/>
                </a:endParaRPr>
              </a:p>
              <a:p>
                <a:pPr algn="ctr"/>
                <a:r>
                  <a:rPr lang="es-CO" sz="1600" b="1" dirty="0">
                    <a:solidFill>
                      <a:srgbClr val="163A68"/>
                    </a:solidFill>
                  </a:rPr>
                  <a:t>Millones</a:t>
                </a:r>
              </a:p>
            </p:txBody>
          </p:sp>
          <p:sp>
            <p:nvSpPr>
              <p:cNvPr id="10" name="CuadroTexto 9">
                <a:extLst>
                  <a:ext uri="{FF2B5EF4-FFF2-40B4-BE49-F238E27FC236}">
                    <a16:creationId xmlns:a16="http://schemas.microsoft.com/office/drawing/2014/main" id="{546E5A88-2865-81FF-6C43-7B0517200BAA}"/>
                  </a:ext>
                </a:extLst>
              </p:cNvPr>
              <p:cNvSpPr txBox="1"/>
              <p:nvPr/>
            </p:nvSpPr>
            <p:spPr>
              <a:xfrm>
                <a:off x="1572046" y="2890878"/>
                <a:ext cx="1259960" cy="625177"/>
              </a:xfrm>
              <a:prstGeom prst="rect">
                <a:avLst/>
              </a:prstGeom>
              <a:noFill/>
            </p:spPr>
            <p:txBody>
              <a:bodyPr wrap="square">
                <a:spAutoFit/>
              </a:bodyPr>
              <a:lstStyle/>
              <a:p>
                <a:pPr algn="ctr"/>
                <a:r>
                  <a:rPr lang="es-CO" sz="1600" b="1" dirty="0">
                    <a:solidFill>
                      <a:srgbClr val="163A68"/>
                    </a:solidFill>
                  </a:rPr>
                  <a:t>$8.644</a:t>
                </a:r>
              </a:p>
              <a:p>
                <a:pPr algn="ctr"/>
                <a:r>
                  <a:rPr lang="es-CO" sz="1600" b="1" dirty="0">
                    <a:solidFill>
                      <a:srgbClr val="163A68"/>
                    </a:solidFill>
                  </a:rPr>
                  <a:t>Millones</a:t>
                </a:r>
              </a:p>
              <a:p>
                <a:pPr algn="ctr"/>
                <a:endParaRPr lang="es-CO" sz="1600" b="1" dirty="0">
                  <a:solidFill>
                    <a:srgbClr val="163A68"/>
                  </a:solidFill>
                  <a:effectLst/>
                </a:endParaRPr>
              </a:p>
            </p:txBody>
          </p:sp>
        </p:grpSp>
        <p:sp>
          <p:nvSpPr>
            <p:cNvPr id="6" name="Rectángulo 5">
              <a:extLst>
                <a:ext uri="{FF2B5EF4-FFF2-40B4-BE49-F238E27FC236}">
                  <a16:creationId xmlns:a16="http://schemas.microsoft.com/office/drawing/2014/main" id="{121CA69B-0F6C-E6E9-779D-49C877F795BA}"/>
                </a:ext>
              </a:extLst>
            </p:cNvPr>
            <p:cNvSpPr/>
            <p:nvPr/>
          </p:nvSpPr>
          <p:spPr>
            <a:xfrm>
              <a:off x="5914929" y="3228699"/>
              <a:ext cx="580767" cy="1848912"/>
            </a:xfrm>
            <a:prstGeom prst="rect">
              <a:avLst/>
            </a:prstGeom>
            <a:solidFill>
              <a:srgbClr val="49A8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6" name="CuadroTexto 15">
            <a:extLst>
              <a:ext uri="{FF2B5EF4-FFF2-40B4-BE49-F238E27FC236}">
                <a16:creationId xmlns:a16="http://schemas.microsoft.com/office/drawing/2014/main" id="{310C3A59-D83E-2570-E37E-8903A5B7A178}"/>
              </a:ext>
            </a:extLst>
          </p:cNvPr>
          <p:cNvSpPr txBox="1"/>
          <p:nvPr/>
        </p:nvSpPr>
        <p:spPr>
          <a:xfrm>
            <a:off x="1443452" y="4403090"/>
            <a:ext cx="6096000" cy="369332"/>
          </a:xfrm>
          <a:prstGeom prst="rect">
            <a:avLst/>
          </a:prstGeom>
          <a:noFill/>
        </p:spPr>
        <p:txBody>
          <a:bodyPr wrap="square">
            <a:spAutoFit/>
          </a:bodyPr>
          <a:lstStyle/>
          <a:p>
            <a:pPr algn="ctr"/>
            <a:r>
              <a:rPr lang="es-CO" sz="1800" b="1" dirty="0">
                <a:solidFill>
                  <a:srgbClr val="163A68"/>
                </a:solidFill>
              </a:rPr>
              <a:t>Ejecución 72%</a:t>
            </a:r>
          </a:p>
        </p:txBody>
      </p:sp>
    </p:spTree>
    <p:extLst>
      <p:ext uri="{BB962C8B-B14F-4D97-AF65-F5344CB8AC3E}">
        <p14:creationId xmlns:p14="http://schemas.microsoft.com/office/powerpoint/2010/main" val="263227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A049A4-8642-0A94-E2A3-B8DEB8160E1E}"/>
              </a:ext>
            </a:extLst>
          </p:cNvPr>
          <p:cNvSpPr txBox="1"/>
          <p:nvPr/>
        </p:nvSpPr>
        <p:spPr>
          <a:xfrm>
            <a:off x="677949" y="483666"/>
            <a:ext cx="10463711" cy="1068049"/>
          </a:xfrm>
          <a:prstGeom prst="rect">
            <a:avLst/>
          </a:prstGeom>
          <a:noFill/>
        </p:spPr>
        <p:txBody>
          <a:bodyPr wrap="square">
            <a:spAutoFit/>
          </a:bodyPr>
          <a:lstStyle/>
          <a:p>
            <a:pPr>
              <a:lnSpc>
                <a:spcPct val="107000"/>
              </a:lnSpc>
              <a:spcAft>
                <a:spcPts val="800"/>
              </a:spcAft>
            </a:pP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Hito 3: </a:t>
            </a:r>
            <a:r>
              <a:rPr lang="es-CO" dirty="0">
                <a:solidFill>
                  <a:srgbClr val="163A68"/>
                </a:solidFill>
                <a:latin typeface="Tahoma" panose="020B0604030504040204" pitchFamily="34" charset="0"/>
                <a:ea typeface="Tahoma" panose="020B0604030504040204" pitchFamily="34" charset="0"/>
                <a:cs typeface="Tahoma" panose="020B0604030504040204" pitchFamily="34" charset="0"/>
              </a:rPr>
              <a:t>Realizar seguimiento a la ejecución de Ingresos</a:t>
            </a:r>
          </a:p>
          <a:p>
            <a:pPr>
              <a:lnSpc>
                <a:spcPct val="107000"/>
              </a:lnSpc>
              <a:spcAft>
                <a:spcPts val="800"/>
              </a:spcAft>
            </a:pP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Indicador: </a:t>
            </a:r>
            <a:r>
              <a:rPr lang="es-CO" dirty="0">
                <a:solidFill>
                  <a:srgbClr val="163A68"/>
                </a:solidFill>
              </a:rPr>
              <a:t>(Ingresos ejecutados  por cada línea de negocio/ Ingresos proyectados por cada línea de negocio)x 100.</a:t>
            </a:r>
            <a:endParaRPr lang="es-CO"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09B4914F-BACE-8F04-CDD0-033C7D8167E8}"/>
              </a:ext>
            </a:extLst>
          </p:cNvPr>
          <p:cNvSpPr txBox="1"/>
          <p:nvPr/>
        </p:nvSpPr>
        <p:spPr>
          <a:xfrm>
            <a:off x="677949" y="5327133"/>
            <a:ext cx="2839239" cy="215444"/>
          </a:xfrm>
          <a:prstGeom prst="rect">
            <a:avLst/>
          </a:prstGeom>
          <a:noFill/>
        </p:spPr>
        <p:txBody>
          <a:bodyPr wrap="none" rtlCol="0">
            <a:spAutoFit/>
          </a:bodyPr>
          <a:lstStyle/>
          <a:p>
            <a:r>
              <a:rPr lang="es-CO" sz="800" dirty="0"/>
              <a:t> * Ingresos acumulado  por línea de negocio con corte a junio </a:t>
            </a:r>
            <a:r>
              <a:rPr lang="en-US" sz="800" dirty="0"/>
              <a:t>30</a:t>
            </a:r>
            <a:endParaRPr lang="es-CO" sz="800" dirty="0"/>
          </a:p>
        </p:txBody>
      </p:sp>
      <p:graphicFrame>
        <p:nvGraphicFramePr>
          <p:cNvPr id="4" name="Tabla 3">
            <a:extLst>
              <a:ext uri="{FF2B5EF4-FFF2-40B4-BE49-F238E27FC236}">
                <a16:creationId xmlns:a16="http://schemas.microsoft.com/office/drawing/2014/main" id="{1487E86C-F87A-04E0-1B85-331A8C1FC505}"/>
              </a:ext>
            </a:extLst>
          </p:cNvPr>
          <p:cNvGraphicFramePr>
            <a:graphicFrameLocks noGrp="1"/>
          </p:cNvGraphicFramePr>
          <p:nvPr>
            <p:extLst>
              <p:ext uri="{D42A27DB-BD31-4B8C-83A1-F6EECF244321}">
                <p14:modId xmlns:p14="http://schemas.microsoft.com/office/powerpoint/2010/main" val="1013843189"/>
              </p:ext>
            </p:extLst>
          </p:nvPr>
        </p:nvGraphicFramePr>
        <p:xfrm>
          <a:off x="782726" y="1990725"/>
          <a:ext cx="10358934" cy="3252785"/>
        </p:xfrm>
        <a:graphic>
          <a:graphicData uri="http://schemas.openxmlformats.org/drawingml/2006/table">
            <a:tbl>
              <a:tblPr/>
              <a:tblGrid>
                <a:gridCol w="861884">
                  <a:extLst>
                    <a:ext uri="{9D8B030D-6E8A-4147-A177-3AD203B41FA5}">
                      <a16:colId xmlns:a16="http://schemas.microsoft.com/office/drawing/2014/main" val="2893901828"/>
                    </a:ext>
                  </a:extLst>
                </a:gridCol>
                <a:gridCol w="3238595">
                  <a:extLst>
                    <a:ext uri="{9D8B030D-6E8A-4147-A177-3AD203B41FA5}">
                      <a16:colId xmlns:a16="http://schemas.microsoft.com/office/drawing/2014/main" val="3205709158"/>
                    </a:ext>
                  </a:extLst>
                </a:gridCol>
                <a:gridCol w="1684592">
                  <a:extLst>
                    <a:ext uri="{9D8B030D-6E8A-4147-A177-3AD203B41FA5}">
                      <a16:colId xmlns:a16="http://schemas.microsoft.com/office/drawing/2014/main" val="352973548"/>
                    </a:ext>
                  </a:extLst>
                </a:gridCol>
                <a:gridCol w="1684592">
                  <a:extLst>
                    <a:ext uri="{9D8B030D-6E8A-4147-A177-3AD203B41FA5}">
                      <a16:colId xmlns:a16="http://schemas.microsoft.com/office/drawing/2014/main" val="3655056138"/>
                    </a:ext>
                  </a:extLst>
                </a:gridCol>
                <a:gridCol w="1684592">
                  <a:extLst>
                    <a:ext uri="{9D8B030D-6E8A-4147-A177-3AD203B41FA5}">
                      <a16:colId xmlns:a16="http://schemas.microsoft.com/office/drawing/2014/main" val="3569360786"/>
                    </a:ext>
                  </a:extLst>
                </a:gridCol>
                <a:gridCol w="1204679">
                  <a:extLst>
                    <a:ext uri="{9D8B030D-6E8A-4147-A177-3AD203B41FA5}">
                      <a16:colId xmlns:a16="http://schemas.microsoft.com/office/drawing/2014/main" val="2061670371"/>
                    </a:ext>
                  </a:extLst>
                </a:gridCol>
              </a:tblGrid>
              <a:tr h="888515">
                <a:tc>
                  <a:txBody>
                    <a:bodyPr/>
                    <a:lstStyle/>
                    <a:p>
                      <a:pPr algn="ctr" fontAlgn="ctr"/>
                      <a:r>
                        <a:rPr lang="es-CO" sz="1400" b="1" i="0" u="none" strike="noStrike" dirty="0">
                          <a:solidFill>
                            <a:srgbClr val="FFFFFF"/>
                          </a:solidFill>
                          <a:effectLst/>
                          <a:latin typeface="HELVELTICA"/>
                        </a:rPr>
                        <a:t>  Rubro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s-CO" sz="1400" b="1" i="0" u="none" strike="noStrike" dirty="0">
                          <a:solidFill>
                            <a:srgbClr val="FFFFFF"/>
                          </a:solidFill>
                          <a:effectLst/>
                          <a:latin typeface="HELVELTICA"/>
                        </a:rPr>
                        <a:t>  Descripción Rubro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s-CO" sz="1400" b="1" i="0" u="none" strike="noStrike" dirty="0">
                          <a:solidFill>
                            <a:srgbClr val="FFFFFF"/>
                          </a:solidFill>
                          <a:effectLst/>
                          <a:latin typeface="HELVELTICA"/>
                        </a:rPr>
                        <a:t>Presupuesto Definitivo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s-CO" sz="1400" b="1" i="0" u="none" strike="noStrike" dirty="0">
                          <a:solidFill>
                            <a:srgbClr val="FFFFFF"/>
                          </a:solidFill>
                          <a:effectLst/>
                          <a:latin typeface="HELVELTICA"/>
                        </a:rPr>
                        <a:t>Recaudo Diciembre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s-CO" sz="1400" b="1" i="0" u="none" strike="noStrike">
                          <a:solidFill>
                            <a:srgbClr val="FFFFFF"/>
                          </a:solidFill>
                          <a:effectLst/>
                          <a:latin typeface="HELVELTICA"/>
                        </a:rPr>
                        <a:t>Recaudo Ingresos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rowSpan="3">
                  <a:txBody>
                    <a:bodyPr/>
                    <a:lstStyle/>
                    <a:p>
                      <a:pPr algn="ctr" fontAlgn="ctr"/>
                      <a:r>
                        <a:rPr lang="es-CO" sz="1400" b="1" i="0" u="none" strike="noStrike" dirty="0">
                          <a:solidFill>
                            <a:srgbClr val="FFFFFF"/>
                          </a:solidFill>
                          <a:effectLst/>
                          <a:latin typeface="HELVELTICA"/>
                        </a:rPr>
                        <a:t>% Cumplimiento</a:t>
                      </a:r>
                    </a:p>
                    <a:p>
                      <a:pPr algn="ctr" fontAlgn="ctr"/>
                      <a:r>
                        <a:rPr lang="es-CO" sz="1400" b="1" i="0" u="none" strike="noStrike" dirty="0">
                          <a:solidFill>
                            <a:srgbClr val="000000"/>
                          </a:solidFill>
                          <a:effectLst/>
                          <a:latin typeface="HELVELTIC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789073350"/>
                  </a:ext>
                </a:extLst>
              </a:tr>
              <a:tr h="393793">
                <a:tc>
                  <a:txBody>
                    <a:bodyPr/>
                    <a:lstStyle/>
                    <a:p>
                      <a:pPr algn="l" fontAlgn="ctr"/>
                      <a:r>
                        <a:rPr lang="es-CO" sz="1400" b="1" i="0" u="none" strike="noStrike" dirty="0">
                          <a:solidFill>
                            <a:srgbClr val="000000"/>
                          </a:solidFill>
                          <a:effectLst/>
                          <a:latin typeface="HELVELTICA"/>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ctr"/>
                      <a:r>
                        <a:rPr lang="es-CO" sz="1400" b="1" i="0" u="none" strike="noStrike" dirty="0">
                          <a:solidFill>
                            <a:srgbClr val="000000"/>
                          </a:solidFill>
                          <a:effectLst/>
                          <a:latin typeface="HELVELTICA"/>
                        </a:rPr>
                        <a:t>Servicios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ctr"/>
                      <a:r>
                        <a:rPr lang="es-CO" sz="1400" b="1" i="0" u="none" strike="noStrike">
                          <a:solidFill>
                            <a:srgbClr val="000000"/>
                          </a:solidFill>
                          <a:effectLst/>
                          <a:latin typeface="HELVELTICA"/>
                        </a:rPr>
                        <a:t>84.635.021.622,23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ctr"/>
                      <a:r>
                        <a:rPr lang="es-CO" sz="1400" b="1" i="0" u="none" strike="noStrike">
                          <a:solidFill>
                            <a:srgbClr val="000000"/>
                          </a:solidFill>
                          <a:effectLst/>
                          <a:latin typeface="HELVELTICA"/>
                        </a:rPr>
                        <a:t>7.363.821.746,22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ctr"/>
                      <a:r>
                        <a:rPr lang="es-CO" sz="1400" b="1" i="0" u="none" strike="noStrike">
                          <a:solidFill>
                            <a:srgbClr val="000000"/>
                          </a:solidFill>
                          <a:effectLst/>
                          <a:latin typeface="HELVELTICA"/>
                        </a:rPr>
                        <a:t>71.870.314.319,62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vMerge="1">
                  <a:txBody>
                    <a:bodyPr/>
                    <a:lstStyle/>
                    <a:p>
                      <a:pPr algn="ctr" fontAlgn="ctr"/>
                      <a:r>
                        <a:rPr lang="es-CO" sz="1400" b="1" i="0" u="none" strike="noStrike" dirty="0">
                          <a:solidFill>
                            <a:srgbClr val="000000"/>
                          </a:solidFill>
                          <a:effectLst/>
                          <a:latin typeface="HELVELTICA"/>
                        </a:rPr>
                        <a:t> </a:t>
                      </a:r>
                    </a:p>
                    <a:p>
                      <a:pPr algn="ctr" fontAlgn="ctr"/>
                      <a:r>
                        <a:rPr lang="es-CO" sz="1400" b="1" i="0" u="none" strike="noStrike" dirty="0">
                          <a:solidFill>
                            <a:srgbClr val="000000"/>
                          </a:solidFill>
                          <a:effectLst/>
                          <a:latin typeface="HELVELTICA"/>
                        </a:rPr>
                        <a:t>% Cumplimiento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01170992"/>
                  </a:ext>
                </a:extLst>
              </a:tr>
              <a:tr h="395305">
                <a:tc>
                  <a:txBody>
                    <a:bodyPr/>
                    <a:lstStyle/>
                    <a:p>
                      <a:pPr algn="l" fontAlgn="ctr"/>
                      <a:r>
                        <a:rPr lang="es-CO" sz="1400" b="1" i="0" u="none" strike="noStrike">
                          <a:solidFill>
                            <a:srgbClr val="000000"/>
                          </a:solidFill>
                          <a:effectLst/>
                          <a:latin typeface="HELVELTICA"/>
                        </a:rPr>
                        <a:t>1211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s-CO" sz="1400" b="1" i="0" u="none" strike="noStrike" dirty="0">
                          <a:solidFill>
                            <a:srgbClr val="000000"/>
                          </a:solidFill>
                          <a:effectLst/>
                          <a:latin typeface="HELVELTICA"/>
                        </a:rPr>
                        <a:t>Honorarios y Comisiones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CO" sz="1400" b="1" i="0" u="none" strike="noStrike">
                          <a:solidFill>
                            <a:srgbClr val="000000"/>
                          </a:solidFill>
                          <a:effectLst/>
                          <a:latin typeface="HELVELTICA"/>
                        </a:rPr>
                        <a:t>84.635.021.622,23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CO" sz="1400" b="1" i="0" u="none" strike="noStrike">
                          <a:solidFill>
                            <a:srgbClr val="000000"/>
                          </a:solidFill>
                          <a:effectLst/>
                          <a:latin typeface="HELVELTICA"/>
                        </a:rPr>
                        <a:t>7.363.821.746,22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CO" sz="1400" b="1" i="0" u="none" strike="noStrike">
                          <a:solidFill>
                            <a:srgbClr val="000000"/>
                          </a:solidFill>
                          <a:effectLst/>
                          <a:latin typeface="HELVELTICA"/>
                        </a:rPr>
                        <a:t>71.870.314.319,62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pPr algn="l" fontAlgn="ctr"/>
                      <a:r>
                        <a:rPr lang="es-CO" sz="1100" b="0" i="0" u="none" strike="noStrike" dirty="0">
                          <a:solidFill>
                            <a:srgbClr val="000000"/>
                          </a:solidFill>
                          <a:effectLst/>
                          <a:latin typeface="HELVELTICA"/>
                        </a:rPr>
                        <a:t>% Cumplimiento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6425143"/>
                  </a:ext>
                </a:extLst>
              </a:tr>
              <a:tr h="393793">
                <a:tc>
                  <a:txBody>
                    <a:bodyPr/>
                    <a:lstStyle/>
                    <a:p>
                      <a:pPr algn="l" fontAlgn="ctr"/>
                      <a:r>
                        <a:rPr lang="es-CO" sz="1400" b="0" i="0" u="none" strike="noStrike">
                          <a:solidFill>
                            <a:srgbClr val="000000"/>
                          </a:solidFill>
                          <a:effectLst/>
                          <a:latin typeface="HELVELTICA"/>
                        </a:rPr>
                        <a:t>12101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400" b="0" i="0" u="none" strike="noStrike" dirty="0">
                          <a:solidFill>
                            <a:srgbClr val="000000"/>
                          </a:solidFill>
                          <a:effectLst/>
                          <a:latin typeface="HELVELTICA"/>
                        </a:rPr>
                        <a:t>Gerencia de Proyectos 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dirty="0">
                          <a:solidFill>
                            <a:srgbClr val="000000"/>
                          </a:solidFill>
                          <a:effectLst/>
                          <a:latin typeface="HELVELTICA"/>
                        </a:rPr>
                        <a:t>19.806.868.390,46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a:solidFill>
                            <a:srgbClr val="000000"/>
                          </a:solidFill>
                          <a:effectLst/>
                          <a:latin typeface="HELVELTICA"/>
                        </a:rPr>
                        <a:t>3.127.748.859,00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a:solidFill>
                            <a:srgbClr val="000000"/>
                          </a:solidFill>
                          <a:effectLst/>
                          <a:latin typeface="HELVELTICA"/>
                        </a:rPr>
                        <a:t>16.298.829.376,52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1"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7594161"/>
                  </a:ext>
                </a:extLst>
              </a:tr>
              <a:tr h="393793">
                <a:tc>
                  <a:txBody>
                    <a:bodyPr/>
                    <a:lstStyle/>
                    <a:p>
                      <a:pPr algn="l" fontAlgn="ctr"/>
                      <a:r>
                        <a:rPr lang="es-CO" sz="1400" b="0" i="0" u="none" strike="noStrike">
                          <a:solidFill>
                            <a:srgbClr val="000000"/>
                          </a:solidFill>
                          <a:effectLst/>
                          <a:latin typeface="HELVELTICA"/>
                        </a:rPr>
                        <a:t>12102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400" b="0" i="0" u="none" strike="noStrike" dirty="0">
                          <a:solidFill>
                            <a:srgbClr val="000000"/>
                          </a:solidFill>
                          <a:effectLst/>
                          <a:latin typeface="HELVELTICA"/>
                        </a:rPr>
                        <a:t>Gestión de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dirty="0">
                          <a:solidFill>
                            <a:srgbClr val="000000"/>
                          </a:solidFill>
                          <a:effectLst/>
                          <a:latin typeface="HELVELTICA"/>
                        </a:rPr>
                        <a:t>17.419.086.678,92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a:solidFill>
                            <a:srgbClr val="000000"/>
                          </a:solidFill>
                          <a:effectLst/>
                          <a:latin typeface="HELVELTICA"/>
                        </a:rPr>
                        <a:t>763.361.560,00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a:solidFill>
                            <a:srgbClr val="000000"/>
                          </a:solidFill>
                          <a:effectLst/>
                          <a:latin typeface="HELVELTICA"/>
                        </a:rPr>
                        <a:t>15.447.034.964,38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1"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8818711"/>
                  </a:ext>
                </a:extLst>
              </a:tr>
              <a:tr h="393793">
                <a:tc>
                  <a:txBody>
                    <a:bodyPr/>
                    <a:lstStyle/>
                    <a:p>
                      <a:pPr algn="l" fontAlgn="ctr"/>
                      <a:r>
                        <a:rPr lang="es-CO" sz="1400" b="0" i="0" u="none" strike="noStrike">
                          <a:solidFill>
                            <a:srgbClr val="000000"/>
                          </a:solidFill>
                          <a:effectLst/>
                          <a:latin typeface="HELVELTICA"/>
                        </a:rPr>
                        <a:t>12103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400" b="0" i="0" u="none" strike="noStrike" dirty="0">
                          <a:solidFill>
                            <a:srgbClr val="000000"/>
                          </a:solidFill>
                          <a:effectLst/>
                          <a:latin typeface="HELVELTICA"/>
                        </a:rPr>
                        <a:t>Estructuración de Proyectos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dirty="0">
                          <a:solidFill>
                            <a:srgbClr val="000000"/>
                          </a:solidFill>
                          <a:effectLst/>
                          <a:latin typeface="HELVELTICA"/>
                        </a:rPr>
                        <a:t>15.784.155.529,80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dirty="0">
                          <a:solidFill>
                            <a:srgbClr val="000000"/>
                          </a:solidFill>
                          <a:effectLst/>
                          <a:latin typeface="HELVELTICA"/>
                        </a:rPr>
                        <a:t>1.810.973.934,84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dirty="0">
                          <a:solidFill>
                            <a:srgbClr val="000000"/>
                          </a:solidFill>
                          <a:effectLst/>
                          <a:latin typeface="HELVELTICA"/>
                        </a:rPr>
                        <a:t>10.503.931.089,84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1" i="0" u="none" strike="noStrike" dirty="0">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0279285"/>
                  </a:ext>
                </a:extLst>
              </a:tr>
              <a:tr h="393793">
                <a:tc>
                  <a:txBody>
                    <a:bodyPr/>
                    <a:lstStyle/>
                    <a:p>
                      <a:pPr algn="l" fontAlgn="ctr"/>
                      <a:r>
                        <a:rPr lang="es-CO" sz="1400" b="0" i="0" u="none" strike="noStrike">
                          <a:solidFill>
                            <a:srgbClr val="000000"/>
                          </a:solidFill>
                          <a:effectLst/>
                          <a:latin typeface="HELVELTICA"/>
                        </a:rPr>
                        <a:t>12104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400" b="0" i="0" u="none" strike="noStrike" dirty="0">
                          <a:solidFill>
                            <a:srgbClr val="000000"/>
                          </a:solidFill>
                          <a:effectLst/>
                          <a:latin typeface="HELVELTICA"/>
                        </a:rPr>
                        <a:t>Evaluación de Proyectos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a:solidFill>
                            <a:srgbClr val="000000"/>
                          </a:solidFill>
                          <a:effectLst/>
                          <a:latin typeface="HELVELTICA"/>
                        </a:rPr>
                        <a:t>31.624.911.023,05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dirty="0">
                          <a:solidFill>
                            <a:srgbClr val="000000"/>
                          </a:solidFill>
                          <a:effectLst/>
                          <a:latin typeface="HELVELTICA"/>
                        </a:rPr>
                        <a:t>1.661.737.392,38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400" b="0" i="0" u="none" strike="noStrike" dirty="0">
                          <a:solidFill>
                            <a:srgbClr val="000000"/>
                          </a:solidFill>
                          <a:effectLst/>
                          <a:latin typeface="HELVELTICA"/>
                        </a:rPr>
                        <a:t>29.620.518.888,88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1" i="0" u="none" strike="noStrike" dirty="0">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0655858"/>
                  </a:ext>
                </a:extLst>
              </a:tr>
            </a:tbl>
          </a:graphicData>
        </a:graphic>
      </p:graphicFrame>
    </p:spTree>
    <p:extLst>
      <p:ext uri="{BB962C8B-B14F-4D97-AF65-F5344CB8AC3E}">
        <p14:creationId xmlns:p14="http://schemas.microsoft.com/office/powerpoint/2010/main" val="33255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10143AF1-2ECE-49EC-8F49-3E2BDC628B96}"/>
              </a:ext>
            </a:extLst>
          </p:cNvPr>
          <p:cNvSpPr txBox="1"/>
          <p:nvPr/>
        </p:nvSpPr>
        <p:spPr>
          <a:xfrm>
            <a:off x="500420" y="1700523"/>
            <a:ext cx="1063101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rgbClr val="4BAAE0"/>
                </a:solidFill>
                <a:latin typeface="Tahoma" panose="020B0604030504040204" pitchFamily="34" charset="0"/>
                <a:ea typeface="Tahoma" panose="020B0604030504040204" pitchFamily="34" charset="0"/>
                <a:cs typeface="Tahoma" panose="020B0604030504040204" pitchFamily="34" charset="0"/>
              </a:rPr>
              <a:t>CUÁNTIFICACIÓN DE PRIMA DE RIESGO</a:t>
            </a:r>
          </a:p>
        </p:txBody>
      </p:sp>
      <p:pic>
        <p:nvPicPr>
          <p:cNvPr id="12" name="Picture 3">
            <a:extLst>
              <a:ext uri="{FF2B5EF4-FFF2-40B4-BE49-F238E27FC236}">
                <a16:creationId xmlns:a16="http://schemas.microsoft.com/office/drawing/2014/main" id="{22532DF1-C7E3-44EB-B90A-2B1351AFE720}"/>
              </a:ext>
            </a:extLst>
          </p:cNvPr>
          <p:cNvPicPr/>
          <p:nvPr/>
        </p:nvPicPr>
        <p:blipFill>
          <a:blip r:embed="rId2"/>
          <a:stretch>
            <a:fillRect/>
          </a:stretch>
        </p:blipFill>
        <p:spPr>
          <a:xfrm>
            <a:off x="6931688" y="2941875"/>
            <a:ext cx="4199744" cy="2857345"/>
          </a:xfrm>
          <a:prstGeom prst="rect">
            <a:avLst/>
          </a:prstGeom>
        </p:spPr>
      </p:pic>
      <p:pic>
        <p:nvPicPr>
          <p:cNvPr id="5" name="Imagen 4">
            <a:extLst>
              <a:ext uri="{FF2B5EF4-FFF2-40B4-BE49-F238E27FC236}">
                <a16:creationId xmlns:a16="http://schemas.microsoft.com/office/drawing/2014/main" id="{A770F9BF-D07A-4C8E-9AC1-54AE417930AD}"/>
              </a:ext>
            </a:extLst>
          </p:cNvPr>
          <p:cNvPicPr>
            <a:picLocks noChangeAspect="1"/>
          </p:cNvPicPr>
          <p:nvPr/>
        </p:nvPicPr>
        <p:blipFill>
          <a:blip r:embed="rId3"/>
          <a:stretch>
            <a:fillRect/>
          </a:stretch>
        </p:blipFill>
        <p:spPr>
          <a:xfrm>
            <a:off x="500419" y="2941875"/>
            <a:ext cx="5317965" cy="939277"/>
          </a:xfrm>
          <a:prstGeom prst="rect">
            <a:avLst/>
          </a:prstGeom>
        </p:spPr>
      </p:pic>
      <p:pic>
        <p:nvPicPr>
          <p:cNvPr id="6" name="Imagen 5">
            <a:extLst>
              <a:ext uri="{FF2B5EF4-FFF2-40B4-BE49-F238E27FC236}">
                <a16:creationId xmlns:a16="http://schemas.microsoft.com/office/drawing/2014/main" id="{EF24436C-D39B-449C-B67E-7F175D4B0F16}"/>
              </a:ext>
            </a:extLst>
          </p:cNvPr>
          <p:cNvPicPr>
            <a:picLocks noChangeAspect="1"/>
          </p:cNvPicPr>
          <p:nvPr/>
        </p:nvPicPr>
        <p:blipFill rotWithShape="1">
          <a:blip r:embed="rId4"/>
          <a:srcRect r="634"/>
          <a:stretch/>
        </p:blipFill>
        <p:spPr>
          <a:xfrm>
            <a:off x="672467" y="4139505"/>
            <a:ext cx="4973866" cy="716091"/>
          </a:xfrm>
          <a:prstGeom prst="rect">
            <a:avLst/>
          </a:prstGeom>
        </p:spPr>
      </p:pic>
      <p:pic>
        <p:nvPicPr>
          <p:cNvPr id="7" name="Imagen 6">
            <a:extLst>
              <a:ext uri="{FF2B5EF4-FFF2-40B4-BE49-F238E27FC236}">
                <a16:creationId xmlns:a16="http://schemas.microsoft.com/office/drawing/2014/main" id="{9976D140-5C16-4FF4-9F12-9A8E2892EE57}"/>
              </a:ext>
            </a:extLst>
          </p:cNvPr>
          <p:cNvPicPr>
            <a:picLocks noChangeAspect="1"/>
          </p:cNvPicPr>
          <p:nvPr/>
        </p:nvPicPr>
        <p:blipFill>
          <a:blip r:embed="rId5"/>
          <a:stretch>
            <a:fillRect/>
          </a:stretch>
        </p:blipFill>
        <p:spPr>
          <a:xfrm>
            <a:off x="2639499" y="5113949"/>
            <a:ext cx="1039801" cy="756219"/>
          </a:xfrm>
          <a:prstGeom prst="rect">
            <a:avLst/>
          </a:prstGeom>
        </p:spPr>
      </p:pic>
      <p:cxnSp>
        <p:nvCxnSpPr>
          <p:cNvPr id="10" name="Conector recto 9">
            <a:extLst>
              <a:ext uri="{FF2B5EF4-FFF2-40B4-BE49-F238E27FC236}">
                <a16:creationId xmlns:a16="http://schemas.microsoft.com/office/drawing/2014/main" id="{61EB1726-47EC-4A8F-8BFD-AF57A9ECA1E6}"/>
              </a:ext>
            </a:extLst>
          </p:cNvPr>
          <p:cNvCxnSpPr>
            <a:cxnSpLocks/>
          </p:cNvCxnSpPr>
          <p:nvPr/>
        </p:nvCxnSpPr>
        <p:spPr>
          <a:xfrm>
            <a:off x="6126822" y="2259815"/>
            <a:ext cx="0" cy="3954563"/>
          </a:xfrm>
          <a:prstGeom prst="line">
            <a:avLst/>
          </a:prstGeom>
          <a:ln w="28575">
            <a:solidFill>
              <a:srgbClr val="F59F16"/>
            </a:solidFill>
            <a:prstDash val="dash"/>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BCCC1D7F-24C7-4016-AE44-BBBBA371C998}"/>
              </a:ext>
            </a:extLst>
          </p:cNvPr>
          <p:cNvSpPr txBox="1"/>
          <p:nvPr/>
        </p:nvSpPr>
        <p:spPr>
          <a:xfrm>
            <a:off x="645977" y="2342378"/>
            <a:ext cx="4760944" cy="407035"/>
          </a:xfrm>
          <a:prstGeom prst="rect">
            <a:avLst/>
          </a:prstGeom>
          <a:noFill/>
        </p:spPr>
        <p:txBody>
          <a:bodyPr wrap="square">
            <a:spAutoFit/>
          </a:bodyPr>
          <a:lstStyle/>
          <a:p>
            <a:pPr>
              <a:lnSpc>
                <a:spcPct val="107000"/>
              </a:lnSpc>
            </a:pPr>
            <a:r>
              <a:rPr lang="es-ES" sz="2000" b="1" dirty="0">
                <a:solidFill>
                  <a:srgbClr val="00B0F0"/>
                </a:solidFill>
              </a:rPr>
              <a:t>Modelo anterior</a:t>
            </a:r>
            <a:endParaRPr lang="es-CO" sz="2000" b="1" dirty="0">
              <a:solidFill>
                <a:srgbClr val="00B0F0"/>
              </a:solidFill>
            </a:endParaRPr>
          </a:p>
        </p:txBody>
      </p:sp>
      <p:sp>
        <p:nvSpPr>
          <p:cNvPr id="13" name="CuadroTexto 12">
            <a:extLst>
              <a:ext uri="{FF2B5EF4-FFF2-40B4-BE49-F238E27FC236}">
                <a16:creationId xmlns:a16="http://schemas.microsoft.com/office/drawing/2014/main" id="{572677CA-34D0-4A8C-B151-CCF7999FC25B}"/>
              </a:ext>
            </a:extLst>
          </p:cNvPr>
          <p:cNvSpPr txBox="1"/>
          <p:nvPr/>
        </p:nvSpPr>
        <p:spPr>
          <a:xfrm>
            <a:off x="6545148" y="2365184"/>
            <a:ext cx="4760944" cy="407035"/>
          </a:xfrm>
          <a:prstGeom prst="rect">
            <a:avLst/>
          </a:prstGeom>
          <a:noFill/>
        </p:spPr>
        <p:txBody>
          <a:bodyPr wrap="square">
            <a:spAutoFit/>
          </a:bodyPr>
          <a:lstStyle/>
          <a:p>
            <a:pPr>
              <a:lnSpc>
                <a:spcPct val="107000"/>
              </a:lnSpc>
            </a:pPr>
            <a:r>
              <a:rPr lang="es-ES" sz="2000" b="1" dirty="0">
                <a:solidFill>
                  <a:srgbClr val="00B0F0"/>
                </a:solidFill>
              </a:rPr>
              <a:t>Modelo actual</a:t>
            </a:r>
            <a:endParaRPr lang="es-CO" sz="2000" b="1" dirty="0">
              <a:solidFill>
                <a:srgbClr val="00B0F0"/>
              </a:solidFill>
            </a:endParaRPr>
          </a:p>
        </p:txBody>
      </p:sp>
      <p:sp>
        <p:nvSpPr>
          <p:cNvPr id="14" name="CuadroTexto 13">
            <a:extLst>
              <a:ext uri="{FF2B5EF4-FFF2-40B4-BE49-F238E27FC236}">
                <a16:creationId xmlns:a16="http://schemas.microsoft.com/office/drawing/2014/main" id="{BC43B70C-C36F-70C3-2510-46AD5E57426E}"/>
              </a:ext>
            </a:extLst>
          </p:cNvPr>
          <p:cNvSpPr txBox="1"/>
          <p:nvPr/>
        </p:nvSpPr>
        <p:spPr>
          <a:xfrm>
            <a:off x="500419" y="274800"/>
            <a:ext cx="10631013" cy="1153201"/>
          </a:xfrm>
          <a:prstGeom prst="rect">
            <a:avLst/>
          </a:prstGeom>
          <a:noFill/>
        </p:spPr>
        <p:txBody>
          <a:bodyPr wrap="square">
            <a:spAutoFit/>
          </a:bodyPr>
          <a:lstStyle/>
          <a:p>
            <a:pPr marL="90170" marR="902970" algn="ctr">
              <a:lnSpc>
                <a:spcPct val="107000"/>
              </a:lnSpc>
              <a:spcAft>
                <a:spcPts val="80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4: </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Definición Prima de Riesgo Nuevo Modelo de Negocio</a:t>
            </a:r>
            <a:endPar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L="90170" marR="902970" algn="ctr">
              <a:lnSpc>
                <a:spcPct val="107000"/>
              </a:lnSpc>
              <a:spcAft>
                <a:spcPts val="800"/>
              </a:spcAft>
            </a:pPr>
            <a:r>
              <a:rPr lang="es-ES" sz="2000"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a:t>
            </a:r>
            <a:r>
              <a:rPr lang="es-ES" sz="2000" dirty="0">
                <a:solidFill>
                  <a:srgbClr val="163A68"/>
                </a:solidFill>
                <a:effectLst/>
                <a:latin typeface="Tahoma" panose="020B0604030504040204" pitchFamily="34" charset="0"/>
                <a:ea typeface="Tahoma" panose="020B0604030504040204" pitchFamily="34" charset="0"/>
                <a:cs typeface="Tahoma" panose="020B0604030504040204" pitchFamily="34" charset="0"/>
              </a:rPr>
              <a:t> No. Actividades ejecutadas en cronograma de trabajo/ No. Actividades programadas en el cronograma.</a:t>
            </a:r>
            <a:endParaRPr lang="es-CO" sz="2000"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293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ED046939-B3E5-3596-62FC-456499037C50}"/>
              </a:ext>
            </a:extLst>
          </p:cNvPr>
          <p:cNvGrpSpPr/>
          <p:nvPr/>
        </p:nvGrpSpPr>
        <p:grpSpPr>
          <a:xfrm>
            <a:off x="2340743" y="181433"/>
            <a:ext cx="7510514" cy="6467017"/>
            <a:chOff x="530345" y="181433"/>
            <a:chExt cx="7510514" cy="6605662"/>
          </a:xfrm>
        </p:grpSpPr>
        <p:pic>
          <p:nvPicPr>
            <p:cNvPr id="18" name="Imagen 17">
              <a:extLst>
                <a:ext uri="{FF2B5EF4-FFF2-40B4-BE49-F238E27FC236}">
                  <a16:creationId xmlns:a16="http://schemas.microsoft.com/office/drawing/2014/main" id="{9E93EA59-A302-7F99-65D7-B2E29C457EF0}"/>
                </a:ext>
              </a:extLst>
            </p:cNvPr>
            <p:cNvPicPr>
              <a:picLocks noChangeAspect="1"/>
            </p:cNvPicPr>
            <p:nvPr/>
          </p:nvPicPr>
          <p:blipFill>
            <a:blip r:embed="rId3"/>
            <a:stretch>
              <a:fillRect/>
            </a:stretch>
          </p:blipFill>
          <p:spPr>
            <a:xfrm rot="3060746">
              <a:off x="3821589" y="2567825"/>
              <a:ext cx="4229105" cy="4209435"/>
            </a:xfrm>
            <a:prstGeom prst="rect">
              <a:avLst/>
            </a:prstGeom>
          </p:spPr>
        </p:pic>
        <p:grpSp>
          <p:nvGrpSpPr>
            <p:cNvPr id="3" name="Grupo 2">
              <a:extLst>
                <a:ext uri="{FF2B5EF4-FFF2-40B4-BE49-F238E27FC236}">
                  <a16:creationId xmlns:a16="http://schemas.microsoft.com/office/drawing/2014/main" id="{557B8C78-5DAE-46E3-9DA6-3E333D5A0807}"/>
                </a:ext>
              </a:extLst>
            </p:cNvPr>
            <p:cNvGrpSpPr/>
            <p:nvPr/>
          </p:nvGrpSpPr>
          <p:grpSpPr>
            <a:xfrm>
              <a:off x="530345" y="181433"/>
              <a:ext cx="7103013" cy="6084307"/>
              <a:chOff x="530345" y="181433"/>
              <a:chExt cx="7103013" cy="6084307"/>
            </a:xfrm>
          </p:grpSpPr>
          <p:pic>
            <p:nvPicPr>
              <p:cNvPr id="2" name="Imagen 1">
                <a:extLst>
                  <a:ext uri="{FF2B5EF4-FFF2-40B4-BE49-F238E27FC236}">
                    <a16:creationId xmlns:a16="http://schemas.microsoft.com/office/drawing/2014/main" id="{0FE450D1-942B-0A17-6CD5-EC2F9C64A085}"/>
                  </a:ext>
                </a:extLst>
              </p:cNvPr>
              <p:cNvPicPr>
                <a:picLocks noChangeAspect="1"/>
              </p:cNvPicPr>
              <p:nvPr/>
            </p:nvPicPr>
            <p:blipFill>
              <a:blip r:embed="rId4"/>
              <a:stretch>
                <a:fillRect/>
              </a:stretch>
            </p:blipFill>
            <p:spPr>
              <a:xfrm rot="16834784">
                <a:off x="1220745" y="253654"/>
                <a:ext cx="2781300" cy="2717800"/>
              </a:xfrm>
              <a:prstGeom prst="rect">
                <a:avLst/>
              </a:prstGeom>
            </p:spPr>
          </p:pic>
          <p:sp>
            <p:nvSpPr>
              <p:cNvPr id="6" name="CuadroTexto 5">
                <a:extLst>
                  <a:ext uri="{FF2B5EF4-FFF2-40B4-BE49-F238E27FC236}">
                    <a16:creationId xmlns:a16="http://schemas.microsoft.com/office/drawing/2014/main" id="{739483F3-F26E-A03A-12B3-7D6EC51992D0}"/>
                  </a:ext>
                </a:extLst>
              </p:cNvPr>
              <p:cNvSpPr txBox="1"/>
              <p:nvPr/>
            </p:nvSpPr>
            <p:spPr>
              <a:xfrm>
                <a:off x="1220745" y="1289388"/>
                <a:ext cx="2736889" cy="646331"/>
              </a:xfrm>
              <a:prstGeom prst="rect">
                <a:avLst/>
              </a:prstGeom>
              <a:noFill/>
            </p:spPr>
            <p:txBody>
              <a:bodyPr wrap="square" rtlCol="0">
                <a:spAutoFit/>
              </a:bodyPr>
              <a:lstStyle/>
              <a:p>
                <a:pPr algn="ctr"/>
                <a:r>
                  <a:rPr lang="es-CO" dirty="0">
                    <a:solidFill>
                      <a:srgbClr val="163A68"/>
                    </a:solidFill>
                  </a:rPr>
                  <a:t>Pilar Estratégico</a:t>
                </a:r>
                <a:br>
                  <a:rPr lang="es-CO" b="1" dirty="0">
                    <a:solidFill>
                      <a:srgbClr val="163A68"/>
                    </a:solidFill>
                  </a:rPr>
                </a:br>
                <a:r>
                  <a:rPr lang="es-CO" b="1" dirty="0">
                    <a:solidFill>
                      <a:srgbClr val="163A68"/>
                    </a:solidFill>
                  </a:rPr>
                  <a:t>de  Transparencia</a:t>
                </a:r>
                <a:endParaRPr lang="es-CO" dirty="0">
                  <a:solidFill>
                    <a:srgbClr val="163A68"/>
                  </a:solidFill>
                </a:endParaRPr>
              </a:p>
            </p:txBody>
          </p:sp>
          <p:pic>
            <p:nvPicPr>
              <p:cNvPr id="7" name="Imagen 6">
                <a:extLst>
                  <a:ext uri="{FF2B5EF4-FFF2-40B4-BE49-F238E27FC236}">
                    <a16:creationId xmlns:a16="http://schemas.microsoft.com/office/drawing/2014/main" id="{E23EEEBD-B727-D023-3D18-A0FCA6854E4A}"/>
                  </a:ext>
                </a:extLst>
              </p:cNvPr>
              <p:cNvPicPr>
                <a:picLocks noChangeAspect="1"/>
              </p:cNvPicPr>
              <p:nvPr/>
            </p:nvPicPr>
            <p:blipFill>
              <a:blip r:embed="rId5"/>
              <a:stretch>
                <a:fillRect/>
              </a:stretch>
            </p:blipFill>
            <p:spPr>
              <a:xfrm rot="5400000">
                <a:off x="3878402" y="218609"/>
                <a:ext cx="3256607" cy="3182255"/>
              </a:xfrm>
              <a:prstGeom prst="rect">
                <a:avLst/>
              </a:prstGeom>
            </p:spPr>
          </p:pic>
          <p:sp>
            <p:nvSpPr>
              <p:cNvPr id="8" name="CuadroTexto 7">
                <a:extLst>
                  <a:ext uri="{FF2B5EF4-FFF2-40B4-BE49-F238E27FC236}">
                    <a16:creationId xmlns:a16="http://schemas.microsoft.com/office/drawing/2014/main" id="{69D14417-0143-9C9E-C83D-B257BDC95666}"/>
                  </a:ext>
                </a:extLst>
              </p:cNvPr>
              <p:cNvSpPr txBox="1"/>
              <p:nvPr/>
            </p:nvSpPr>
            <p:spPr>
              <a:xfrm>
                <a:off x="4169217" y="223789"/>
                <a:ext cx="2639861" cy="1477328"/>
              </a:xfrm>
              <a:prstGeom prst="rect">
                <a:avLst/>
              </a:prstGeom>
              <a:noFill/>
            </p:spPr>
            <p:txBody>
              <a:bodyPr wrap="square" rtlCol="0">
                <a:spAutoFit/>
              </a:bodyPr>
              <a:lstStyle/>
              <a:p>
                <a:pPr algn="ct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Foco Procedimientos,</a:t>
                </a:r>
                <a:endParaRPr lang="es-CO"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algn="ct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Roles y Responsabilidades</a:t>
                </a:r>
                <a:endParaRPr lang="es-CO" dirty="0">
                  <a:solidFill>
                    <a:srgbClr val="163A68"/>
                  </a:solidFill>
                  <a:latin typeface="Tahoma" panose="020B0604030504040204" pitchFamily="34" charset="0"/>
                  <a:ea typeface="Tahoma" panose="020B0604030504040204" pitchFamily="34" charset="0"/>
                  <a:cs typeface="Tahoma" panose="020B0604030504040204" pitchFamily="34" charset="0"/>
                </a:endParaRPr>
              </a:p>
              <a:p>
                <a:pPr algn="ctr"/>
                <a:r>
                  <a:rPr lang="es-CO" b="1" dirty="0">
                    <a:solidFill>
                      <a:srgbClr val="163A68"/>
                    </a:solidFill>
                    <a:latin typeface="Tahoma" panose="020B0604030504040204" pitchFamily="34" charset="0"/>
                    <a:ea typeface="Tahoma" panose="020B0604030504040204" pitchFamily="34" charset="0"/>
                    <a:cs typeface="Tahoma" panose="020B0604030504040204" pitchFamily="34" charset="0"/>
                  </a:rPr>
                  <a:t>15%</a:t>
                </a:r>
                <a:endParaRPr lang="es-CO" dirty="0">
                  <a:solidFill>
                    <a:srgbClr val="163A68"/>
                  </a:solidFill>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53EA00C9-E2EF-6784-0722-29B2505CBBCD}"/>
                  </a:ext>
                </a:extLst>
              </p:cNvPr>
              <p:cNvSpPr txBox="1"/>
              <p:nvPr/>
            </p:nvSpPr>
            <p:spPr>
              <a:xfrm>
                <a:off x="4202523" y="1624911"/>
                <a:ext cx="2736889" cy="1200329"/>
              </a:xfrm>
              <a:prstGeom prst="rect">
                <a:avLst/>
              </a:prstGeom>
              <a:noFill/>
            </p:spPr>
            <p:txBody>
              <a:bodyPr wrap="square" rtlCol="0">
                <a:spAutoFit/>
              </a:bodyPr>
              <a:lstStyle/>
              <a:p>
                <a:pPr algn="ctr"/>
                <a:r>
                  <a:rPr lang="es-CO" sz="1200" dirty="0">
                    <a:solidFill>
                      <a:srgbClr val="163A68"/>
                    </a:solidFill>
                  </a:rPr>
                  <a:t>• Reingeniería procesos y procedimientos del SIG</a:t>
                </a:r>
              </a:p>
              <a:p>
                <a:pPr algn="ctr"/>
                <a:r>
                  <a:rPr lang="es-CO" sz="1200" dirty="0">
                    <a:solidFill>
                      <a:srgbClr val="163A68"/>
                    </a:solidFill>
                  </a:rPr>
                  <a:t>• Evaluación de mecanismos de exigibilidad de procedimientos</a:t>
                </a:r>
              </a:p>
              <a:p>
                <a:pPr algn="ctr"/>
                <a:r>
                  <a:rPr lang="es-CO" sz="1200" dirty="0">
                    <a:solidFill>
                      <a:srgbClr val="163A68"/>
                    </a:solidFill>
                  </a:rPr>
                  <a:t>• Implementación del módulo de ventas y marketing CRM.</a:t>
                </a:r>
              </a:p>
            </p:txBody>
          </p:sp>
          <p:pic>
            <p:nvPicPr>
              <p:cNvPr id="4" name="Imagen 3">
                <a:extLst>
                  <a:ext uri="{FF2B5EF4-FFF2-40B4-BE49-F238E27FC236}">
                    <a16:creationId xmlns:a16="http://schemas.microsoft.com/office/drawing/2014/main" id="{09943CAA-186C-EE95-AB24-EA8F8F378EFB}"/>
                  </a:ext>
                </a:extLst>
              </p:cNvPr>
              <p:cNvPicPr>
                <a:picLocks noChangeAspect="1"/>
              </p:cNvPicPr>
              <p:nvPr/>
            </p:nvPicPr>
            <p:blipFill>
              <a:blip r:embed="rId3"/>
              <a:stretch>
                <a:fillRect/>
              </a:stretch>
            </p:blipFill>
            <p:spPr>
              <a:xfrm rot="1444752">
                <a:off x="530345" y="2957028"/>
                <a:ext cx="3324173" cy="3308712"/>
              </a:xfrm>
              <a:prstGeom prst="rect">
                <a:avLst/>
              </a:prstGeom>
            </p:spPr>
          </p:pic>
          <p:sp>
            <p:nvSpPr>
              <p:cNvPr id="15" name="CuadroTexto 14">
                <a:extLst>
                  <a:ext uri="{FF2B5EF4-FFF2-40B4-BE49-F238E27FC236}">
                    <a16:creationId xmlns:a16="http://schemas.microsoft.com/office/drawing/2014/main" id="{63BB5ED6-5378-80D4-1BE0-631F68AB458F}"/>
                  </a:ext>
                </a:extLst>
              </p:cNvPr>
              <p:cNvSpPr txBox="1"/>
              <p:nvPr/>
            </p:nvSpPr>
            <p:spPr>
              <a:xfrm>
                <a:off x="765379" y="3822735"/>
                <a:ext cx="2916791" cy="660188"/>
              </a:xfrm>
              <a:prstGeom prst="rect">
                <a:avLst/>
              </a:prstGeom>
              <a:noFill/>
            </p:spPr>
            <p:txBody>
              <a:bodyPr wrap="square" rtlCol="0">
                <a:spAutoFit/>
              </a:bodyPr>
              <a:lstStyle/>
              <a:p>
                <a:pPr algn="ctr"/>
                <a:r>
                  <a:rPr lang="es-CO" b="1" dirty="0">
                    <a:solidFill>
                      <a:srgbClr val="163A68"/>
                    </a:solidFill>
                  </a:rPr>
                  <a:t>Líder de foco</a:t>
                </a:r>
                <a:br>
                  <a:rPr lang="es-CO" b="1" dirty="0"/>
                </a:br>
                <a:r>
                  <a:rPr lang="es-CO" b="1" dirty="0">
                    <a:solidFill>
                      <a:srgbClr val="163A68"/>
                    </a:solidFill>
                  </a:rPr>
                  <a:t>Subgerencia Administrativa</a:t>
                </a:r>
              </a:p>
            </p:txBody>
          </p:sp>
          <p:sp>
            <p:nvSpPr>
              <p:cNvPr id="17" name="CuadroTexto 16">
                <a:extLst>
                  <a:ext uri="{FF2B5EF4-FFF2-40B4-BE49-F238E27FC236}">
                    <a16:creationId xmlns:a16="http://schemas.microsoft.com/office/drawing/2014/main" id="{08F31A92-C454-7E93-6C7D-51DDF9BD47FD}"/>
                  </a:ext>
                </a:extLst>
              </p:cNvPr>
              <p:cNvSpPr txBox="1"/>
              <p:nvPr/>
            </p:nvSpPr>
            <p:spPr>
              <a:xfrm>
                <a:off x="893232" y="4611384"/>
                <a:ext cx="2543638" cy="974562"/>
              </a:xfrm>
              <a:prstGeom prst="rect">
                <a:avLst/>
              </a:prstGeom>
              <a:noFill/>
            </p:spPr>
            <p:txBody>
              <a:bodyPr wrap="square" rtlCol="0">
                <a:spAutoFit/>
              </a:bodyPr>
              <a:lstStyle/>
              <a:p>
                <a:pPr algn="ctr"/>
                <a:r>
                  <a:rPr lang="es-CO" sz="1400" dirty="0">
                    <a:solidFill>
                      <a:srgbClr val="163A68"/>
                    </a:solidFill>
                  </a:rPr>
                  <a:t>• Tecnología de la Información</a:t>
                </a:r>
              </a:p>
              <a:p>
                <a:pPr algn="ctr"/>
                <a:r>
                  <a:rPr lang="es-CO" sz="1400" dirty="0">
                    <a:solidFill>
                      <a:srgbClr val="163A68"/>
                    </a:solidFill>
                  </a:rPr>
                  <a:t>• Grupo de Desarrollo Organizacional</a:t>
                </a:r>
              </a:p>
              <a:p>
                <a:pPr algn="ctr"/>
                <a:r>
                  <a:rPr lang="es-CO" sz="1400" dirty="0">
                    <a:solidFill>
                      <a:srgbClr val="163A68"/>
                    </a:solidFill>
                  </a:rPr>
                  <a:t>• Subgerencia de Operaciones</a:t>
                </a:r>
              </a:p>
            </p:txBody>
          </p:sp>
          <p:sp>
            <p:nvSpPr>
              <p:cNvPr id="19" name="CuadroTexto 18">
                <a:extLst>
                  <a:ext uri="{FF2B5EF4-FFF2-40B4-BE49-F238E27FC236}">
                    <a16:creationId xmlns:a16="http://schemas.microsoft.com/office/drawing/2014/main" id="{7E7D66FA-BC41-0F5A-774A-5D7389F990D0}"/>
                  </a:ext>
                </a:extLst>
              </p:cNvPr>
              <p:cNvSpPr txBox="1"/>
              <p:nvPr/>
            </p:nvSpPr>
            <p:spPr>
              <a:xfrm>
                <a:off x="4295311" y="3642410"/>
                <a:ext cx="3281659" cy="400110"/>
              </a:xfrm>
              <a:prstGeom prst="rect">
                <a:avLst/>
              </a:prstGeom>
              <a:noFill/>
            </p:spPr>
            <p:txBody>
              <a:bodyPr wrap="square" rtlCol="0">
                <a:spAutoFit/>
              </a:bodyPr>
              <a:lstStyle/>
              <a:p>
                <a:pPr algn="ctr"/>
                <a:r>
                  <a:rPr lang="es-CO" sz="2000" b="1" dirty="0">
                    <a:solidFill>
                      <a:srgbClr val="163A68"/>
                    </a:solidFill>
                  </a:rPr>
                  <a:t>Indicadores</a:t>
                </a:r>
                <a:endParaRPr lang="es-CO" sz="2000" dirty="0">
                  <a:solidFill>
                    <a:srgbClr val="163A68"/>
                  </a:solidFill>
                </a:endParaRPr>
              </a:p>
            </p:txBody>
          </p:sp>
          <p:sp>
            <p:nvSpPr>
              <p:cNvPr id="20" name="CuadroTexto 19">
                <a:extLst>
                  <a:ext uri="{FF2B5EF4-FFF2-40B4-BE49-F238E27FC236}">
                    <a16:creationId xmlns:a16="http://schemas.microsoft.com/office/drawing/2014/main" id="{2DC77ED4-D1BD-6A95-FB67-74CBD80B83ED}"/>
                  </a:ext>
                </a:extLst>
              </p:cNvPr>
              <p:cNvSpPr txBox="1"/>
              <p:nvPr/>
            </p:nvSpPr>
            <p:spPr>
              <a:xfrm>
                <a:off x="4242258" y="4017764"/>
                <a:ext cx="3391100" cy="2031325"/>
              </a:xfrm>
              <a:prstGeom prst="rect">
                <a:avLst/>
              </a:prstGeom>
              <a:noFill/>
            </p:spPr>
            <p:txBody>
              <a:bodyPr wrap="square" rtlCol="0">
                <a:spAutoFit/>
              </a:bodyPr>
              <a:lstStyle/>
              <a:p>
                <a:pPr algn="ctr"/>
                <a:r>
                  <a:rPr lang="es-CO" sz="1050" dirty="0">
                    <a:solidFill>
                      <a:srgbClr val="163A68"/>
                    </a:solidFill>
                  </a:rPr>
                  <a:t>• Plan de Priorización Documental 2022.</a:t>
                </a:r>
              </a:p>
              <a:p>
                <a:pPr algn="ctr"/>
                <a:r>
                  <a:rPr lang="es-CO" sz="1050" dirty="0">
                    <a:solidFill>
                      <a:srgbClr val="163A68"/>
                    </a:solidFill>
                  </a:rPr>
                  <a:t>• (No, de documentos gestionados y publicados/ nuero de documentos programados en plan de priorización)*100.</a:t>
                </a:r>
              </a:p>
              <a:p>
                <a:pPr algn="ctr"/>
                <a:r>
                  <a:rPr lang="es-CO" sz="1050" dirty="0">
                    <a:solidFill>
                      <a:srgbClr val="163A68"/>
                    </a:solidFill>
                  </a:rPr>
                  <a:t>• No Actividades ejecutadas/ No. activades programadas en el plan de implementación de la mesa integral de servicios.</a:t>
                </a:r>
              </a:p>
              <a:p>
                <a:pPr algn="ctr"/>
                <a:r>
                  <a:rPr lang="es-CO" sz="1050" dirty="0">
                    <a:solidFill>
                      <a:srgbClr val="163A68"/>
                    </a:solidFill>
                  </a:rPr>
                  <a:t>• No profesionales capacitados/ meta de profesionales a capacitar </a:t>
                </a:r>
              </a:p>
              <a:p>
                <a:pPr algn="ctr"/>
                <a:r>
                  <a:rPr lang="es-CO" sz="1050" dirty="0">
                    <a:solidFill>
                      <a:srgbClr val="163A68"/>
                    </a:solidFill>
                  </a:rPr>
                  <a:t>• (No, tramites entregados bajo el requerimiento ANS / No. Tramites entregados)*100.</a:t>
                </a:r>
              </a:p>
              <a:p>
                <a:pPr algn="ctr"/>
                <a:r>
                  <a:rPr lang="es-CO" sz="1050" dirty="0">
                    <a:solidFill>
                      <a:srgbClr val="163A68"/>
                    </a:solidFill>
                  </a:rPr>
                  <a:t>• Resultado de evaluación de mecanismos de exigibilidad junto con plan de mejoramiento cuando aplique.</a:t>
                </a:r>
              </a:p>
            </p:txBody>
          </p:sp>
        </p:grpSp>
      </p:grpSp>
    </p:spTree>
    <p:extLst>
      <p:ext uri="{BB962C8B-B14F-4D97-AF65-F5344CB8AC3E}">
        <p14:creationId xmlns:p14="http://schemas.microsoft.com/office/powerpoint/2010/main" val="133776101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E6A5120-5E25-6F79-D5B2-930D13DF178F}"/>
              </a:ext>
            </a:extLst>
          </p:cNvPr>
          <p:cNvSpPr txBox="1"/>
          <p:nvPr/>
        </p:nvSpPr>
        <p:spPr>
          <a:xfrm>
            <a:off x="76622" y="1384144"/>
            <a:ext cx="7468038" cy="2744406"/>
          </a:xfrm>
          <a:prstGeom prst="rect">
            <a:avLst/>
          </a:prstGeom>
          <a:noFill/>
        </p:spPr>
        <p:txBody>
          <a:bodyPr wrap="square">
            <a:spAutoFit/>
          </a:bodyPr>
          <a:lstStyle/>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Hito 1</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 Lograr la transformación organizacional a través de la reingeniería de procesos y procedimientos y la priorización de documentos del SIG para el 2022</a:t>
            </a:r>
          </a:p>
          <a:p>
            <a:pPr marR="902970" algn="just">
              <a:lnSpc>
                <a:spcPct val="107000"/>
              </a:lnSpc>
              <a:spcAft>
                <a:spcPts val="800"/>
              </a:spcAft>
            </a:pPr>
            <a:r>
              <a:rPr lang="es-ES" b="1" dirty="0">
                <a:solidFill>
                  <a:srgbClr val="163A68"/>
                </a:solidFill>
                <a:latin typeface="Tahoma" panose="020B0604030504040204" pitchFamily="34" charset="0"/>
                <a:ea typeface="Tahoma" panose="020B0604030504040204" pitchFamily="34" charset="0"/>
                <a:cs typeface="Tahoma" panose="020B0604030504040204" pitchFamily="34" charset="0"/>
              </a:rPr>
              <a:t>Actividad 1: </a:t>
            </a:r>
            <a:r>
              <a:rPr lang="es-ES" dirty="0">
                <a:solidFill>
                  <a:srgbClr val="163A68"/>
                </a:solidFill>
                <a:latin typeface="Tahoma" panose="020B0604030504040204" pitchFamily="34" charset="0"/>
                <a:ea typeface="Tahoma" panose="020B0604030504040204" pitchFamily="34" charset="0"/>
                <a:cs typeface="Tahoma" panose="020B0604030504040204" pitchFamily="34" charset="0"/>
              </a:rPr>
              <a:t>I</a:t>
            </a:r>
            <a:r>
              <a:rPr lang="es-CO" dirty="0" err="1">
                <a:solidFill>
                  <a:srgbClr val="163A68"/>
                </a:solidFill>
                <a:latin typeface="Tahoma" panose="020B0604030504040204" pitchFamily="34" charset="0"/>
                <a:ea typeface="Tahoma" panose="020B0604030504040204" pitchFamily="34" charset="0"/>
                <a:cs typeface="Tahoma" panose="020B0604030504040204" pitchFamily="34" charset="0"/>
              </a:rPr>
              <a:t>mplementar</a:t>
            </a:r>
            <a:r>
              <a:rPr lang="es-CO" dirty="0">
                <a:solidFill>
                  <a:srgbClr val="163A68"/>
                </a:solidFill>
                <a:latin typeface="Tahoma" panose="020B0604030504040204" pitchFamily="34" charset="0"/>
                <a:ea typeface="Tahoma" panose="020B0604030504040204" pitchFamily="34" charset="0"/>
                <a:cs typeface="Tahoma" panose="020B0604030504040204" pitchFamily="34" charset="0"/>
              </a:rPr>
              <a:t> plan de priorización de documentos del SIG</a:t>
            </a:r>
            <a:endParaRPr lang="es-CO"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endPar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endParaRPr>
          </a:p>
          <a:p>
            <a:pPr marR="902970" algn="just">
              <a:lnSpc>
                <a:spcPct val="107000"/>
              </a:lnSpc>
              <a:spcAft>
                <a:spcPts val="800"/>
              </a:spcAft>
            </a:pPr>
            <a:r>
              <a:rPr lang="es-ES" b="1" dirty="0">
                <a:solidFill>
                  <a:srgbClr val="163A68"/>
                </a:solidFill>
                <a:effectLst/>
                <a:latin typeface="Tahoma" panose="020B0604030504040204" pitchFamily="34" charset="0"/>
                <a:ea typeface="Tahoma" panose="020B0604030504040204" pitchFamily="34" charset="0"/>
                <a:cs typeface="Tahoma" panose="020B0604030504040204" pitchFamily="34" charset="0"/>
              </a:rPr>
              <a:t>Indicador 1</a:t>
            </a:r>
            <a:r>
              <a:rPr lang="es-ES" dirty="0">
                <a:solidFill>
                  <a:srgbClr val="163A68"/>
                </a:solidFill>
                <a:effectLst/>
                <a:latin typeface="Tahoma" panose="020B0604030504040204" pitchFamily="34" charset="0"/>
                <a:ea typeface="Tahoma" panose="020B0604030504040204" pitchFamily="34" charset="0"/>
                <a:cs typeface="Tahoma" panose="020B0604030504040204" pitchFamily="34" charset="0"/>
              </a:rPr>
              <a:t>: No. de documentos gestionados y publicados/ número de documentos programados en plan de priorización</a:t>
            </a:r>
          </a:p>
        </p:txBody>
      </p:sp>
      <p:grpSp>
        <p:nvGrpSpPr>
          <p:cNvPr id="15" name="Grupo 14">
            <a:extLst>
              <a:ext uri="{FF2B5EF4-FFF2-40B4-BE49-F238E27FC236}">
                <a16:creationId xmlns:a16="http://schemas.microsoft.com/office/drawing/2014/main" id="{ECDFEC13-90B8-C305-78F5-551D246B7CF8}"/>
              </a:ext>
            </a:extLst>
          </p:cNvPr>
          <p:cNvGrpSpPr/>
          <p:nvPr/>
        </p:nvGrpSpPr>
        <p:grpSpPr>
          <a:xfrm>
            <a:off x="6943725" y="1208413"/>
            <a:ext cx="4829176" cy="4987411"/>
            <a:chOff x="4755993" y="2673891"/>
            <a:chExt cx="2689589" cy="3752137"/>
          </a:xfrm>
        </p:grpSpPr>
        <p:grpSp>
          <p:nvGrpSpPr>
            <p:cNvPr id="16" name="Grupo 15">
              <a:extLst>
                <a:ext uri="{FF2B5EF4-FFF2-40B4-BE49-F238E27FC236}">
                  <a16:creationId xmlns:a16="http://schemas.microsoft.com/office/drawing/2014/main" id="{D328F926-C1CD-1BFC-98A9-71FE6D4D20E7}"/>
                </a:ext>
              </a:extLst>
            </p:cNvPr>
            <p:cNvGrpSpPr/>
            <p:nvPr/>
          </p:nvGrpSpPr>
          <p:grpSpPr>
            <a:xfrm>
              <a:off x="4755993" y="2673891"/>
              <a:ext cx="2689589" cy="3752137"/>
              <a:chOff x="752707" y="2837752"/>
              <a:chExt cx="2689589" cy="3752137"/>
            </a:xfrm>
          </p:grpSpPr>
          <p:sp>
            <p:nvSpPr>
              <p:cNvPr id="18" name="CuadroTexto 17">
                <a:extLst>
                  <a:ext uri="{FF2B5EF4-FFF2-40B4-BE49-F238E27FC236}">
                    <a16:creationId xmlns:a16="http://schemas.microsoft.com/office/drawing/2014/main" id="{77409873-C93D-5483-00A2-6B3AA6CE703B}"/>
                  </a:ext>
                </a:extLst>
              </p:cNvPr>
              <p:cNvSpPr txBox="1"/>
              <p:nvPr/>
            </p:nvSpPr>
            <p:spPr>
              <a:xfrm>
                <a:off x="825942" y="5738278"/>
                <a:ext cx="2616354" cy="851611"/>
              </a:xfrm>
              <a:prstGeom prst="rect">
                <a:avLst/>
              </a:prstGeom>
              <a:noFill/>
            </p:spPr>
            <p:txBody>
              <a:bodyPr wrap="square">
                <a:spAutoFit/>
              </a:bodyPr>
              <a:lstStyle/>
              <a:p>
                <a:pPr marR="902970" algn="ctr">
                  <a:lnSpc>
                    <a:spcPct val="107000"/>
                  </a:lnSpc>
                  <a:spcAft>
                    <a:spcPts val="800"/>
                  </a:spcAft>
                </a:pPr>
                <a:r>
                  <a:rPr lang="es-ES" sz="1600" dirty="0">
                    <a:solidFill>
                      <a:srgbClr val="49A8DD"/>
                    </a:solidFill>
                    <a:latin typeface="Tahoma" panose="020B0604030504040204" pitchFamily="34" charset="0"/>
                    <a:ea typeface="Tahoma" panose="020B0604030504040204" pitchFamily="34" charset="0"/>
                    <a:cs typeface="Tahoma" panose="020B0604030504040204" pitchFamily="34" charset="0"/>
                  </a:rPr>
                  <a:t>Se gestionaron y publicaron </a:t>
                </a:r>
                <a:r>
                  <a:rPr lang="es-ES" sz="1600" b="1" dirty="0">
                    <a:solidFill>
                      <a:srgbClr val="49A8DD"/>
                    </a:solidFill>
                    <a:latin typeface="Tahoma" panose="020B0604030504040204" pitchFamily="34" charset="0"/>
                    <a:ea typeface="Tahoma" panose="020B0604030504040204" pitchFamily="34" charset="0"/>
                    <a:cs typeface="Tahoma" panose="020B0604030504040204" pitchFamily="34" charset="0"/>
                  </a:rPr>
                  <a:t>65 </a:t>
                </a:r>
                <a:r>
                  <a:rPr lang="es-ES" sz="1600" dirty="0">
                    <a:solidFill>
                      <a:srgbClr val="49A8DD"/>
                    </a:solidFill>
                    <a:latin typeface="Tahoma" panose="020B0604030504040204" pitchFamily="34" charset="0"/>
                    <a:ea typeface="Tahoma" panose="020B0604030504040204" pitchFamily="34" charset="0"/>
                    <a:cs typeface="Tahoma" panose="020B0604030504040204" pitchFamily="34" charset="0"/>
                  </a:rPr>
                  <a:t>documentos de </a:t>
                </a:r>
                <a:r>
                  <a:rPr lang="es-ES" sz="1600" b="1" dirty="0">
                    <a:solidFill>
                      <a:srgbClr val="49A8DD"/>
                    </a:solidFill>
                    <a:latin typeface="Tahoma" panose="020B0604030504040204" pitchFamily="34" charset="0"/>
                    <a:ea typeface="Tahoma" panose="020B0604030504040204" pitchFamily="34" charset="0"/>
                    <a:cs typeface="Tahoma" panose="020B0604030504040204" pitchFamily="34" charset="0"/>
                  </a:rPr>
                  <a:t>los 67 </a:t>
                </a:r>
                <a:r>
                  <a:rPr lang="es-ES" sz="1600" dirty="0">
                    <a:solidFill>
                      <a:srgbClr val="49A8DD"/>
                    </a:solidFill>
                    <a:latin typeface="Tahoma" panose="020B0604030504040204" pitchFamily="34" charset="0"/>
                    <a:ea typeface="Tahoma" panose="020B0604030504040204" pitchFamily="34" charset="0"/>
                    <a:cs typeface="Tahoma" panose="020B0604030504040204" pitchFamily="34" charset="0"/>
                  </a:rPr>
                  <a:t>programados, lo que permite evidenciar un </a:t>
                </a:r>
                <a:r>
                  <a:rPr lang="es-ES" sz="1600" b="1" dirty="0">
                    <a:solidFill>
                      <a:srgbClr val="49A8DD"/>
                    </a:solidFill>
                    <a:latin typeface="Tahoma" panose="020B0604030504040204" pitchFamily="34" charset="0"/>
                    <a:ea typeface="Tahoma" panose="020B0604030504040204" pitchFamily="34" charset="0"/>
                    <a:cs typeface="Tahoma" panose="020B0604030504040204" pitchFamily="34" charset="0"/>
                  </a:rPr>
                  <a:t>cumplimiento del 97%</a:t>
                </a:r>
                <a:endParaRPr lang="es-CO" sz="1600" b="1" dirty="0">
                  <a:solidFill>
                    <a:srgbClr val="49A8DD"/>
                  </a:solidFill>
                  <a:latin typeface="Calibri" panose="020F0502020204030204" pitchFamily="34" charset="0"/>
                  <a:ea typeface="Calibri" panose="020F0502020204030204" pitchFamily="34" charset="0"/>
                  <a:cs typeface="Arial" panose="020B0604020202020204" pitchFamily="34" charset="0"/>
                </a:endParaRPr>
              </a:p>
            </p:txBody>
          </p:sp>
          <p:grpSp>
            <p:nvGrpSpPr>
              <p:cNvPr id="19" name="Grupo 18">
                <a:extLst>
                  <a:ext uri="{FF2B5EF4-FFF2-40B4-BE49-F238E27FC236}">
                    <a16:creationId xmlns:a16="http://schemas.microsoft.com/office/drawing/2014/main" id="{253F7026-DEE6-5D6C-9A63-40B90460B724}"/>
                  </a:ext>
                </a:extLst>
              </p:cNvPr>
              <p:cNvGrpSpPr/>
              <p:nvPr/>
            </p:nvGrpSpPr>
            <p:grpSpPr>
              <a:xfrm>
                <a:off x="752707" y="2837752"/>
                <a:ext cx="1983184" cy="2397211"/>
                <a:chOff x="752707" y="2627168"/>
                <a:chExt cx="1983184" cy="2397211"/>
              </a:xfrm>
            </p:grpSpPr>
            <p:sp>
              <p:nvSpPr>
                <p:cNvPr id="22" name="Rectángulo 21">
                  <a:extLst>
                    <a:ext uri="{FF2B5EF4-FFF2-40B4-BE49-F238E27FC236}">
                      <a16:creationId xmlns:a16="http://schemas.microsoft.com/office/drawing/2014/main" id="{469CE690-6B54-6AB1-0961-0E398ECE8243}"/>
                    </a:ext>
                  </a:extLst>
                </p:cNvPr>
                <p:cNvSpPr/>
                <p:nvPr/>
              </p:nvSpPr>
              <p:spPr>
                <a:xfrm>
                  <a:off x="1087395" y="2627168"/>
                  <a:ext cx="580767" cy="2397211"/>
                </a:xfrm>
                <a:prstGeom prst="rect">
                  <a:avLst/>
                </a:prstGeom>
                <a:solidFill>
                  <a:srgbClr val="F59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Conector recto 22">
                  <a:extLst>
                    <a:ext uri="{FF2B5EF4-FFF2-40B4-BE49-F238E27FC236}">
                      <a16:creationId xmlns:a16="http://schemas.microsoft.com/office/drawing/2014/main" id="{3E334114-47D8-2FF9-FD9F-36BCFE1AD8E5}"/>
                    </a:ext>
                  </a:extLst>
                </p:cNvPr>
                <p:cNvCxnSpPr/>
                <p:nvPr/>
              </p:nvCxnSpPr>
              <p:spPr>
                <a:xfrm>
                  <a:off x="752707" y="5024379"/>
                  <a:ext cx="1983184" cy="0"/>
                </a:xfrm>
                <a:prstGeom prst="line">
                  <a:avLst/>
                </a:prstGeom>
                <a:ln w="12700">
                  <a:solidFill>
                    <a:srgbClr val="F59D18"/>
                  </a:solidFill>
                </a:ln>
              </p:spPr>
              <p:style>
                <a:lnRef idx="1">
                  <a:schemeClr val="accent1"/>
                </a:lnRef>
                <a:fillRef idx="0">
                  <a:schemeClr val="accent1"/>
                </a:fillRef>
                <a:effectRef idx="0">
                  <a:schemeClr val="accent1"/>
                </a:effectRef>
                <a:fontRef idx="minor">
                  <a:schemeClr val="tx1"/>
                </a:fontRef>
              </p:style>
            </p:cxnSp>
          </p:grpSp>
          <p:sp>
            <p:nvSpPr>
              <p:cNvPr id="21" name="CuadroTexto 20">
                <a:extLst>
                  <a:ext uri="{FF2B5EF4-FFF2-40B4-BE49-F238E27FC236}">
                    <a16:creationId xmlns:a16="http://schemas.microsoft.com/office/drawing/2014/main" id="{E8E27130-60A5-7A05-5DA4-DEA0596D603C}"/>
                  </a:ext>
                </a:extLst>
              </p:cNvPr>
              <p:cNvSpPr txBox="1"/>
              <p:nvPr/>
            </p:nvSpPr>
            <p:spPr>
              <a:xfrm>
                <a:off x="1232450" y="5356014"/>
                <a:ext cx="1259960" cy="254702"/>
              </a:xfrm>
              <a:prstGeom prst="rect">
                <a:avLst/>
              </a:prstGeom>
              <a:noFill/>
            </p:spPr>
            <p:txBody>
              <a:bodyPr wrap="square">
                <a:spAutoFit/>
              </a:bodyPr>
              <a:lstStyle/>
              <a:p>
                <a:pPr algn="ctr"/>
                <a:r>
                  <a:rPr lang="es-CO" sz="1600" b="1" dirty="0">
                    <a:solidFill>
                      <a:srgbClr val="163A68"/>
                    </a:solidFill>
                  </a:rPr>
                  <a:t>Cumplimiento 97%</a:t>
                </a:r>
                <a:endParaRPr lang="es-CO" sz="1600" b="1" dirty="0">
                  <a:solidFill>
                    <a:srgbClr val="163A68"/>
                  </a:solidFill>
                  <a:effectLst/>
                </a:endParaRPr>
              </a:p>
            </p:txBody>
          </p:sp>
        </p:grpSp>
        <p:sp>
          <p:nvSpPr>
            <p:cNvPr id="17" name="Rectángulo 16">
              <a:extLst>
                <a:ext uri="{FF2B5EF4-FFF2-40B4-BE49-F238E27FC236}">
                  <a16:creationId xmlns:a16="http://schemas.microsoft.com/office/drawing/2014/main" id="{3C67DD2B-A46A-88B2-E289-B177B8672E38}"/>
                </a:ext>
              </a:extLst>
            </p:cNvPr>
            <p:cNvSpPr/>
            <p:nvPr/>
          </p:nvSpPr>
          <p:spPr>
            <a:xfrm>
              <a:off x="5914929" y="2943756"/>
              <a:ext cx="580767" cy="2133854"/>
            </a:xfrm>
            <a:prstGeom prst="rect">
              <a:avLst/>
            </a:prstGeom>
            <a:solidFill>
              <a:srgbClr val="F59D1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1" name="CuadroTexto 10">
            <a:extLst>
              <a:ext uri="{FF2B5EF4-FFF2-40B4-BE49-F238E27FC236}">
                <a16:creationId xmlns:a16="http://schemas.microsoft.com/office/drawing/2014/main" id="{F4DACA1A-2B7F-1FF5-FE98-E2418DFCC72C}"/>
              </a:ext>
            </a:extLst>
          </p:cNvPr>
          <p:cNvSpPr txBox="1"/>
          <p:nvPr/>
        </p:nvSpPr>
        <p:spPr>
          <a:xfrm>
            <a:off x="6732104" y="383589"/>
            <a:ext cx="2667882" cy="830997"/>
          </a:xfrm>
          <a:prstGeom prst="rect">
            <a:avLst/>
          </a:prstGeom>
          <a:noFill/>
        </p:spPr>
        <p:txBody>
          <a:bodyPr wrap="square">
            <a:spAutoFit/>
          </a:bodyPr>
          <a:lstStyle/>
          <a:p>
            <a:pPr algn="ctr"/>
            <a:r>
              <a:rPr lang="es-CO" sz="1600" b="1" dirty="0">
                <a:solidFill>
                  <a:srgbClr val="163A68"/>
                </a:solidFill>
              </a:rPr>
              <a:t>Documentos </a:t>
            </a:r>
          </a:p>
          <a:p>
            <a:pPr algn="ctr"/>
            <a:r>
              <a:rPr lang="es-CO" sz="1600" b="1" dirty="0">
                <a:solidFill>
                  <a:srgbClr val="163A68"/>
                </a:solidFill>
              </a:rPr>
              <a:t>programados</a:t>
            </a:r>
          </a:p>
          <a:p>
            <a:pPr algn="ctr"/>
            <a:r>
              <a:rPr lang="es-CO" sz="1600" b="1" dirty="0">
                <a:solidFill>
                  <a:srgbClr val="163A68"/>
                </a:solidFill>
              </a:rPr>
              <a:t>67</a:t>
            </a:r>
            <a:endParaRPr lang="es-CO" sz="1600" b="1" dirty="0">
              <a:solidFill>
                <a:srgbClr val="163A68"/>
              </a:solidFill>
              <a:effectLst/>
            </a:endParaRPr>
          </a:p>
        </p:txBody>
      </p:sp>
      <p:sp>
        <p:nvSpPr>
          <p:cNvPr id="12" name="CuadroTexto 11">
            <a:extLst>
              <a:ext uri="{FF2B5EF4-FFF2-40B4-BE49-F238E27FC236}">
                <a16:creationId xmlns:a16="http://schemas.microsoft.com/office/drawing/2014/main" id="{F4B15392-0D5C-44E8-9ED3-7E04EDA68363}"/>
              </a:ext>
            </a:extLst>
          </p:cNvPr>
          <p:cNvSpPr txBox="1"/>
          <p:nvPr/>
        </p:nvSpPr>
        <p:spPr>
          <a:xfrm>
            <a:off x="8212047" y="575224"/>
            <a:ext cx="2667882" cy="830997"/>
          </a:xfrm>
          <a:prstGeom prst="rect">
            <a:avLst/>
          </a:prstGeom>
          <a:noFill/>
        </p:spPr>
        <p:txBody>
          <a:bodyPr wrap="square">
            <a:spAutoFit/>
          </a:bodyPr>
          <a:lstStyle/>
          <a:p>
            <a:pPr algn="ctr"/>
            <a:r>
              <a:rPr lang="es-CO" sz="1600" b="1" dirty="0">
                <a:solidFill>
                  <a:srgbClr val="163A68"/>
                </a:solidFill>
              </a:rPr>
              <a:t>Documentos</a:t>
            </a:r>
          </a:p>
          <a:p>
            <a:pPr algn="ctr"/>
            <a:r>
              <a:rPr lang="es-CO" sz="1600" b="1" dirty="0">
                <a:solidFill>
                  <a:srgbClr val="163A68"/>
                </a:solidFill>
              </a:rPr>
              <a:t> publicados</a:t>
            </a:r>
          </a:p>
          <a:p>
            <a:pPr algn="ctr"/>
            <a:r>
              <a:rPr lang="es-CO" sz="1600" b="1" dirty="0">
                <a:solidFill>
                  <a:srgbClr val="163A68"/>
                </a:solidFill>
                <a:effectLst/>
              </a:rPr>
              <a:t>65</a:t>
            </a:r>
          </a:p>
        </p:txBody>
      </p:sp>
    </p:spTree>
    <p:extLst>
      <p:ext uri="{BB962C8B-B14F-4D97-AF65-F5344CB8AC3E}">
        <p14:creationId xmlns:p14="http://schemas.microsoft.com/office/powerpoint/2010/main" val="746419496"/>
      </p:ext>
    </p:extLst>
  </p:cSld>
  <p:clrMapOvr>
    <a:masterClrMapping/>
  </p:clrMapOvr>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CD0F2E72937A479852441A2F6FE802" ma:contentTypeVersion="13" ma:contentTypeDescription="Create a new document." ma:contentTypeScope="" ma:versionID="16dfa978ad32127ca7c4fa00cd52e595">
  <xsd:schema xmlns:xsd="http://www.w3.org/2001/XMLSchema" xmlns:xs="http://www.w3.org/2001/XMLSchema" xmlns:p="http://schemas.microsoft.com/office/2006/metadata/properties" xmlns:ns3="c31e82cf-39f5-4352-818c-a5d30bce1ada" xmlns:ns4="3f9d2343-3280-438e-9baf-6dc4ec6118e3" targetNamespace="http://schemas.microsoft.com/office/2006/metadata/properties" ma:root="true" ma:fieldsID="857d58947aab10a77ca18683a120b7d9" ns3:_="" ns4:_="">
    <xsd:import namespace="c31e82cf-39f5-4352-818c-a5d30bce1ada"/>
    <xsd:import namespace="3f9d2343-3280-438e-9baf-6dc4ec6118e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e82cf-39f5-4352-818c-a5d30bce1a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9d2343-3280-438e-9baf-6dc4ec6118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044F2-052A-4858-895F-47DFA395044F}">
  <ds:schemaRefs>
    <ds:schemaRef ds:uri="http://schemas.microsoft.com/office/2006/metadata/properties"/>
    <ds:schemaRef ds:uri="http://schemas.openxmlformats.org/package/2006/metadata/core-properties"/>
    <ds:schemaRef ds:uri="c31e82cf-39f5-4352-818c-a5d30bce1ada"/>
    <ds:schemaRef ds:uri="http://purl.org/dc/dcmitype/"/>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3f9d2343-3280-438e-9baf-6dc4ec6118e3"/>
  </ds:schemaRefs>
</ds:datastoreItem>
</file>

<file path=customXml/itemProps2.xml><?xml version="1.0" encoding="utf-8"?>
<ds:datastoreItem xmlns:ds="http://schemas.openxmlformats.org/officeDocument/2006/customXml" ds:itemID="{7716FB7C-4AE2-4D43-9BC9-33139B701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1e82cf-39f5-4352-818c-a5d30bce1ada"/>
    <ds:schemaRef ds:uri="3f9d2343-3280-438e-9baf-6dc4ec611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56E532-DBE3-4C08-82AD-E57B6C4415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41121</TotalTime>
  <Words>4309</Words>
  <Application>Microsoft Office PowerPoint</Application>
  <PresentationFormat>Panorámica</PresentationFormat>
  <Paragraphs>906</Paragraphs>
  <Slides>34</Slides>
  <Notes>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34</vt:i4>
      </vt:variant>
    </vt:vector>
  </HeadingPairs>
  <TitlesOfParts>
    <vt:vector size="46" baseType="lpstr">
      <vt:lpstr>Arial</vt:lpstr>
      <vt:lpstr>Arial Black</vt:lpstr>
      <vt:lpstr>Calibri</vt:lpstr>
      <vt:lpstr>Calibri Light</vt:lpstr>
      <vt:lpstr>HELVELTICA</vt:lpstr>
      <vt:lpstr>Helvetica Neue</vt:lpstr>
      <vt:lpstr>Roboto</vt:lpstr>
      <vt:lpstr>Segoe UI Black</vt:lpstr>
      <vt:lpstr>Tahoma</vt:lpstr>
      <vt:lpstr>Times New Roman</vt:lpstr>
      <vt:lpstr>Wingdings</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Hito 1: Finalizar la implementación de la estrategia de planeación, seguimiento y control de los proyectos.  Actividad: Poner en funcionamiento la herramienta tecnológica de seguimiento de proyectos (Hub) Líneas de gerencia y estructuración)  </vt:lpstr>
      <vt:lpstr>  Hito 1: Finalizar la implementación de la estrategia de planeación, seguimiento y control de los proyectos.   Actividad: Definir, Desarrollar, e implementar y poner en producción en la herramienta tecnológica de seguimiento de proyectos Hub (Líneas de Negocio de Gestión y Evaluación). ,  Esta actividad se incluyó en el PAI 2022, en el mes de mayo, sin embargo al cierre de diciembre 31 el reporte de cumplimiento fue del 60%, ya que no se concluyó con el desarrollo.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Marta Liced Rodriguez Quimbayo</cp:lastModifiedBy>
  <cp:revision>413</cp:revision>
  <dcterms:created xsi:type="dcterms:W3CDTF">2019-08-27T20:49:37Z</dcterms:created>
  <dcterms:modified xsi:type="dcterms:W3CDTF">2023-07-26T22:25:14Z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0x0101002BCD0F2E72937A479852441A2F6FE802</vt:lpwstr>
  </property>
</Properties>
</file>