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81" r:id="rId5"/>
    <p:sldId id="262" r:id="rId6"/>
    <p:sldId id="283" r:id="rId7"/>
    <p:sldId id="30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Marcela Herran Luna" initials="DMHL" lastIdx="2" clrIdx="0">
    <p:extLst>
      <p:ext uri="{19B8F6BF-5375-455C-9EA6-DF929625EA0E}">
        <p15:presenceInfo xmlns:p15="http://schemas.microsoft.com/office/powerpoint/2012/main" userId="S::dherran@enterritorio.gov.co::3ecfb107-a4ff-4e48-9627-17417d84bb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4"/>
    <a:srgbClr val="5B9AD4"/>
    <a:srgbClr val="C4223A"/>
    <a:srgbClr val="4BAAE0"/>
    <a:srgbClr val="F59F16"/>
    <a:srgbClr val="4BA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9E80-8389-461A-A1B6-5C79E9820D2A}" v="2" dt="2022-03-10T02:35:24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9" autoAdjust="0"/>
    <p:restoredTop sz="96357" autoAdjust="0"/>
  </p:normalViewPr>
  <p:slideViewPr>
    <p:cSldViewPr snapToGrid="0" snapToObjects="1">
      <p:cViewPr varScale="1">
        <p:scale>
          <a:sx n="86" d="100"/>
          <a:sy n="86" d="100"/>
        </p:scale>
        <p:origin x="22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Armando Diaz Morales" userId="91ed4e4e-ed98-4343-a2f4-29d4cf0a6efe" providerId="ADAL" clId="{9B589E80-8389-461A-A1B6-5C79E9820D2A}"/>
    <pc:docChg chg="custSel modSld">
      <pc:chgData name="Javier Armando Diaz Morales" userId="91ed4e4e-ed98-4343-a2f4-29d4cf0a6efe" providerId="ADAL" clId="{9B589E80-8389-461A-A1B6-5C79E9820D2A}" dt="2022-03-10T02:39:03.372" v="96" actId="20577"/>
      <pc:docMkLst>
        <pc:docMk/>
      </pc:docMkLst>
      <pc:sldChg chg="modSp mod">
        <pc:chgData name="Javier Armando Diaz Morales" userId="91ed4e4e-ed98-4343-a2f4-29d4cf0a6efe" providerId="ADAL" clId="{9B589E80-8389-461A-A1B6-5C79E9820D2A}" dt="2022-03-10T02:38:47.974" v="80" actId="20577"/>
        <pc:sldMkLst>
          <pc:docMk/>
          <pc:sldMk cId="417559815" sldId="262"/>
        </pc:sldMkLst>
        <pc:spChg chg="mod">
          <ac:chgData name="Javier Armando Diaz Morales" userId="91ed4e4e-ed98-4343-a2f4-29d4cf0a6efe" providerId="ADAL" clId="{9B589E80-8389-461A-A1B6-5C79E9820D2A}" dt="2022-03-10T02:38:47.974" v="80" actId="20577"/>
          <ac:spMkLst>
            <pc:docMk/>
            <pc:sldMk cId="417559815" sldId="262"/>
            <ac:spMk id="5" creationId="{00000000-0000-0000-0000-000000000000}"/>
          </ac:spMkLst>
        </pc:spChg>
      </pc:sldChg>
      <pc:sldChg chg="modSp mod">
        <pc:chgData name="Javier Armando Diaz Morales" userId="91ed4e4e-ed98-4343-a2f4-29d4cf0a6efe" providerId="ADAL" clId="{9B589E80-8389-461A-A1B6-5C79E9820D2A}" dt="2022-03-10T02:39:03.372" v="96" actId="20577"/>
        <pc:sldMkLst>
          <pc:docMk/>
          <pc:sldMk cId="2952114973" sldId="281"/>
        </pc:sldMkLst>
        <pc:spChg chg="mod">
          <ac:chgData name="Javier Armando Diaz Morales" userId="91ed4e4e-ed98-4343-a2f4-29d4cf0a6efe" providerId="ADAL" clId="{9B589E80-8389-461A-A1B6-5C79E9820D2A}" dt="2022-03-10T02:39:03.372" v="96" actId="20577"/>
          <ac:spMkLst>
            <pc:docMk/>
            <pc:sldMk cId="2952114973" sldId="281"/>
            <ac:spMk id="7" creationId="{2BDCCD17-4082-4A32-8A7B-B3A238CBF837}"/>
          </ac:spMkLst>
        </pc:spChg>
      </pc:sldChg>
      <pc:sldChg chg="addSp delSp modSp mod">
        <pc:chgData name="Javier Armando Diaz Morales" userId="91ed4e4e-ed98-4343-a2f4-29d4cf0a6efe" providerId="ADAL" clId="{9B589E80-8389-461A-A1B6-5C79E9820D2A}" dt="2022-03-10T02:37:03.474" v="39" actId="14100"/>
        <pc:sldMkLst>
          <pc:docMk/>
          <pc:sldMk cId="3193204716" sldId="283"/>
        </pc:sldMkLst>
        <pc:graphicFrameChg chg="add del mod">
          <ac:chgData name="Javier Armando Diaz Morales" userId="91ed4e4e-ed98-4343-a2f4-29d4cf0a6efe" providerId="ADAL" clId="{9B589E80-8389-461A-A1B6-5C79E9820D2A}" dt="2022-03-10T02:35:02.979" v="30" actId="478"/>
          <ac:graphicFrameMkLst>
            <pc:docMk/>
            <pc:sldMk cId="3193204716" sldId="283"/>
            <ac:graphicFrameMk id="3" creationId="{A1F8F451-0D98-4ADE-8589-364DC2E9CCAE}"/>
          </ac:graphicFrameMkLst>
        </pc:graphicFrameChg>
        <pc:graphicFrameChg chg="del modGraphic">
          <ac:chgData name="Javier Armando Diaz Morales" userId="91ed4e4e-ed98-4343-a2f4-29d4cf0a6efe" providerId="ADAL" clId="{9B589E80-8389-461A-A1B6-5C79E9820D2A}" dt="2022-03-10T02:34:52.979" v="27" actId="478"/>
          <ac:graphicFrameMkLst>
            <pc:docMk/>
            <pc:sldMk cId="3193204716" sldId="283"/>
            <ac:graphicFrameMk id="4" creationId="{7B942FA8-4BD5-46B0-A3CA-63A0AF163ED3}"/>
          </ac:graphicFrameMkLst>
        </pc:graphicFrameChg>
        <pc:graphicFrameChg chg="add mod modGraphic">
          <ac:chgData name="Javier Armando Diaz Morales" userId="91ed4e4e-ed98-4343-a2f4-29d4cf0a6efe" providerId="ADAL" clId="{9B589E80-8389-461A-A1B6-5C79E9820D2A}" dt="2022-03-10T02:37:03.474" v="39" actId="14100"/>
          <ac:graphicFrameMkLst>
            <pc:docMk/>
            <pc:sldMk cId="3193204716" sldId="283"/>
            <ac:graphicFrameMk id="5" creationId="{0FF1EA76-D2E0-413C-BAD0-7B58F873A625}"/>
          </ac:graphicFrameMkLst>
        </pc:graphicFrameChg>
      </pc:sldChg>
      <pc:sldChg chg="modSp mod">
        <pc:chgData name="Javier Armando Diaz Morales" userId="91ed4e4e-ed98-4343-a2f4-29d4cf0a6efe" providerId="ADAL" clId="{9B589E80-8389-461A-A1B6-5C79E9820D2A}" dt="2022-03-10T02:38:02.469" v="74" actId="20577"/>
        <pc:sldMkLst>
          <pc:docMk/>
          <pc:sldMk cId="3771658122" sldId="305"/>
        </pc:sldMkLst>
        <pc:spChg chg="mod">
          <ac:chgData name="Javier Armando Diaz Morales" userId="91ed4e4e-ed98-4343-a2f4-29d4cf0a6efe" providerId="ADAL" clId="{9B589E80-8389-461A-A1B6-5C79E9820D2A}" dt="2022-03-10T02:38:02.469" v="74" actId="20577"/>
          <ac:spMkLst>
            <pc:docMk/>
            <pc:sldMk cId="3771658122" sldId="305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98762-8A64-4A1B-918E-F6DC1699AAF7}" type="datetimeFigureOut">
              <a:rPr lang="es-CO" smtClean="0"/>
              <a:t>9/03/2022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98310-4B0A-4B78-8B22-D18207AAA66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65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479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681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520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05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432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789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830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775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99D4-B411-6A4B-9506-A15F2200E0E9}" type="datetimeFigureOut">
              <a:rPr lang="es-ES" smtClean="0"/>
              <a:t>09/03/2022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54F5BAD-357F-4B9E-A27B-B8236E791336}"/>
              </a:ext>
            </a:extLst>
          </p:cNvPr>
          <p:cNvSpPr txBox="1"/>
          <p:nvPr/>
        </p:nvSpPr>
        <p:spPr>
          <a:xfrm>
            <a:off x="1195211" y="1992321"/>
            <a:ext cx="9647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004A84"/>
                </a:solidFill>
              </a:rPr>
              <a:t>INFORME PRELIMINAR SEGUNDO SEMESTRE DE INDICADORES DEL SIG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DCCD17-4082-4A32-8A7B-B3A238CBF837}"/>
              </a:ext>
            </a:extLst>
          </p:cNvPr>
          <p:cNvSpPr/>
          <p:nvPr/>
        </p:nvSpPr>
        <p:spPr>
          <a:xfrm>
            <a:off x="3373515" y="4273441"/>
            <a:ext cx="5619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4BAAE0"/>
                </a:solidFill>
                <a:latin typeface="Calibri Light" panose="020F0302020204030204"/>
              </a:rPr>
              <a:t>GRUPO DESARROLLO ORGANIZACIONAL</a:t>
            </a:r>
          </a:p>
          <a:p>
            <a:pPr algn="ctr"/>
            <a:endParaRPr lang="es-CO" sz="2400" b="1" dirty="0">
              <a:solidFill>
                <a:srgbClr val="4BAAE0"/>
              </a:solidFill>
              <a:latin typeface="Calibri Light" panose="020F0302020204030204"/>
            </a:endParaRPr>
          </a:p>
          <a:p>
            <a:pPr algn="ctr"/>
            <a:r>
              <a:rPr lang="es-CO" sz="2400" b="1" dirty="0">
                <a:solidFill>
                  <a:srgbClr val="4BAAE0"/>
                </a:solidFill>
                <a:latin typeface="Calibri Light" panose="020F0302020204030204"/>
              </a:rPr>
              <a:t> Julio </a:t>
            </a:r>
            <a:r>
              <a:rPr lang="es-CO" sz="2400" b="1">
                <a:solidFill>
                  <a:srgbClr val="4BAAE0"/>
                </a:solidFill>
                <a:latin typeface="Calibri Light" panose="020F0302020204030204"/>
              </a:rPr>
              <a:t>– Diciembre </a:t>
            </a:r>
            <a:r>
              <a:rPr lang="es-CO" sz="2400" b="1" dirty="0">
                <a:solidFill>
                  <a:srgbClr val="4BAAE0"/>
                </a:solidFill>
                <a:latin typeface="Calibri Light" panose="020F0302020204030204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95211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18082" y="2734797"/>
            <a:ext cx="95257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j-lt"/>
                <a:cs typeface="Times New Roman" panose="02020603050405020304" pitchFamily="18" charset="0"/>
              </a:rPr>
              <a:t>A continuación se presentan los resultados obtenidos en la gestión realizada en los procesos de la entidad a través de la medición de los indicadores existentes en cada uno de ellos  durante el periodo de julio a diciembre de 2021.</a:t>
            </a:r>
          </a:p>
          <a:p>
            <a:pPr algn="just"/>
            <a:endParaRPr lang="es-CO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4000" b="1" dirty="0">
              <a:solidFill>
                <a:srgbClr val="004A84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D934030-F5D5-4F78-AA50-87FBB4C6B2F4}"/>
              </a:ext>
            </a:extLst>
          </p:cNvPr>
          <p:cNvSpPr txBox="1">
            <a:spLocks/>
          </p:cNvSpPr>
          <p:nvPr/>
        </p:nvSpPr>
        <p:spPr>
          <a:xfrm>
            <a:off x="1061920" y="240742"/>
            <a:ext cx="9227299" cy="400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Los resultados por proceso fueron;</a:t>
            </a:r>
            <a:endParaRPr lang="es-ES" sz="2400" b="1" dirty="0">
              <a:solidFill>
                <a:srgbClr val="004A84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6795B2-9B25-4D4E-A576-782EE90540BB}"/>
              </a:ext>
            </a:extLst>
          </p:cNvPr>
          <p:cNvSpPr txBox="1"/>
          <p:nvPr/>
        </p:nvSpPr>
        <p:spPr>
          <a:xfrm>
            <a:off x="2270234" y="5545835"/>
            <a:ext cx="609452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Aplicativo de calidad – Modulo de indicadores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FF1EA76-D2E0-413C-BAD0-7B58F873A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38488"/>
              </p:ext>
            </p:extLst>
          </p:nvPr>
        </p:nvGraphicFramePr>
        <p:xfrm>
          <a:off x="2715002" y="1071316"/>
          <a:ext cx="6761996" cy="4024462"/>
        </p:xfrm>
        <a:graphic>
          <a:graphicData uri="http://schemas.openxmlformats.org/drawingml/2006/table">
            <a:tbl>
              <a:tblPr firstRow="1" firstCol="1" bandRow="1"/>
              <a:tblGrid>
                <a:gridCol w="2953198">
                  <a:extLst>
                    <a:ext uri="{9D8B030D-6E8A-4147-A177-3AD203B41FA5}">
                      <a16:colId xmlns:a16="http://schemas.microsoft.com/office/drawing/2014/main" val="3108867934"/>
                    </a:ext>
                  </a:extLst>
                </a:gridCol>
                <a:gridCol w="2953198">
                  <a:extLst>
                    <a:ext uri="{9D8B030D-6E8A-4147-A177-3AD203B41FA5}">
                      <a16:colId xmlns:a16="http://schemas.microsoft.com/office/drawing/2014/main" val="2213431252"/>
                    </a:ext>
                  </a:extLst>
                </a:gridCol>
                <a:gridCol w="855600">
                  <a:extLst>
                    <a:ext uri="{9D8B030D-6E8A-4147-A177-3AD203B41FA5}">
                      <a16:colId xmlns:a16="http://schemas.microsoft.com/office/drawing/2014/main" val="1851340076"/>
                    </a:ext>
                  </a:extLst>
                </a:gridCol>
              </a:tblGrid>
              <a:tr h="44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 DE PROCESO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%PROMEDIO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74309"/>
                  </a:ext>
                </a:extLst>
              </a:tr>
              <a:tr h="233456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Estratégicos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Direccionamiento Estratégico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261386"/>
                  </a:ext>
                </a:extLst>
              </a:tr>
              <a:tr h="233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Sistema Integrado de Gestión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005690"/>
                  </a:ext>
                </a:extLst>
              </a:tr>
              <a:tr h="233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 Comunicaciones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0916"/>
                  </a:ext>
                </a:extLst>
              </a:tr>
              <a:tr h="233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Riesgo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261978"/>
                  </a:ext>
                </a:extLst>
              </a:tr>
              <a:tr h="233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 Proveedores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739437"/>
                  </a:ext>
                </a:extLst>
              </a:tr>
              <a:tr h="3082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 las Tecnologías de la Información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375115"/>
                  </a:ext>
                </a:extLst>
              </a:tr>
              <a:tr h="23345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Comercial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54900"/>
                  </a:ext>
                </a:extLst>
              </a:tr>
              <a:tr h="233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Estructuración de Proyectos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618066"/>
                  </a:ext>
                </a:extLst>
              </a:tr>
              <a:tr h="233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Gerencia y Gestión de Proyectos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198773"/>
                  </a:ext>
                </a:extLst>
              </a:tr>
              <a:tr h="233456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Apoyo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Administrativa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879826"/>
                  </a:ext>
                </a:extLst>
              </a:tr>
              <a:tr h="233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Talento Humano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230043"/>
                  </a:ext>
                </a:extLst>
              </a:tr>
              <a:tr h="233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Documental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669996"/>
                  </a:ext>
                </a:extLst>
              </a:tr>
              <a:tr h="233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Financiera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990756"/>
                  </a:ext>
                </a:extLst>
              </a:tr>
              <a:tr h="233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Jurídica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597422"/>
                  </a:ext>
                </a:extLst>
              </a:tr>
              <a:tr h="233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Evaluación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Auditoría Interna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581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20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9810" y="2688196"/>
            <a:ext cx="1023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 eficacia del Sistema Integrado de Gestión, en el periodo de ju</a:t>
            </a:r>
            <a:r>
              <a:rPr lang="es-CO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lio a diciembre de</a:t>
            </a:r>
            <a:r>
              <a:rPr lang="es-CO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2021 obtuvo un resultado promedio del </a:t>
            </a:r>
            <a:r>
              <a:rPr lang="es-CO" sz="2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91% </a:t>
            </a:r>
            <a:r>
              <a:rPr lang="es-CO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obteniendo</a:t>
            </a:r>
            <a:r>
              <a:rPr lang="es-CO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un rango de </a:t>
            </a:r>
            <a:r>
              <a:rPr lang="es-CO" sz="2000" b="1" dirty="0">
                <a:solidFill>
                  <a:srgbClr val="92D05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satisfactorio</a:t>
            </a:r>
            <a:endParaRPr lang="es-ES" sz="3600" b="1" dirty="0">
              <a:solidFill>
                <a:srgbClr val="004A84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58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BAB201864D747A33EB6BA027CC958" ma:contentTypeVersion="11" ma:contentTypeDescription="Create a new document." ma:contentTypeScope="" ma:versionID="d513d3270e6d892efd7ba510f4c3a0a4">
  <xsd:schema xmlns:xsd="http://www.w3.org/2001/XMLSchema" xmlns:xs="http://www.w3.org/2001/XMLSchema" xmlns:p="http://schemas.microsoft.com/office/2006/metadata/properties" xmlns:ns3="8fea1dfc-eaf8-488a-9fa4-e1d5f2ed5089" xmlns:ns4="62d66cd8-f8c8-4925-99ef-2bbd47bde04c" targetNamespace="http://schemas.microsoft.com/office/2006/metadata/properties" ma:root="true" ma:fieldsID="64788c9558a805f6a13a3f54cce5561b" ns3:_="" ns4:_="">
    <xsd:import namespace="8fea1dfc-eaf8-488a-9fa4-e1d5f2ed5089"/>
    <xsd:import namespace="62d66cd8-f8c8-4925-99ef-2bbd47bde0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a1dfc-eaf8-488a-9fa4-e1d5f2ed50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66cd8-f8c8-4925-99ef-2bbd47bde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8C52A5-DAEC-46C9-88A0-1D6CCF6861A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2d66cd8-f8c8-4925-99ef-2bbd47bde04c"/>
    <ds:schemaRef ds:uri="8fea1dfc-eaf8-488a-9fa4-e1d5f2ed50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AF76F6-7BD6-458B-86D2-1678C2AA11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37B5C2-1E19-4913-AD6A-A08CF4DEE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ea1dfc-eaf8-488a-9fa4-e1d5f2ed5089"/>
    <ds:schemaRef ds:uri="62d66cd8-f8c8-4925-99ef-2bbd47bde0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23748</TotalTime>
  <Words>187</Words>
  <Application>Microsoft Office PowerPoint</Application>
  <PresentationFormat>Panorámica</PresentationFormat>
  <Paragraphs>46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Javier Diaz Morales</cp:lastModifiedBy>
  <cp:revision>467</cp:revision>
  <dcterms:created xsi:type="dcterms:W3CDTF">2019-08-27T20:49:37Z</dcterms:created>
  <dcterms:modified xsi:type="dcterms:W3CDTF">2022-03-10T02:39:03Z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0x010100120BAB201864D747A33EB6BA027CC958</vt:lpwstr>
  </property>
</Properties>
</file>