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14" r:id="rId3"/>
    <p:sldId id="269" r:id="rId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4E33BE-B7D5-A8A2-5E5E-49487374B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E77457B-810F-E0F6-C46D-58116DCA67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CE292-F85D-5394-C80E-2B5315214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3E38-3917-6642-88DD-FA4CB502D7B2}" type="datetimeFigureOut">
              <a:rPr lang="es-CO" smtClean="0"/>
              <a:t>1/03/2023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E88E23-2F41-05E7-0CDB-944DC65FC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A1B649-C59A-3B7C-22EC-C6A020DEA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5E4F-FC0F-334D-AF53-353242CB30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6037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C12889-16D4-628F-3825-D8A095BAB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2835E03-4C40-B42B-F2BF-87AEF31D8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3B30A3-33C2-D262-2AD8-4E39660F3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3E38-3917-6642-88DD-FA4CB502D7B2}" type="datetimeFigureOut">
              <a:rPr lang="es-CO" smtClean="0"/>
              <a:t>1/03/2023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FC9B9-A577-2C57-BFDE-28D657AAB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4C3E56-26B5-D16D-7660-30C81A2F9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5E4F-FC0F-334D-AF53-353242CB30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0110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FE1E6F5-655A-84C3-5541-197674B4B1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1CBB81F-79EB-618A-38CB-4580D898B1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A56301-601E-4041-5497-4A98E60FB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3E38-3917-6642-88DD-FA4CB502D7B2}" type="datetimeFigureOut">
              <a:rPr lang="es-CO" smtClean="0"/>
              <a:t>1/03/2023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2FF47C-3BB7-DF9B-DDFC-5DD7C4447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491031-6A0F-BDD2-BDD0-A1DA60F75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5E4F-FC0F-334D-AF53-353242CB30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2148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22836F-3618-59D9-FCF7-CA6EAD25E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F69B5C-02D0-7E6B-9888-B00F6E413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85492B-221B-5F54-1748-6328571E1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3E38-3917-6642-88DD-FA4CB502D7B2}" type="datetimeFigureOut">
              <a:rPr lang="es-CO" smtClean="0"/>
              <a:t>1/03/2023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21166E-D24D-46D8-8FC8-BE35EDD3D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04FC28-A1CE-3311-CF4E-FD4FBAE70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5E4F-FC0F-334D-AF53-353242CB30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4550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CE1C94-F931-0D11-0E43-76FFB61D3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D13AE4-D98F-DC09-A588-8D754BE99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943089-EE10-E68D-C3C2-278EAB721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3E38-3917-6642-88DD-FA4CB502D7B2}" type="datetimeFigureOut">
              <a:rPr lang="es-CO" smtClean="0"/>
              <a:t>1/03/2023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D5B4DB-10D9-136E-7310-8F2D484DE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DCB938-6D36-95DB-24CF-BD885618D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5E4F-FC0F-334D-AF53-353242CB30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196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9370C7-043E-24DE-C8DC-522F1ECB8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6314CF-E4A4-DDE5-FC72-D129A74659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926EEB-33BD-488F-BDE5-AEB4A140A7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883FD23-AF12-DEF8-BC19-DC9B838C4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3E38-3917-6642-88DD-FA4CB502D7B2}" type="datetimeFigureOut">
              <a:rPr lang="es-CO" smtClean="0"/>
              <a:t>1/03/2023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ECAE51-90BD-028C-C1D7-DEB42526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AD58319-F498-A17A-7222-9D38782EF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5E4F-FC0F-334D-AF53-353242CB30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694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0594BE-5ED9-D1C1-8025-B64D36245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CEC2A57-ADED-80B3-07F5-3AD3CC4B2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8EC08F-FF18-59A0-D839-281E44CE5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E94AB83-F1CD-8504-3A7A-811C8C2853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B173C4D-4EB3-B724-35A0-11E5B81E09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127C4C5-3A57-79D1-5E15-4B327BABD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3E38-3917-6642-88DD-FA4CB502D7B2}" type="datetimeFigureOut">
              <a:rPr lang="es-CO" smtClean="0"/>
              <a:t>1/03/2023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61C7637-6B33-7F84-D85B-7C4DC1903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9B4AD26-28B7-2635-281C-C21C02DC2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5E4F-FC0F-334D-AF53-353242CB30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859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450EE3-0223-F12E-F974-82331E4F9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1E2FD77-F3C1-622D-266B-D7AA5E170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3E38-3917-6642-88DD-FA4CB502D7B2}" type="datetimeFigureOut">
              <a:rPr lang="es-CO" smtClean="0"/>
              <a:t>1/03/2023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2D27FA-8686-6159-B635-DA3555882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BD0EB3-0516-2450-6ABA-358DA53D6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5E4F-FC0F-334D-AF53-353242CB30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9351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BFCC361-6F55-43D4-43B6-AF3C426AA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3E38-3917-6642-88DD-FA4CB502D7B2}" type="datetimeFigureOut">
              <a:rPr lang="es-CO" smtClean="0"/>
              <a:t>1/03/2023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8970972-237F-9479-8FCA-969E36AA6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B4732C9-BB03-F733-8E37-4A0F6263C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5E4F-FC0F-334D-AF53-353242CB30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807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718F89-B105-30DE-2EC1-35EE2CAFB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23FD80-A40B-8326-DD9E-6665B2FDA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D46F02-DA6B-6C42-8E86-77F4D6A6A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2F8B34-DDF5-28B9-5DE7-EF7786202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3E38-3917-6642-88DD-FA4CB502D7B2}" type="datetimeFigureOut">
              <a:rPr lang="es-CO" smtClean="0"/>
              <a:t>1/03/2023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AA1CD1D-8D54-F317-C9A4-7A3C56B82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AADB07-AC8C-C1A1-4AE5-73F622E62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5E4F-FC0F-334D-AF53-353242CB30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86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0C0324-DE6A-E06F-E0A4-7DCD9555D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85665BC-43B8-E879-A7D8-E7B41A802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833F84-BBC6-4198-F055-8FE8B298D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57F621-10C9-5822-C221-43D5C9C99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63E38-3917-6642-88DD-FA4CB502D7B2}" type="datetimeFigureOut">
              <a:rPr lang="es-CO" smtClean="0"/>
              <a:t>1/03/2023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4F05111-F9F3-4F13-8FAB-18EA9AC48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EC87EB-DDF1-7B55-9DE0-97E8A158B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A5E4F-FC0F-334D-AF53-353242CB30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1852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98BA9A7-5C78-7CB3-E4B6-319307A74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C9E376B-8B56-23E2-CF09-AE06AE7D1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09FC59-D051-7D65-35B6-792513982F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63E38-3917-6642-88DD-FA4CB502D7B2}" type="datetimeFigureOut">
              <a:rPr lang="es-CO" smtClean="0"/>
              <a:t>1/03/2023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596AE7-FED1-9024-B8FD-B150C6191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01A1A1-FFE3-4C9E-F99B-AB5B09D1D2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A5E4F-FC0F-334D-AF53-353242CB30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214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63090AC8-CBD1-F4E9-A840-100453C03CE5}"/>
              </a:ext>
            </a:extLst>
          </p:cNvPr>
          <p:cNvSpPr txBox="1">
            <a:spLocks/>
          </p:cNvSpPr>
          <p:nvPr/>
        </p:nvSpPr>
        <p:spPr>
          <a:xfrm>
            <a:off x="720000" y="1756561"/>
            <a:ext cx="11472000" cy="879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REPORTE DE INDICADORES DE GESTIÓN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SEMESTRE II - 2022</a:t>
            </a:r>
            <a:endParaRPr kumimoji="0" lang="es-ES_tradnl" sz="6000" b="1" i="0" u="none" strike="noStrike" kern="1200" cap="none" spc="0" normalizeH="0" baseline="0" noProof="0" dirty="0">
              <a:ln>
                <a:noFill/>
              </a:ln>
              <a:solidFill>
                <a:srgbClr val="F19825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7" name="Subtítulo 4">
            <a:extLst>
              <a:ext uri="{FF2B5EF4-FFF2-40B4-BE49-F238E27FC236}">
                <a16:creationId xmlns:a16="http://schemas.microsoft.com/office/drawing/2014/main" id="{EB4382AE-852C-0190-AD64-0D12EAEC4D4E}"/>
              </a:ext>
            </a:extLst>
          </p:cNvPr>
          <p:cNvSpPr txBox="1">
            <a:spLocks/>
          </p:cNvSpPr>
          <p:nvPr/>
        </p:nvSpPr>
        <p:spPr>
          <a:xfrm>
            <a:off x="360000" y="3868988"/>
            <a:ext cx="11472000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1982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itchFamily="2" charset="2"/>
              </a:rPr>
              <a:t>DESARROLLO ORGANIZACIONAL </a:t>
            </a:r>
            <a:endParaRPr kumimoji="0" lang="es-ES_tradnl" sz="3600" b="1" i="0" u="none" strike="noStrike" kern="1200" cap="none" spc="0" normalizeH="0" baseline="0" noProof="0" dirty="0">
              <a:ln>
                <a:noFill/>
              </a:ln>
              <a:solidFill>
                <a:srgbClr val="F1982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864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7E3C52F-0E5A-9366-4E86-6AA5F0B1361D}"/>
              </a:ext>
            </a:extLst>
          </p:cNvPr>
          <p:cNvSpPr/>
          <p:nvPr/>
        </p:nvSpPr>
        <p:spPr>
          <a:xfrm>
            <a:off x="3172463" y="225629"/>
            <a:ext cx="8288607" cy="45795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600">
            <a:solidFill>
              <a:srgbClr val="DDDDDD"/>
            </a:solidFill>
            <a:prstDash val="solid"/>
            <a:miter/>
          </a:ln>
        </p:spPr>
        <p:txBody>
          <a:bodyPr vert="horz" wrap="square" lIns="0" tIns="0" rIns="0" bIns="0" anchor="ctr" anchorCtr="0" compatLnSpc="0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t>EFICACIA DEL SISTEMA INTEGRADO DE GESTIÓN – SEMESTRE II 2022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Arial" pitchFamily="34"/>
              <a:cs typeface="Calibri Light" panose="020F030202020403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602F1FC-6F99-BE30-EC4A-0B87B4E5E1C8}"/>
              </a:ext>
            </a:extLst>
          </p:cNvPr>
          <p:cNvSpPr/>
          <p:nvPr/>
        </p:nvSpPr>
        <p:spPr>
          <a:xfrm>
            <a:off x="249821" y="2459430"/>
            <a:ext cx="3629720" cy="28997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EAEAEA"/>
              </a:gs>
            </a:gsLst>
            <a:lin ang="5400000"/>
          </a:gradFill>
          <a:ln w="12600">
            <a:solidFill>
              <a:srgbClr val="DDDDDD"/>
            </a:solidFill>
            <a:prstDash val="solid"/>
            <a:miter/>
          </a:ln>
        </p:spPr>
        <p:txBody>
          <a:bodyPr vert="horz" wrap="square" lIns="36000" tIns="72000" rIns="36000" bIns="72000" anchor="t" anchorCtr="0" compatLnSpc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298"/>
              </a:spcAft>
              <a:buClr>
                <a:srgbClr val="292929"/>
              </a:buClr>
              <a:buSzPct val="100000"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srgbClr val="2B3D67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	</a:t>
            </a:r>
          </a:p>
          <a:p>
            <a:pPr marL="0" marR="0" lvl="0" indent="0" algn="just" defTabSz="914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298"/>
              </a:spcAft>
              <a:buClr>
                <a:srgbClr val="292929"/>
              </a:buClr>
              <a:buSzPct val="100000"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2B3D67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De un total de </a:t>
            </a: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2B3D67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88</a:t>
            </a: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2B3D67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indicadores medidos en los 17 procesos del SIG, se determinó que la eficacia del Sistema Integrado de Gestión para el periodo comprendido entre julio y diciembre de 2022, alcanzo un resultado promedio del </a:t>
            </a: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2B3D67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93% </a:t>
            </a: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2B3D67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, lo cual ubica el sistema en un rango de </a:t>
            </a: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2B3D67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SATISFACTORIO</a:t>
            </a: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2B3D67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. 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2B3D67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914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298"/>
              </a:spcAft>
              <a:buClr>
                <a:srgbClr val="292929"/>
              </a:buClr>
              <a:buSzPct val="100000"/>
              <a:buFont typeface="Wingdings" pitchFamily="2"/>
              <a:buChar char=""/>
              <a:tabLst/>
              <a:defRPr/>
            </a:pPr>
            <a:endParaRPr kumimoji="0" lang="es-MX" sz="1400" b="0" i="0" u="none" strike="noStrike" kern="1200" cap="none" spc="0" normalizeH="0" baseline="0" noProof="0" dirty="0">
              <a:ln>
                <a:noFill/>
              </a:ln>
              <a:solidFill>
                <a:srgbClr val="2B3D67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F64D3D7-ABDE-A67C-1BB7-B4F582C59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929" y="746100"/>
            <a:ext cx="5977674" cy="553928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8E825A7-9E79-CC71-C7F9-7ACE051B8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52" y="5468791"/>
            <a:ext cx="1912695" cy="68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57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B7BDCE14-507D-9732-D460-57B0DEE87850}"/>
              </a:ext>
            </a:extLst>
          </p:cNvPr>
          <p:cNvSpPr txBox="1">
            <a:spLocks/>
          </p:cNvSpPr>
          <p:nvPr/>
        </p:nvSpPr>
        <p:spPr>
          <a:xfrm>
            <a:off x="1522154" y="3135713"/>
            <a:ext cx="3934046" cy="5865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8000" b="1" i="0" u="none" strike="noStrike" kern="1200" cap="none" spc="0" normalizeH="0" baseline="0" noProof="0" dirty="0">
                <a:ln>
                  <a:noFill/>
                </a:ln>
                <a:solidFill>
                  <a:srgbClr val="F19825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¡</a:t>
            </a:r>
            <a:r>
              <a:rPr kumimoji="0" lang="es-ES_tradnl" sz="8000" b="1" i="0" u="none" strike="noStrike" kern="1200" cap="none" spc="0" normalizeH="0" baseline="0" noProof="0" dirty="0">
                <a:ln>
                  <a:noFill/>
                </a:ln>
                <a:solidFill>
                  <a:srgbClr val="1F3A65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Gracias</a:t>
            </a:r>
            <a:r>
              <a:rPr kumimoji="0" lang="es-ES_tradnl" sz="8000" b="1" i="0" u="none" strike="noStrike" kern="1200" cap="none" spc="0" normalizeH="0" baseline="0" noProof="0" dirty="0">
                <a:ln>
                  <a:noFill/>
                </a:ln>
                <a:solidFill>
                  <a:srgbClr val="F19825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83184211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79</Words>
  <Application>Microsoft Office PowerPoint</Application>
  <PresentationFormat>Panorámica</PresentationFormat>
  <Paragraphs>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1_Tema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Armando Diaz Morales</dc:creator>
  <cp:lastModifiedBy>Javier Armando Diaz Morales</cp:lastModifiedBy>
  <cp:revision>1</cp:revision>
  <dcterms:created xsi:type="dcterms:W3CDTF">2023-03-03T17:55:01Z</dcterms:created>
  <dcterms:modified xsi:type="dcterms:W3CDTF">2023-03-03T17:57:17Z</dcterms:modified>
</cp:coreProperties>
</file>