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3058" r:id="rId5"/>
    <p:sldId id="3059" r:id="rId6"/>
    <p:sldId id="3057" r:id="rId7"/>
    <p:sldId id="3060" r:id="rId8"/>
    <p:sldId id="3064" r:id="rId9"/>
    <p:sldId id="3062" r:id="rId10"/>
    <p:sldId id="3056" r:id="rId11"/>
    <p:sldId id="3066" r:id="rId12"/>
    <p:sldId id="3068" r:id="rId13"/>
    <p:sldId id="3067" r:id="rId14"/>
    <p:sldId id="3069" r:id="rId15"/>
    <p:sldId id="3065" r:id="rId16"/>
    <p:sldId id="304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16"/>
    <a:srgbClr val="4BABE1"/>
    <a:srgbClr val="C4223A"/>
    <a:srgbClr val="4BAAE0"/>
    <a:srgbClr val="004A8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6374" autoAdjust="0"/>
  </p:normalViewPr>
  <p:slideViewPr>
    <p:cSldViewPr snapToGrid="0" snapToObjects="1">
      <p:cViewPr varScale="1">
        <p:scale>
          <a:sx n="68" d="100"/>
          <a:sy n="68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A9099-C8BA-47EF-BAFE-A8A757EE5EC8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61EA8A9-AE5E-41F0-9ED7-4B332F2D74FE}">
      <dgm:prSet phldrT="[Texto]" custT="1"/>
      <dgm:spPr/>
      <dgm:t>
        <a:bodyPr/>
        <a:lstStyle/>
        <a:p>
          <a:r>
            <a:rPr lang="es-CO" sz="1600" b="1" u="sng" dirty="0"/>
            <a:t>Tipo de Proyecto</a:t>
          </a:r>
        </a:p>
      </dgm:t>
    </dgm:pt>
    <dgm:pt modelId="{05A3B8DD-DE15-40E4-A6E0-B50174E0C9AF}" type="parTrans" cxnId="{364E92E7-F294-493A-9573-781374ED6DBC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A798386E-20AB-4F18-9A86-E00BB9A30A97}" type="sibTrans" cxnId="{364E92E7-F294-493A-9573-781374ED6DBC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FDD12464-55FA-4535-A4BC-16BB3AF260B0}">
      <dgm:prSet phldrT="[Texto]" custT="1"/>
      <dgm:spPr/>
      <dgm:t>
        <a:bodyPr/>
        <a:lstStyle/>
        <a:p>
          <a:r>
            <a:rPr lang="es-CO" sz="1350" dirty="0">
              <a:latin typeface="+mn-lt"/>
            </a:rPr>
            <a:t>Proyectos en los sectores elegibles de ENTerritorio y alineados con las necesidades de las regiones en términos de desarrollo y recuperación económica.</a:t>
          </a:r>
        </a:p>
      </dgm:t>
    </dgm:pt>
    <dgm:pt modelId="{D33B406E-1C48-44CF-82B5-B5959D12B4E3}" type="parTrans" cxnId="{49E2A394-527A-4855-BF74-0D30603CFC47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E7FF1F68-889B-422E-B148-49CF6BD25BD8}" type="sibTrans" cxnId="{49E2A394-527A-4855-BF74-0D30603CFC47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38AD4DC8-D06A-4295-A59C-FBD771B5193E}">
      <dgm:prSet phldrT="[Texto]" custT="1"/>
      <dgm:spPr/>
      <dgm:t>
        <a:bodyPr/>
        <a:lstStyle/>
        <a:p>
          <a:r>
            <a:rPr lang="es-CO" sz="1600" b="1" u="sng" dirty="0"/>
            <a:t>Beneficiarios</a:t>
          </a:r>
        </a:p>
      </dgm:t>
    </dgm:pt>
    <dgm:pt modelId="{013AA750-52C5-40A9-BF4E-A7EEF44BFAE3}" type="parTrans" cxnId="{FB6CF5F9-63F8-45B7-B737-1B9C37628A95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6865DFB3-2AA0-4816-A624-4C7018DAB950}" type="sibTrans" cxnId="{FB6CF5F9-63F8-45B7-B737-1B9C37628A95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94EACBCF-8BB4-4BBE-A1AD-A7B12F9D6F32}">
      <dgm:prSet phldrT="[Texto]" custT="1"/>
      <dgm:spPr/>
      <dgm:t>
        <a:bodyPr/>
        <a:lstStyle/>
        <a:p>
          <a:r>
            <a:rPr lang="es-CO" sz="1350" dirty="0">
              <a:latin typeface="+mn-lt"/>
            </a:rPr>
            <a:t>Sector público, privado o mixto que desarrollen proyectos de servicio público.</a:t>
          </a:r>
        </a:p>
      </dgm:t>
    </dgm:pt>
    <dgm:pt modelId="{E18A4366-EED0-4327-8C50-6A2D93F8BDDD}" type="parTrans" cxnId="{FFD1622D-65E3-4002-8E7A-AB6CCBD5052F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6510E44B-9440-4E97-801D-F1CE7A03B4D1}" type="sibTrans" cxnId="{FFD1622D-65E3-4002-8E7A-AB6CCBD5052F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EB33BE84-3756-4CC3-80A9-B36AD66D82AB}">
      <dgm:prSet phldrT="[Texto]" custT="1"/>
      <dgm:spPr/>
      <dgm:t>
        <a:bodyPr/>
        <a:lstStyle/>
        <a:p>
          <a:r>
            <a:rPr lang="es-CO" sz="1600" b="1" u="sng" dirty="0"/>
            <a:t>Planes de Desarrollo</a:t>
          </a:r>
        </a:p>
      </dgm:t>
    </dgm:pt>
    <dgm:pt modelId="{4C0E8C10-9B4E-43FC-93D9-A2303308EA27}" type="parTrans" cxnId="{7B25B472-71F6-4BD6-8B98-6613145ACEC5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F8C51971-0EDD-479D-B8A2-9B1528B1343F}" type="sibTrans" cxnId="{7B25B472-71F6-4BD6-8B98-6613145ACEC5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AEBEA5C9-688E-42D3-8F69-733E5F8058E3}">
      <dgm:prSet phldrT="[Texto]" custT="1"/>
      <dgm:spPr/>
      <dgm:t>
        <a:bodyPr/>
        <a:lstStyle/>
        <a:p>
          <a:r>
            <a:rPr lang="es-CO" sz="1350" dirty="0">
              <a:latin typeface="+mn-lt"/>
            </a:rPr>
            <a:t>Proyectos deberán estar alineados con los Planes de Desarrollo y en las prioridades de inversión de la Entidad.</a:t>
          </a:r>
        </a:p>
      </dgm:t>
    </dgm:pt>
    <dgm:pt modelId="{0AE46A02-1D2F-417A-9EA4-964BD8478E9B}" type="parTrans" cxnId="{D49CEBC9-1B00-4856-B304-B842410EC3E9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D7733A0A-2A22-46EA-BD64-F37B282CCCDE}" type="sibTrans" cxnId="{D49CEBC9-1B00-4856-B304-B842410EC3E9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834ECD90-CB51-4E5E-9ACC-9D5708A8615D}">
      <dgm:prSet phldrT="[Texto]" custT="1"/>
      <dgm:spPr/>
      <dgm:t>
        <a:bodyPr/>
        <a:lstStyle/>
        <a:p>
          <a:r>
            <a:rPr lang="es-CO" sz="1600" b="1" u="sng" dirty="0"/>
            <a:t>Costo de Servicio</a:t>
          </a:r>
        </a:p>
      </dgm:t>
    </dgm:pt>
    <dgm:pt modelId="{9BD54D5C-8138-4BB5-8AC9-4D18CF3A9723}" type="parTrans" cxnId="{3EBBC773-6034-4DBE-A634-C612EE381937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33A98600-ABAF-452B-A661-CEF542C7706E}" type="sibTrans" cxnId="{3EBBC773-6034-4DBE-A634-C612EE381937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531D8E86-40BD-45EE-8F03-3324BFE4FDAD}">
      <dgm:prSet phldrT="[Texto]" custT="1"/>
      <dgm:spPr/>
      <dgm:t>
        <a:bodyPr/>
        <a:lstStyle/>
        <a:p>
          <a:r>
            <a:rPr lang="es-CO" sz="1350" b="1" dirty="0">
              <a:latin typeface="+mn-lt"/>
            </a:rPr>
            <a:t>Costos de estructuración</a:t>
          </a:r>
          <a:r>
            <a:rPr lang="es-CO" sz="1350" dirty="0">
              <a:latin typeface="+mn-lt"/>
            </a:rPr>
            <a:t> </a:t>
          </a:r>
          <a:r>
            <a:rPr lang="es-CO" sz="1350" b="1" dirty="0">
              <a:latin typeface="+mn-lt"/>
            </a:rPr>
            <a:t>reembolsables </a:t>
          </a:r>
          <a:r>
            <a:rPr lang="es-CO" sz="1350" dirty="0">
              <a:latin typeface="+mn-lt"/>
            </a:rPr>
            <a:t>con plazos y opciones que permitan a las entidades </a:t>
          </a:r>
          <a:r>
            <a:rPr lang="es-CO" sz="1350" b="1" dirty="0">
              <a:latin typeface="+mn-lt"/>
            </a:rPr>
            <a:t>vincular costos de preinversión en la etapa de inversión (hasta 2 años).</a:t>
          </a:r>
        </a:p>
      </dgm:t>
    </dgm:pt>
    <dgm:pt modelId="{355BE41E-60EA-4277-BF20-D162FC9E81FC}" type="parTrans" cxnId="{34169D6D-4A57-4ABA-8B2B-464B2A4E1A86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4EBD2352-298D-498F-874C-A6542018AC24}" type="sibTrans" cxnId="{34169D6D-4A57-4ABA-8B2B-464B2A4E1A86}">
      <dgm:prSet/>
      <dgm:spPr/>
      <dgm:t>
        <a:bodyPr/>
        <a:lstStyle/>
        <a:p>
          <a:endParaRPr lang="es-CO" sz="4000">
            <a:solidFill>
              <a:srgbClr val="1F4E79"/>
            </a:solidFill>
          </a:endParaRPr>
        </a:p>
      </dgm:t>
    </dgm:pt>
    <dgm:pt modelId="{BB7AD672-B9E6-4A32-AE23-96132CBF4323}">
      <dgm:prSet phldrT="[Texto]" custT="1"/>
      <dgm:spPr/>
      <dgm:t>
        <a:bodyPr/>
        <a:lstStyle/>
        <a:p>
          <a:r>
            <a:rPr lang="es-CO" sz="1600" b="1" u="sng" dirty="0"/>
            <a:t>Impacto Económico y Social</a:t>
          </a:r>
        </a:p>
      </dgm:t>
    </dgm:pt>
    <dgm:pt modelId="{51E85305-BD5F-478E-943C-EF3BCD855F48}" type="parTrans" cxnId="{547915C1-01B8-45C8-BECC-3F2025C131F3}">
      <dgm:prSet/>
      <dgm:spPr/>
      <dgm:t>
        <a:bodyPr/>
        <a:lstStyle/>
        <a:p>
          <a:endParaRPr lang="es-CO" sz="2000"/>
        </a:p>
      </dgm:t>
    </dgm:pt>
    <dgm:pt modelId="{1D88B6C9-CD1F-4E4F-8B69-8B0FDB64AA88}" type="sibTrans" cxnId="{547915C1-01B8-45C8-BECC-3F2025C131F3}">
      <dgm:prSet/>
      <dgm:spPr/>
      <dgm:t>
        <a:bodyPr/>
        <a:lstStyle/>
        <a:p>
          <a:endParaRPr lang="es-CO" sz="2000"/>
        </a:p>
      </dgm:t>
    </dgm:pt>
    <dgm:pt modelId="{AC022DCB-040B-4438-A9F8-0493B8789CAA}">
      <dgm:prSet phldrT="[Texto]" custT="1"/>
      <dgm:spPr/>
      <dgm:t>
        <a:bodyPr/>
        <a:lstStyle/>
        <a:p>
          <a:r>
            <a:rPr lang="es-CO" sz="1350" dirty="0">
              <a:latin typeface="+mn-lt"/>
            </a:rPr>
            <a:t>Apoyo a proyectos que generen desarrollo y crecimiento en las regiones.</a:t>
          </a:r>
        </a:p>
      </dgm:t>
    </dgm:pt>
    <dgm:pt modelId="{5ECCEF2D-51C5-42ED-8C5B-967645379B71}" type="parTrans" cxnId="{21B3FE9C-0680-4F3E-86C1-9A55E5B4292F}">
      <dgm:prSet/>
      <dgm:spPr/>
      <dgm:t>
        <a:bodyPr/>
        <a:lstStyle/>
        <a:p>
          <a:endParaRPr lang="es-CO" sz="2000"/>
        </a:p>
      </dgm:t>
    </dgm:pt>
    <dgm:pt modelId="{FB08C7D4-BD71-4C88-A258-EA3BC1F84FFF}" type="sibTrans" cxnId="{21B3FE9C-0680-4F3E-86C1-9A55E5B4292F}">
      <dgm:prSet/>
      <dgm:spPr/>
      <dgm:t>
        <a:bodyPr/>
        <a:lstStyle/>
        <a:p>
          <a:endParaRPr lang="es-CO" sz="2000"/>
        </a:p>
      </dgm:t>
    </dgm:pt>
    <dgm:pt modelId="{2DEA5791-D3FB-4E82-A603-CD606AE24EBC}" type="pres">
      <dgm:prSet presAssocID="{5DDA9099-C8BA-47EF-BAFE-A8A757EE5EC8}" presName="Name0" presStyleCnt="0">
        <dgm:presLayoutVars>
          <dgm:dir/>
          <dgm:resizeHandles val="exact"/>
        </dgm:presLayoutVars>
      </dgm:prSet>
      <dgm:spPr/>
    </dgm:pt>
    <dgm:pt modelId="{8299A26F-640A-4571-95BD-4ABD38F970E5}" type="pres">
      <dgm:prSet presAssocID="{861EA8A9-AE5E-41F0-9ED7-4B332F2D74FE}" presName="composite" presStyleCnt="0"/>
      <dgm:spPr/>
    </dgm:pt>
    <dgm:pt modelId="{53C12549-14CE-479B-A4C0-804A011A9BF2}" type="pres">
      <dgm:prSet presAssocID="{861EA8A9-AE5E-41F0-9ED7-4B332F2D74FE}" presName="rect1" presStyleLbl="trAlignAcc1" presStyleIdx="0" presStyleCnt="5">
        <dgm:presLayoutVars>
          <dgm:bulletEnabled val="1"/>
        </dgm:presLayoutVars>
      </dgm:prSet>
      <dgm:spPr/>
    </dgm:pt>
    <dgm:pt modelId="{B4C98EDB-3EA3-4B1E-8460-567F1F921BF6}" type="pres">
      <dgm:prSet presAssocID="{861EA8A9-AE5E-41F0-9ED7-4B332F2D74FE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ista con relleno sólido"/>
        </a:ext>
      </dgm:extLst>
    </dgm:pt>
    <dgm:pt modelId="{8247D4D3-1280-429C-BD45-E167B73A8830}" type="pres">
      <dgm:prSet presAssocID="{A798386E-20AB-4F18-9A86-E00BB9A30A97}" presName="sibTrans" presStyleCnt="0"/>
      <dgm:spPr/>
    </dgm:pt>
    <dgm:pt modelId="{6C8D2358-AE84-4263-8177-D87CD6AFE7D0}" type="pres">
      <dgm:prSet presAssocID="{38AD4DC8-D06A-4295-A59C-FBD771B5193E}" presName="composite" presStyleCnt="0"/>
      <dgm:spPr/>
    </dgm:pt>
    <dgm:pt modelId="{2B495446-6AFD-4281-9720-38C0FB1A01D8}" type="pres">
      <dgm:prSet presAssocID="{38AD4DC8-D06A-4295-A59C-FBD771B5193E}" presName="rect1" presStyleLbl="trAlignAcc1" presStyleIdx="1" presStyleCnt="5">
        <dgm:presLayoutVars>
          <dgm:bulletEnabled val="1"/>
        </dgm:presLayoutVars>
      </dgm:prSet>
      <dgm:spPr/>
    </dgm:pt>
    <dgm:pt modelId="{00F90492-B7C7-4198-B728-62D2CE91D879}" type="pres">
      <dgm:prSet presAssocID="{38AD4DC8-D06A-4295-A59C-FBD771B5193E}" presName="rect2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udiencia objetivo con relleno sólido"/>
        </a:ext>
      </dgm:extLst>
    </dgm:pt>
    <dgm:pt modelId="{B4AEF08E-84FA-45BE-B346-A731BA385A00}" type="pres">
      <dgm:prSet presAssocID="{6865DFB3-2AA0-4816-A624-4C7018DAB950}" presName="sibTrans" presStyleCnt="0"/>
      <dgm:spPr/>
    </dgm:pt>
    <dgm:pt modelId="{2A0B89A4-878A-416F-B083-8E0C11A0AF4B}" type="pres">
      <dgm:prSet presAssocID="{EB33BE84-3756-4CC3-80A9-B36AD66D82AB}" presName="composite" presStyleCnt="0"/>
      <dgm:spPr/>
    </dgm:pt>
    <dgm:pt modelId="{436EEE3C-9D26-420F-BEB1-05683EFA5262}" type="pres">
      <dgm:prSet presAssocID="{EB33BE84-3756-4CC3-80A9-B36AD66D82AB}" presName="rect1" presStyleLbl="trAlignAcc1" presStyleIdx="2" presStyleCnt="5">
        <dgm:presLayoutVars>
          <dgm:bulletEnabled val="1"/>
        </dgm:presLayoutVars>
      </dgm:prSet>
      <dgm:spPr/>
    </dgm:pt>
    <dgm:pt modelId="{243A353B-A984-45EA-84D9-1338D9D8258B}" type="pres">
      <dgm:prSet presAssocID="{EB33BE84-3756-4CC3-80A9-B36AD66D82AB}" presName="rect2" presStyleLbl="fgImgPlace1" presStyleIdx="2" presStyleCnt="5" custScaleX="1307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4A84F876-30DC-4A48-A62E-09C4B4CACDA2}" type="pres">
      <dgm:prSet presAssocID="{F8C51971-0EDD-479D-B8A2-9B1528B1343F}" presName="sibTrans" presStyleCnt="0"/>
      <dgm:spPr/>
    </dgm:pt>
    <dgm:pt modelId="{CB24E8D1-B33C-46C2-9A10-8B8AE21C4F8F}" type="pres">
      <dgm:prSet presAssocID="{BB7AD672-B9E6-4A32-AE23-96132CBF4323}" presName="composite" presStyleCnt="0"/>
      <dgm:spPr/>
    </dgm:pt>
    <dgm:pt modelId="{55968BBD-815F-426D-9F0B-022BDA106D79}" type="pres">
      <dgm:prSet presAssocID="{BB7AD672-B9E6-4A32-AE23-96132CBF4323}" presName="rect1" presStyleLbl="trAlignAcc1" presStyleIdx="3" presStyleCnt="5">
        <dgm:presLayoutVars>
          <dgm:bulletEnabled val="1"/>
        </dgm:presLayoutVars>
      </dgm:prSet>
      <dgm:spPr/>
    </dgm:pt>
    <dgm:pt modelId="{26995D92-C4CC-403E-AFEA-17078110DE35}" type="pres">
      <dgm:prSet presAssocID="{BB7AD672-B9E6-4A32-AE23-96132CBF4323}" presName="rect2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iagrama de flujo circular con relleno sólido"/>
        </a:ext>
      </dgm:extLst>
    </dgm:pt>
    <dgm:pt modelId="{DFE85AC6-CEC3-4584-90F4-8A9C3485638E}" type="pres">
      <dgm:prSet presAssocID="{1D88B6C9-CD1F-4E4F-8B69-8B0FDB64AA88}" presName="sibTrans" presStyleCnt="0"/>
      <dgm:spPr/>
    </dgm:pt>
    <dgm:pt modelId="{97C3B746-7F00-4E1E-A110-99389260D376}" type="pres">
      <dgm:prSet presAssocID="{834ECD90-CB51-4E5E-9ACC-9D5708A8615D}" presName="composite" presStyleCnt="0"/>
      <dgm:spPr/>
    </dgm:pt>
    <dgm:pt modelId="{9B6B641C-F848-43E3-8F58-ABE4113B966A}" type="pres">
      <dgm:prSet presAssocID="{834ECD90-CB51-4E5E-9ACC-9D5708A8615D}" presName="rect1" presStyleLbl="trAlignAcc1" presStyleIdx="4" presStyleCnt="5">
        <dgm:presLayoutVars>
          <dgm:bulletEnabled val="1"/>
        </dgm:presLayoutVars>
      </dgm:prSet>
      <dgm:spPr/>
    </dgm:pt>
    <dgm:pt modelId="{625E3877-1055-4673-ABF5-0FD303AA94B5}" type="pres">
      <dgm:prSet presAssocID="{834ECD90-CB51-4E5E-9ACC-9D5708A8615D}" presName="rect2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ólar con relleno sólido"/>
        </a:ext>
      </dgm:extLst>
    </dgm:pt>
  </dgm:ptLst>
  <dgm:cxnLst>
    <dgm:cxn modelId="{DF429420-EDFC-460A-BCE9-1527F3B68C77}" type="presOf" srcId="{834ECD90-CB51-4E5E-9ACC-9D5708A8615D}" destId="{9B6B641C-F848-43E3-8F58-ABE4113B966A}" srcOrd="0" destOrd="0" presId="urn:microsoft.com/office/officeart/2008/layout/PictureStrips"/>
    <dgm:cxn modelId="{F9B07C27-8B46-475E-A0E0-81D9771B369B}" type="presOf" srcId="{5DDA9099-C8BA-47EF-BAFE-A8A757EE5EC8}" destId="{2DEA5791-D3FB-4E82-A603-CD606AE24EBC}" srcOrd="0" destOrd="0" presId="urn:microsoft.com/office/officeart/2008/layout/PictureStrips"/>
    <dgm:cxn modelId="{FFD1622D-65E3-4002-8E7A-AB6CCBD5052F}" srcId="{38AD4DC8-D06A-4295-A59C-FBD771B5193E}" destId="{94EACBCF-8BB4-4BBE-A1AD-A7B12F9D6F32}" srcOrd="0" destOrd="0" parTransId="{E18A4366-EED0-4327-8C50-6A2D93F8BDDD}" sibTransId="{6510E44B-9440-4E97-801D-F1CE7A03B4D1}"/>
    <dgm:cxn modelId="{B7BD4945-CC68-4505-864F-7EF5818A856B}" type="presOf" srcId="{94EACBCF-8BB4-4BBE-A1AD-A7B12F9D6F32}" destId="{2B495446-6AFD-4281-9720-38C0FB1A01D8}" srcOrd="0" destOrd="1" presId="urn:microsoft.com/office/officeart/2008/layout/PictureStrips"/>
    <dgm:cxn modelId="{34169D6D-4A57-4ABA-8B2B-464B2A4E1A86}" srcId="{834ECD90-CB51-4E5E-9ACC-9D5708A8615D}" destId="{531D8E86-40BD-45EE-8F03-3324BFE4FDAD}" srcOrd="0" destOrd="0" parTransId="{355BE41E-60EA-4277-BF20-D162FC9E81FC}" sibTransId="{4EBD2352-298D-498F-874C-A6542018AC24}"/>
    <dgm:cxn modelId="{7B25B472-71F6-4BD6-8B98-6613145ACEC5}" srcId="{5DDA9099-C8BA-47EF-BAFE-A8A757EE5EC8}" destId="{EB33BE84-3756-4CC3-80A9-B36AD66D82AB}" srcOrd="2" destOrd="0" parTransId="{4C0E8C10-9B4E-43FC-93D9-A2303308EA27}" sibTransId="{F8C51971-0EDD-479D-B8A2-9B1528B1343F}"/>
    <dgm:cxn modelId="{3EBBC773-6034-4DBE-A634-C612EE381937}" srcId="{5DDA9099-C8BA-47EF-BAFE-A8A757EE5EC8}" destId="{834ECD90-CB51-4E5E-9ACC-9D5708A8615D}" srcOrd="4" destOrd="0" parTransId="{9BD54D5C-8138-4BB5-8AC9-4D18CF3A9723}" sibTransId="{33A98600-ABAF-452B-A661-CEF542C7706E}"/>
    <dgm:cxn modelId="{E6758988-2877-4D78-901F-8D3B12902991}" type="presOf" srcId="{BB7AD672-B9E6-4A32-AE23-96132CBF4323}" destId="{55968BBD-815F-426D-9F0B-022BDA106D79}" srcOrd="0" destOrd="0" presId="urn:microsoft.com/office/officeart/2008/layout/PictureStrips"/>
    <dgm:cxn modelId="{49E2A394-527A-4855-BF74-0D30603CFC47}" srcId="{861EA8A9-AE5E-41F0-9ED7-4B332F2D74FE}" destId="{FDD12464-55FA-4535-A4BC-16BB3AF260B0}" srcOrd="0" destOrd="0" parTransId="{D33B406E-1C48-44CF-82B5-B5959D12B4E3}" sibTransId="{E7FF1F68-889B-422E-B148-49CF6BD25BD8}"/>
    <dgm:cxn modelId="{21B3FE9C-0680-4F3E-86C1-9A55E5B4292F}" srcId="{BB7AD672-B9E6-4A32-AE23-96132CBF4323}" destId="{AC022DCB-040B-4438-A9F8-0493B8789CAA}" srcOrd="0" destOrd="0" parTransId="{5ECCEF2D-51C5-42ED-8C5B-967645379B71}" sibTransId="{FB08C7D4-BD71-4C88-A258-EA3BC1F84FFF}"/>
    <dgm:cxn modelId="{2E0E359F-CFD7-4BB1-BC5E-767679A9BC53}" type="presOf" srcId="{861EA8A9-AE5E-41F0-9ED7-4B332F2D74FE}" destId="{53C12549-14CE-479B-A4C0-804A011A9BF2}" srcOrd="0" destOrd="0" presId="urn:microsoft.com/office/officeart/2008/layout/PictureStrips"/>
    <dgm:cxn modelId="{85A8E0BF-11EB-420B-9108-8BEE6C6DBBE4}" type="presOf" srcId="{AEBEA5C9-688E-42D3-8F69-733E5F8058E3}" destId="{436EEE3C-9D26-420F-BEB1-05683EFA5262}" srcOrd="0" destOrd="1" presId="urn:microsoft.com/office/officeart/2008/layout/PictureStrips"/>
    <dgm:cxn modelId="{547915C1-01B8-45C8-BECC-3F2025C131F3}" srcId="{5DDA9099-C8BA-47EF-BAFE-A8A757EE5EC8}" destId="{BB7AD672-B9E6-4A32-AE23-96132CBF4323}" srcOrd="3" destOrd="0" parTransId="{51E85305-BD5F-478E-943C-EF3BCD855F48}" sibTransId="{1D88B6C9-CD1F-4E4F-8B69-8B0FDB64AA88}"/>
    <dgm:cxn modelId="{D49CEBC9-1B00-4856-B304-B842410EC3E9}" srcId="{EB33BE84-3756-4CC3-80A9-B36AD66D82AB}" destId="{AEBEA5C9-688E-42D3-8F69-733E5F8058E3}" srcOrd="0" destOrd="0" parTransId="{0AE46A02-1D2F-417A-9EA4-964BD8478E9B}" sibTransId="{D7733A0A-2A22-46EA-BD64-F37B282CCCDE}"/>
    <dgm:cxn modelId="{5F60FDCA-942C-4772-A7BF-29057E370A3A}" type="presOf" srcId="{531D8E86-40BD-45EE-8F03-3324BFE4FDAD}" destId="{9B6B641C-F848-43E3-8F58-ABE4113B966A}" srcOrd="0" destOrd="1" presId="urn:microsoft.com/office/officeart/2008/layout/PictureStrips"/>
    <dgm:cxn modelId="{7A8EE8DE-BB4A-4BF3-B95A-4F3A75FF3737}" type="presOf" srcId="{AC022DCB-040B-4438-A9F8-0493B8789CAA}" destId="{55968BBD-815F-426D-9F0B-022BDA106D79}" srcOrd="0" destOrd="1" presId="urn:microsoft.com/office/officeart/2008/layout/PictureStrips"/>
    <dgm:cxn modelId="{364E92E7-F294-493A-9573-781374ED6DBC}" srcId="{5DDA9099-C8BA-47EF-BAFE-A8A757EE5EC8}" destId="{861EA8A9-AE5E-41F0-9ED7-4B332F2D74FE}" srcOrd="0" destOrd="0" parTransId="{05A3B8DD-DE15-40E4-A6E0-B50174E0C9AF}" sibTransId="{A798386E-20AB-4F18-9A86-E00BB9A30A97}"/>
    <dgm:cxn modelId="{6A00A1E7-C49B-4CB9-B546-65D2F1627E7D}" type="presOf" srcId="{38AD4DC8-D06A-4295-A59C-FBD771B5193E}" destId="{2B495446-6AFD-4281-9720-38C0FB1A01D8}" srcOrd="0" destOrd="0" presId="urn:microsoft.com/office/officeart/2008/layout/PictureStrips"/>
    <dgm:cxn modelId="{A1A695EF-D126-4A04-953D-8C08B445195D}" type="presOf" srcId="{EB33BE84-3756-4CC3-80A9-B36AD66D82AB}" destId="{436EEE3C-9D26-420F-BEB1-05683EFA5262}" srcOrd="0" destOrd="0" presId="urn:microsoft.com/office/officeart/2008/layout/PictureStrips"/>
    <dgm:cxn modelId="{7517B2F1-34CA-4922-804D-C80EE62FCE64}" type="presOf" srcId="{FDD12464-55FA-4535-A4BC-16BB3AF260B0}" destId="{53C12549-14CE-479B-A4C0-804A011A9BF2}" srcOrd="0" destOrd="1" presId="urn:microsoft.com/office/officeart/2008/layout/PictureStrips"/>
    <dgm:cxn modelId="{FB6CF5F9-63F8-45B7-B737-1B9C37628A95}" srcId="{5DDA9099-C8BA-47EF-BAFE-A8A757EE5EC8}" destId="{38AD4DC8-D06A-4295-A59C-FBD771B5193E}" srcOrd="1" destOrd="0" parTransId="{013AA750-52C5-40A9-BF4E-A7EEF44BFAE3}" sibTransId="{6865DFB3-2AA0-4816-A624-4C7018DAB950}"/>
    <dgm:cxn modelId="{82567684-B1A7-4F35-92D3-3814AD52CAAD}" type="presParOf" srcId="{2DEA5791-D3FB-4E82-A603-CD606AE24EBC}" destId="{8299A26F-640A-4571-95BD-4ABD38F970E5}" srcOrd="0" destOrd="0" presId="urn:microsoft.com/office/officeart/2008/layout/PictureStrips"/>
    <dgm:cxn modelId="{BC9C5C24-E75F-4903-9678-4D0BE58F170B}" type="presParOf" srcId="{8299A26F-640A-4571-95BD-4ABD38F970E5}" destId="{53C12549-14CE-479B-A4C0-804A011A9BF2}" srcOrd="0" destOrd="0" presId="urn:microsoft.com/office/officeart/2008/layout/PictureStrips"/>
    <dgm:cxn modelId="{EEC9DA8F-559E-445B-BE93-8872874A84D1}" type="presParOf" srcId="{8299A26F-640A-4571-95BD-4ABD38F970E5}" destId="{B4C98EDB-3EA3-4B1E-8460-567F1F921BF6}" srcOrd="1" destOrd="0" presId="urn:microsoft.com/office/officeart/2008/layout/PictureStrips"/>
    <dgm:cxn modelId="{59E76081-8FBC-4A02-B0DD-1C26B177DC78}" type="presParOf" srcId="{2DEA5791-D3FB-4E82-A603-CD606AE24EBC}" destId="{8247D4D3-1280-429C-BD45-E167B73A8830}" srcOrd="1" destOrd="0" presId="urn:microsoft.com/office/officeart/2008/layout/PictureStrips"/>
    <dgm:cxn modelId="{B771B6F5-9FC3-49AC-91D4-0D2C5D2DA69C}" type="presParOf" srcId="{2DEA5791-D3FB-4E82-A603-CD606AE24EBC}" destId="{6C8D2358-AE84-4263-8177-D87CD6AFE7D0}" srcOrd="2" destOrd="0" presId="urn:microsoft.com/office/officeart/2008/layout/PictureStrips"/>
    <dgm:cxn modelId="{A378EE6C-AC8B-405D-A597-8ED919AFAD06}" type="presParOf" srcId="{6C8D2358-AE84-4263-8177-D87CD6AFE7D0}" destId="{2B495446-6AFD-4281-9720-38C0FB1A01D8}" srcOrd="0" destOrd="0" presId="urn:microsoft.com/office/officeart/2008/layout/PictureStrips"/>
    <dgm:cxn modelId="{5D0CCC87-AD2D-481E-813D-6ED50C9775FB}" type="presParOf" srcId="{6C8D2358-AE84-4263-8177-D87CD6AFE7D0}" destId="{00F90492-B7C7-4198-B728-62D2CE91D879}" srcOrd="1" destOrd="0" presId="urn:microsoft.com/office/officeart/2008/layout/PictureStrips"/>
    <dgm:cxn modelId="{28B32B30-5061-4C57-BEA2-E749AF30F2CF}" type="presParOf" srcId="{2DEA5791-D3FB-4E82-A603-CD606AE24EBC}" destId="{B4AEF08E-84FA-45BE-B346-A731BA385A00}" srcOrd="3" destOrd="0" presId="urn:microsoft.com/office/officeart/2008/layout/PictureStrips"/>
    <dgm:cxn modelId="{B026EB00-A4A5-4D09-B29F-14DB4E431395}" type="presParOf" srcId="{2DEA5791-D3FB-4E82-A603-CD606AE24EBC}" destId="{2A0B89A4-878A-416F-B083-8E0C11A0AF4B}" srcOrd="4" destOrd="0" presId="urn:microsoft.com/office/officeart/2008/layout/PictureStrips"/>
    <dgm:cxn modelId="{57BBB3DF-1F0C-47DC-9A47-472034454720}" type="presParOf" srcId="{2A0B89A4-878A-416F-B083-8E0C11A0AF4B}" destId="{436EEE3C-9D26-420F-BEB1-05683EFA5262}" srcOrd="0" destOrd="0" presId="urn:microsoft.com/office/officeart/2008/layout/PictureStrips"/>
    <dgm:cxn modelId="{39495354-E863-4817-9B3B-9F6B7F315C81}" type="presParOf" srcId="{2A0B89A4-878A-416F-B083-8E0C11A0AF4B}" destId="{243A353B-A984-45EA-84D9-1338D9D8258B}" srcOrd="1" destOrd="0" presId="urn:microsoft.com/office/officeart/2008/layout/PictureStrips"/>
    <dgm:cxn modelId="{0E479147-ACB4-4249-9536-396A86F77D84}" type="presParOf" srcId="{2DEA5791-D3FB-4E82-A603-CD606AE24EBC}" destId="{4A84F876-30DC-4A48-A62E-09C4B4CACDA2}" srcOrd="5" destOrd="0" presId="urn:microsoft.com/office/officeart/2008/layout/PictureStrips"/>
    <dgm:cxn modelId="{14A81A8E-B5BA-4B92-A817-5798997B1BF6}" type="presParOf" srcId="{2DEA5791-D3FB-4E82-A603-CD606AE24EBC}" destId="{CB24E8D1-B33C-46C2-9A10-8B8AE21C4F8F}" srcOrd="6" destOrd="0" presId="urn:microsoft.com/office/officeart/2008/layout/PictureStrips"/>
    <dgm:cxn modelId="{EA16AC21-40DD-4E2A-AFBB-3889D72343D5}" type="presParOf" srcId="{CB24E8D1-B33C-46C2-9A10-8B8AE21C4F8F}" destId="{55968BBD-815F-426D-9F0B-022BDA106D79}" srcOrd="0" destOrd="0" presId="urn:microsoft.com/office/officeart/2008/layout/PictureStrips"/>
    <dgm:cxn modelId="{22ECD2C2-35D6-4B56-8F97-BD017A70EB4C}" type="presParOf" srcId="{CB24E8D1-B33C-46C2-9A10-8B8AE21C4F8F}" destId="{26995D92-C4CC-403E-AFEA-17078110DE35}" srcOrd="1" destOrd="0" presId="urn:microsoft.com/office/officeart/2008/layout/PictureStrips"/>
    <dgm:cxn modelId="{71077FBD-9626-4764-B161-7F3208B6B78D}" type="presParOf" srcId="{2DEA5791-D3FB-4E82-A603-CD606AE24EBC}" destId="{DFE85AC6-CEC3-4584-90F4-8A9C3485638E}" srcOrd="7" destOrd="0" presId="urn:microsoft.com/office/officeart/2008/layout/PictureStrips"/>
    <dgm:cxn modelId="{464F28B2-D5FC-4E35-AA73-86A63A3BA573}" type="presParOf" srcId="{2DEA5791-D3FB-4E82-A603-CD606AE24EBC}" destId="{97C3B746-7F00-4E1E-A110-99389260D376}" srcOrd="8" destOrd="0" presId="urn:microsoft.com/office/officeart/2008/layout/PictureStrips"/>
    <dgm:cxn modelId="{D928EB7D-BF6B-41CA-BAD3-C6B8C9162F3F}" type="presParOf" srcId="{97C3B746-7F00-4E1E-A110-99389260D376}" destId="{9B6B641C-F848-43E3-8F58-ABE4113B966A}" srcOrd="0" destOrd="0" presId="urn:microsoft.com/office/officeart/2008/layout/PictureStrips"/>
    <dgm:cxn modelId="{C2B64611-5778-4F49-BFA4-79D874F2523E}" type="presParOf" srcId="{97C3B746-7F00-4E1E-A110-99389260D376}" destId="{625E3877-1055-4673-ABF5-0FD303AA94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BA7A2-1716-4337-A983-024A62F1B2E8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1D4B260-6A04-42A9-836A-D0A93709A2B5}">
      <dgm:prSet phldrT="[Texto]"/>
      <dgm:spPr/>
      <dgm:t>
        <a:bodyPr/>
        <a:lstStyle/>
        <a:p>
          <a:endParaRPr lang="es-CO" dirty="0"/>
        </a:p>
      </dgm:t>
    </dgm:pt>
    <dgm:pt modelId="{59AA9433-2A82-4783-A6F6-1BAE1846EE09}" type="parTrans" cxnId="{8A2686CF-DFE7-4360-A45F-C3FA2BE4F501}">
      <dgm:prSet/>
      <dgm:spPr/>
      <dgm:t>
        <a:bodyPr/>
        <a:lstStyle/>
        <a:p>
          <a:endParaRPr lang="es-CO"/>
        </a:p>
      </dgm:t>
    </dgm:pt>
    <dgm:pt modelId="{FF595A8B-858C-48BD-A8F0-E762730AB5E0}" type="sibTrans" cxnId="{8A2686CF-DFE7-4360-A45F-C3FA2BE4F501}">
      <dgm:prSet/>
      <dgm:spPr/>
      <dgm:t>
        <a:bodyPr/>
        <a:lstStyle/>
        <a:p>
          <a:endParaRPr lang="es-CO"/>
        </a:p>
      </dgm:t>
    </dgm:pt>
    <dgm:pt modelId="{E1B0D087-AAA4-4369-9006-A885B101BA47}">
      <dgm:prSet phldrT="[Texto]" custT="1"/>
      <dgm:spPr/>
      <dgm:t>
        <a:bodyPr/>
        <a:lstStyle/>
        <a:p>
          <a:pPr algn="just"/>
          <a:r>
            <a:rPr lang="es-CO" sz="1400" kern="12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rPr>
            <a:t>Remitir una solicitud suscrita por el Representante Legal de la Entidad dirigida a la Subgerente de Estructuración de Proyectos de ENTerritorio</a:t>
          </a:r>
        </a:p>
      </dgm:t>
    </dgm:pt>
    <dgm:pt modelId="{C4BC5467-A3DC-4755-B4E3-974147D96149}" type="parTrans" cxnId="{31E09801-82A9-450B-B877-0FA0F47F7292}">
      <dgm:prSet/>
      <dgm:spPr/>
      <dgm:t>
        <a:bodyPr/>
        <a:lstStyle/>
        <a:p>
          <a:endParaRPr lang="es-CO"/>
        </a:p>
      </dgm:t>
    </dgm:pt>
    <dgm:pt modelId="{E4A096C5-5B9B-45DB-B3D0-B666B4CC5928}" type="sibTrans" cxnId="{31E09801-82A9-450B-B877-0FA0F47F7292}">
      <dgm:prSet/>
      <dgm:spPr/>
      <dgm:t>
        <a:bodyPr/>
        <a:lstStyle/>
        <a:p>
          <a:endParaRPr lang="es-CO"/>
        </a:p>
      </dgm:t>
    </dgm:pt>
    <dgm:pt modelId="{FC7E282A-F2EB-4BB5-8FA7-17FBB988674D}">
      <dgm:prSet phldrT="[Texto]"/>
      <dgm:spPr/>
      <dgm:t>
        <a:bodyPr/>
        <a:lstStyle/>
        <a:p>
          <a:endParaRPr lang="es-CO" dirty="0"/>
        </a:p>
      </dgm:t>
    </dgm:pt>
    <dgm:pt modelId="{59CEE6FD-C53A-4C58-8B34-5FC0497D00B8}" type="parTrans" cxnId="{8DA65191-2E59-4717-9C5D-37037F2CFA8C}">
      <dgm:prSet/>
      <dgm:spPr/>
      <dgm:t>
        <a:bodyPr/>
        <a:lstStyle/>
        <a:p>
          <a:endParaRPr lang="es-CO"/>
        </a:p>
      </dgm:t>
    </dgm:pt>
    <dgm:pt modelId="{62D9C013-E55D-4585-BC67-9146728DF330}" type="sibTrans" cxnId="{8DA65191-2E59-4717-9C5D-37037F2CFA8C}">
      <dgm:prSet/>
      <dgm:spPr/>
      <dgm:t>
        <a:bodyPr/>
        <a:lstStyle/>
        <a:p>
          <a:endParaRPr lang="es-CO"/>
        </a:p>
      </dgm:t>
    </dgm:pt>
    <dgm:pt modelId="{5E22687F-97FD-445D-A9B5-3F1ECC70E85A}">
      <dgm:prSet phldrT="[Texto]" custT="1"/>
      <dgm:spPr/>
      <dgm:t>
        <a:bodyPr/>
        <a:lstStyle/>
        <a:p>
          <a:pPr algn="just"/>
          <a:r>
            <a:rPr lang="es-CO" sz="1400" kern="12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rPr>
            <a:t>En la comunicación debe anexarse la información listada anteriormente,  solicitar el apoyo para adelantar la estructuración del proyecto, así como manifestar que se esta dispuesto a adelantar los tramites de aprobación de recursos de inversión y de ejecución del proyecto una vez se finalice la estructuración</a:t>
          </a:r>
        </a:p>
      </dgm:t>
    </dgm:pt>
    <dgm:pt modelId="{15928F71-861D-48BF-81A5-D7F86236CA2D}" type="parTrans" cxnId="{3F857197-C35F-40A2-9448-87220E687356}">
      <dgm:prSet/>
      <dgm:spPr/>
      <dgm:t>
        <a:bodyPr/>
        <a:lstStyle/>
        <a:p>
          <a:endParaRPr lang="es-CO"/>
        </a:p>
      </dgm:t>
    </dgm:pt>
    <dgm:pt modelId="{4DC0CD05-3EE5-4058-9E32-D7F1A38BA3B0}" type="sibTrans" cxnId="{3F857197-C35F-40A2-9448-87220E687356}">
      <dgm:prSet/>
      <dgm:spPr/>
      <dgm:t>
        <a:bodyPr/>
        <a:lstStyle/>
        <a:p>
          <a:endParaRPr lang="es-CO"/>
        </a:p>
      </dgm:t>
    </dgm:pt>
    <dgm:pt modelId="{D6490F25-166D-42CA-B404-F736DF381279}">
      <dgm:prSet phldrT="[Texto]"/>
      <dgm:spPr/>
      <dgm:t>
        <a:bodyPr/>
        <a:lstStyle/>
        <a:p>
          <a:endParaRPr lang="es-CO" dirty="0"/>
        </a:p>
      </dgm:t>
    </dgm:pt>
    <dgm:pt modelId="{F9501635-C9FD-4A84-A71B-1D6B6D39EEA1}" type="parTrans" cxnId="{9E7973D6-3450-4AB5-B2A0-7715535E4EBE}">
      <dgm:prSet/>
      <dgm:spPr/>
      <dgm:t>
        <a:bodyPr/>
        <a:lstStyle/>
        <a:p>
          <a:endParaRPr lang="es-CO"/>
        </a:p>
      </dgm:t>
    </dgm:pt>
    <dgm:pt modelId="{12D2ABEB-217C-43A6-82A6-4147E2B48662}" type="sibTrans" cxnId="{9E7973D6-3450-4AB5-B2A0-7715535E4EBE}">
      <dgm:prSet/>
      <dgm:spPr/>
      <dgm:t>
        <a:bodyPr/>
        <a:lstStyle/>
        <a:p>
          <a:endParaRPr lang="es-CO"/>
        </a:p>
      </dgm:t>
    </dgm:pt>
    <dgm:pt modelId="{46F1AAB3-DC4C-4678-842A-B231BD56E512}">
      <dgm:prSet phldrT="[Texto]" custT="1"/>
      <dgm:spPr/>
      <dgm:t>
        <a:bodyPr/>
        <a:lstStyle/>
        <a:p>
          <a:pPr algn="just"/>
          <a:r>
            <a:rPr lang="es-CO" sz="1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Una vez se recibe la solicitud, esta es analizada por la SUBGERENCIA DE ESTRUCTURACION quien verificara que el proyecto se ajuste a las políticas generales, evaluará los aspectos sociales, ambientales, legales, económicos, financieros y de riesgos del proyecto y presentará la información al COMITÉ FIDUCIARIO para su decisión final*</a:t>
          </a:r>
        </a:p>
      </dgm:t>
    </dgm:pt>
    <dgm:pt modelId="{A81E4C43-0B5A-462A-A752-972FE56656CE}" type="parTrans" cxnId="{27403916-D2A0-406C-A81E-8404C950C1BF}">
      <dgm:prSet/>
      <dgm:spPr/>
      <dgm:t>
        <a:bodyPr/>
        <a:lstStyle/>
        <a:p>
          <a:endParaRPr lang="es-CO"/>
        </a:p>
      </dgm:t>
    </dgm:pt>
    <dgm:pt modelId="{0DFC5DAE-EA37-4351-831A-E786724EB3C1}" type="sibTrans" cxnId="{27403916-D2A0-406C-A81E-8404C950C1BF}">
      <dgm:prSet/>
      <dgm:spPr/>
      <dgm:t>
        <a:bodyPr/>
        <a:lstStyle/>
        <a:p>
          <a:endParaRPr lang="es-CO"/>
        </a:p>
      </dgm:t>
    </dgm:pt>
    <dgm:pt modelId="{B8177665-D0E5-496F-891F-3CB238D61FDE}" type="pres">
      <dgm:prSet presAssocID="{A85BA7A2-1716-4337-A983-024A62F1B2E8}" presName="linearFlow" presStyleCnt="0">
        <dgm:presLayoutVars>
          <dgm:dir/>
          <dgm:animLvl val="lvl"/>
          <dgm:resizeHandles val="exact"/>
        </dgm:presLayoutVars>
      </dgm:prSet>
      <dgm:spPr/>
    </dgm:pt>
    <dgm:pt modelId="{BDC94500-88C3-4FAC-BE6F-9EF0783BDA2E}" type="pres">
      <dgm:prSet presAssocID="{C1D4B260-6A04-42A9-836A-D0A93709A2B5}" presName="composite" presStyleCnt="0"/>
      <dgm:spPr/>
    </dgm:pt>
    <dgm:pt modelId="{9B3DA41E-4176-4CA8-8277-DC02FA938A3A}" type="pres">
      <dgm:prSet presAssocID="{C1D4B260-6A04-42A9-836A-D0A93709A2B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9A20030-2E34-4F79-8856-3F994EA0CECE}" type="pres">
      <dgm:prSet presAssocID="{C1D4B260-6A04-42A9-836A-D0A93709A2B5}" presName="parSh" presStyleLbl="node1" presStyleIdx="0" presStyleCnt="3"/>
      <dgm:spPr/>
    </dgm:pt>
    <dgm:pt modelId="{A1AE4274-C6EA-4676-B5A8-1D7F764C5E9C}" type="pres">
      <dgm:prSet presAssocID="{C1D4B260-6A04-42A9-836A-D0A93709A2B5}" presName="desTx" presStyleLbl="fgAcc1" presStyleIdx="0" presStyleCnt="3">
        <dgm:presLayoutVars>
          <dgm:bulletEnabled val="1"/>
        </dgm:presLayoutVars>
      </dgm:prSet>
      <dgm:spPr/>
    </dgm:pt>
    <dgm:pt modelId="{9C9C51AB-E831-4104-875E-688735764953}" type="pres">
      <dgm:prSet presAssocID="{FF595A8B-858C-48BD-A8F0-E762730AB5E0}" presName="sibTrans" presStyleLbl="sibTrans2D1" presStyleIdx="0" presStyleCnt="2"/>
      <dgm:spPr/>
    </dgm:pt>
    <dgm:pt modelId="{7E249316-76EB-41B8-A9BD-AB26CB490D2C}" type="pres">
      <dgm:prSet presAssocID="{FF595A8B-858C-48BD-A8F0-E762730AB5E0}" presName="connTx" presStyleLbl="sibTrans2D1" presStyleIdx="0" presStyleCnt="2"/>
      <dgm:spPr/>
    </dgm:pt>
    <dgm:pt modelId="{00D6D1B4-9007-4743-838A-892048569B72}" type="pres">
      <dgm:prSet presAssocID="{FC7E282A-F2EB-4BB5-8FA7-17FBB988674D}" presName="composite" presStyleCnt="0"/>
      <dgm:spPr/>
    </dgm:pt>
    <dgm:pt modelId="{32D11820-C766-4D63-88FA-47BB25A75FA4}" type="pres">
      <dgm:prSet presAssocID="{FC7E282A-F2EB-4BB5-8FA7-17FBB988674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7A1BD3-487E-474A-B139-F87658FA0535}" type="pres">
      <dgm:prSet presAssocID="{FC7E282A-F2EB-4BB5-8FA7-17FBB988674D}" presName="parSh" presStyleLbl="node1" presStyleIdx="1" presStyleCnt="3"/>
      <dgm:spPr/>
    </dgm:pt>
    <dgm:pt modelId="{30168C82-C734-4F0D-89B0-48682D07C19D}" type="pres">
      <dgm:prSet presAssocID="{FC7E282A-F2EB-4BB5-8FA7-17FBB988674D}" presName="desTx" presStyleLbl="fgAcc1" presStyleIdx="1" presStyleCnt="3">
        <dgm:presLayoutVars>
          <dgm:bulletEnabled val="1"/>
        </dgm:presLayoutVars>
      </dgm:prSet>
      <dgm:spPr/>
    </dgm:pt>
    <dgm:pt modelId="{75156A27-47EE-4002-877A-E1572BE495F6}" type="pres">
      <dgm:prSet presAssocID="{62D9C013-E55D-4585-BC67-9146728DF330}" presName="sibTrans" presStyleLbl="sibTrans2D1" presStyleIdx="1" presStyleCnt="2"/>
      <dgm:spPr/>
    </dgm:pt>
    <dgm:pt modelId="{8523FC55-DA92-4475-81FB-6D677016995B}" type="pres">
      <dgm:prSet presAssocID="{62D9C013-E55D-4585-BC67-9146728DF330}" presName="connTx" presStyleLbl="sibTrans2D1" presStyleIdx="1" presStyleCnt="2"/>
      <dgm:spPr/>
    </dgm:pt>
    <dgm:pt modelId="{A651982A-403A-43DB-97B3-B1C8D9C44543}" type="pres">
      <dgm:prSet presAssocID="{D6490F25-166D-42CA-B404-F736DF381279}" presName="composite" presStyleCnt="0"/>
      <dgm:spPr/>
    </dgm:pt>
    <dgm:pt modelId="{6A1C47B9-11B0-4884-A03F-4D0B27E069C8}" type="pres">
      <dgm:prSet presAssocID="{D6490F25-166D-42CA-B404-F736DF38127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3FD581-5ECD-421B-829B-3D0C124A2547}" type="pres">
      <dgm:prSet presAssocID="{D6490F25-166D-42CA-B404-F736DF381279}" presName="parSh" presStyleLbl="node1" presStyleIdx="2" presStyleCnt="3"/>
      <dgm:spPr/>
    </dgm:pt>
    <dgm:pt modelId="{7586C438-8920-476C-BC48-180230FCEC34}" type="pres">
      <dgm:prSet presAssocID="{D6490F25-166D-42CA-B404-F736DF381279}" presName="desTx" presStyleLbl="fgAcc1" presStyleIdx="2" presStyleCnt="3" custLinFactNeighborX="220" custLinFactNeighborY="323">
        <dgm:presLayoutVars>
          <dgm:bulletEnabled val="1"/>
        </dgm:presLayoutVars>
      </dgm:prSet>
      <dgm:spPr/>
    </dgm:pt>
  </dgm:ptLst>
  <dgm:cxnLst>
    <dgm:cxn modelId="{E1F7FF00-6A5F-4F16-8ACD-6C14A1715A88}" type="presOf" srcId="{62D9C013-E55D-4585-BC67-9146728DF330}" destId="{75156A27-47EE-4002-877A-E1572BE495F6}" srcOrd="0" destOrd="0" presId="urn:microsoft.com/office/officeart/2005/8/layout/process3"/>
    <dgm:cxn modelId="{31E09801-82A9-450B-B877-0FA0F47F7292}" srcId="{C1D4B260-6A04-42A9-836A-D0A93709A2B5}" destId="{E1B0D087-AAA4-4369-9006-A885B101BA47}" srcOrd="0" destOrd="0" parTransId="{C4BC5467-A3DC-4755-B4E3-974147D96149}" sibTransId="{E4A096C5-5B9B-45DB-B3D0-B666B4CC5928}"/>
    <dgm:cxn modelId="{8D9D3414-1CF4-418A-84EB-4DFDDD7F51BC}" type="presOf" srcId="{FF595A8B-858C-48BD-A8F0-E762730AB5E0}" destId="{7E249316-76EB-41B8-A9BD-AB26CB490D2C}" srcOrd="1" destOrd="0" presId="urn:microsoft.com/office/officeart/2005/8/layout/process3"/>
    <dgm:cxn modelId="{27403916-D2A0-406C-A81E-8404C950C1BF}" srcId="{D6490F25-166D-42CA-B404-F736DF381279}" destId="{46F1AAB3-DC4C-4678-842A-B231BD56E512}" srcOrd="0" destOrd="0" parTransId="{A81E4C43-0B5A-462A-A752-972FE56656CE}" sibTransId="{0DFC5DAE-EA37-4351-831A-E786724EB3C1}"/>
    <dgm:cxn modelId="{65BB1031-4540-403F-AC32-F8A91F74D297}" type="presOf" srcId="{FF595A8B-858C-48BD-A8F0-E762730AB5E0}" destId="{9C9C51AB-E831-4104-875E-688735764953}" srcOrd="0" destOrd="0" presId="urn:microsoft.com/office/officeart/2005/8/layout/process3"/>
    <dgm:cxn modelId="{B73B6238-C049-4A11-9E30-5BF087327C69}" type="presOf" srcId="{62D9C013-E55D-4585-BC67-9146728DF330}" destId="{8523FC55-DA92-4475-81FB-6D677016995B}" srcOrd="1" destOrd="0" presId="urn:microsoft.com/office/officeart/2005/8/layout/process3"/>
    <dgm:cxn modelId="{D8EFF65D-2FAB-4BED-9EE6-CACD484D787B}" type="presOf" srcId="{C1D4B260-6A04-42A9-836A-D0A93709A2B5}" destId="{9B3DA41E-4176-4CA8-8277-DC02FA938A3A}" srcOrd="0" destOrd="0" presId="urn:microsoft.com/office/officeart/2005/8/layout/process3"/>
    <dgm:cxn modelId="{437EA344-BC9B-47F3-A481-7B8F0A2861F3}" type="presOf" srcId="{A85BA7A2-1716-4337-A983-024A62F1B2E8}" destId="{B8177665-D0E5-496F-891F-3CB238D61FDE}" srcOrd="0" destOrd="0" presId="urn:microsoft.com/office/officeart/2005/8/layout/process3"/>
    <dgm:cxn modelId="{AD109C45-AE10-47E2-A329-EF49779AD0BB}" type="presOf" srcId="{C1D4B260-6A04-42A9-836A-D0A93709A2B5}" destId="{B9A20030-2E34-4F79-8856-3F994EA0CECE}" srcOrd="1" destOrd="0" presId="urn:microsoft.com/office/officeart/2005/8/layout/process3"/>
    <dgm:cxn modelId="{BF323D68-F7D1-4CAB-8CDE-ED1335EF0A44}" type="presOf" srcId="{5E22687F-97FD-445D-A9B5-3F1ECC70E85A}" destId="{30168C82-C734-4F0D-89B0-48682D07C19D}" srcOrd="0" destOrd="0" presId="urn:microsoft.com/office/officeart/2005/8/layout/process3"/>
    <dgm:cxn modelId="{BFF3958E-C2C4-4ADC-8D64-33E4560874A5}" type="presOf" srcId="{46F1AAB3-DC4C-4678-842A-B231BD56E512}" destId="{7586C438-8920-476C-BC48-180230FCEC34}" srcOrd="0" destOrd="0" presId="urn:microsoft.com/office/officeart/2005/8/layout/process3"/>
    <dgm:cxn modelId="{8DA65191-2E59-4717-9C5D-37037F2CFA8C}" srcId="{A85BA7A2-1716-4337-A983-024A62F1B2E8}" destId="{FC7E282A-F2EB-4BB5-8FA7-17FBB988674D}" srcOrd="1" destOrd="0" parTransId="{59CEE6FD-C53A-4C58-8B34-5FC0497D00B8}" sibTransId="{62D9C013-E55D-4585-BC67-9146728DF330}"/>
    <dgm:cxn modelId="{3F857197-C35F-40A2-9448-87220E687356}" srcId="{FC7E282A-F2EB-4BB5-8FA7-17FBB988674D}" destId="{5E22687F-97FD-445D-A9B5-3F1ECC70E85A}" srcOrd="0" destOrd="0" parTransId="{15928F71-861D-48BF-81A5-D7F86236CA2D}" sibTransId="{4DC0CD05-3EE5-4058-9E32-D7F1A38BA3B0}"/>
    <dgm:cxn modelId="{028B119C-C149-4693-A1C3-E55EAB2F10F5}" type="presOf" srcId="{D6490F25-166D-42CA-B404-F736DF381279}" destId="{233FD581-5ECD-421B-829B-3D0C124A2547}" srcOrd="1" destOrd="0" presId="urn:microsoft.com/office/officeart/2005/8/layout/process3"/>
    <dgm:cxn modelId="{7F5E2ABA-CF5E-4EA6-9CDD-18342E4CC4A4}" type="presOf" srcId="{FC7E282A-F2EB-4BB5-8FA7-17FBB988674D}" destId="{B27A1BD3-487E-474A-B139-F87658FA0535}" srcOrd="1" destOrd="0" presId="urn:microsoft.com/office/officeart/2005/8/layout/process3"/>
    <dgm:cxn modelId="{3423C8C1-E659-4128-B65E-C5D49A647AC4}" type="presOf" srcId="{D6490F25-166D-42CA-B404-F736DF381279}" destId="{6A1C47B9-11B0-4884-A03F-4D0B27E069C8}" srcOrd="0" destOrd="0" presId="urn:microsoft.com/office/officeart/2005/8/layout/process3"/>
    <dgm:cxn modelId="{8A2686CF-DFE7-4360-A45F-C3FA2BE4F501}" srcId="{A85BA7A2-1716-4337-A983-024A62F1B2E8}" destId="{C1D4B260-6A04-42A9-836A-D0A93709A2B5}" srcOrd="0" destOrd="0" parTransId="{59AA9433-2A82-4783-A6F6-1BAE1846EE09}" sibTransId="{FF595A8B-858C-48BD-A8F0-E762730AB5E0}"/>
    <dgm:cxn modelId="{7F3B11D5-C55B-4F62-A161-7E3BEAC1AD65}" type="presOf" srcId="{E1B0D087-AAA4-4369-9006-A885B101BA47}" destId="{A1AE4274-C6EA-4676-B5A8-1D7F764C5E9C}" srcOrd="0" destOrd="0" presId="urn:microsoft.com/office/officeart/2005/8/layout/process3"/>
    <dgm:cxn modelId="{9E7973D6-3450-4AB5-B2A0-7715535E4EBE}" srcId="{A85BA7A2-1716-4337-A983-024A62F1B2E8}" destId="{D6490F25-166D-42CA-B404-F736DF381279}" srcOrd="2" destOrd="0" parTransId="{F9501635-C9FD-4A84-A71B-1D6B6D39EEA1}" sibTransId="{12D2ABEB-217C-43A6-82A6-4147E2B48662}"/>
    <dgm:cxn modelId="{8AC901D8-080A-45A0-9DDC-5A38DDCCFF17}" type="presOf" srcId="{FC7E282A-F2EB-4BB5-8FA7-17FBB988674D}" destId="{32D11820-C766-4D63-88FA-47BB25A75FA4}" srcOrd="0" destOrd="0" presId="urn:microsoft.com/office/officeart/2005/8/layout/process3"/>
    <dgm:cxn modelId="{69A3BCF8-ADB3-4E6F-BC29-01F51648A203}" type="presParOf" srcId="{B8177665-D0E5-496F-891F-3CB238D61FDE}" destId="{BDC94500-88C3-4FAC-BE6F-9EF0783BDA2E}" srcOrd="0" destOrd="0" presId="urn:microsoft.com/office/officeart/2005/8/layout/process3"/>
    <dgm:cxn modelId="{D12BBECC-DE9C-4B1B-8E8B-4583792A1315}" type="presParOf" srcId="{BDC94500-88C3-4FAC-BE6F-9EF0783BDA2E}" destId="{9B3DA41E-4176-4CA8-8277-DC02FA938A3A}" srcOrd="0" destOrd="0" presId="urn:microsoft.com/office/officeart/2005/8/layout/process3"/>
    <dgm:cxn modelId="{A740EA23-2FB3-41E9-9B4F-53486A18A85B}" type="presParOf" srcId="{BDC94500-88C3-4FAC-BE6F-9EF0783BDA2E}" destId="{B9A20030-2E34-4F79-8856-3F994EA0CECE}" srcOrd="1" destOrd="0" presId="urn:microsoft.com/office/officeart/2005/8/layout/process3"/>
    <dgm:cxn modelId="{9350E6D1-F9E2-4C8C-B007-FB8A68C43A0F}" type="presParOf" srcId="{BDC94500-88C3-4FAC-BE6F-9EF0783BDA2E}" destId="{A1AE4274-C6EA-4676-B5A8-1D7F764C5E9C}" srcOrd="2" destOrd="0" presId="urn:microsoft.com/office/officeart/2005/8/layout/process3"/>
    <dgm:cxn modelId="{E19D39A4-5BAB-4844-A332-ED7C945080AF}" type="presParOf" srcId="{B8177665-D0E5-496F-891F-3CB238D61FDE}" destId="{9C9C51AB-E831-4104-875E-688735764953}" srcOrd="1" destOrd="0" presId="urn:microsoft.com/office/officeart/2005/8/layout/process3"/>
    <dgm:cxn modelId="{0A4E8FEF-8CE2-4FE9-9C5E-5E4B32FF9B91}" type="presParOf" srcId="{9C9C51AB-E831-4104-875E-688735764953}" destId="{7E249316-76EB-41B8-A9BD-AB26CB490D2C}" srcOrd="0" destOrd="0" presId="urn:microsoft.com/office/officeart/2005/8/layout/process3"/>
    <dgm:cxn modelId="{E45B1047-A135-4BB0-A898-4786AB26A535}" type="presParOf" srcId="{B8177665-D0E5-496F-891F-3CB238D61FDE}" destId="{00D6D1B4-9007-4743-838A-892048569B72}" srcOrd="2" destOrd="0" presId="urn:microsoft.com/office/officeart/2005/8/layout/process3"/>
    <dgm:cxn modelId="{83A89BF3-A7E3-45DA-8F7E-9ECC35F81192}" type="presParOf" srcId="{00D6D1B4-9007-4743-838A-892048569B72}" destId="{32D11820-C766-4D63-88FA-47BB25A75FA4}" srcOrd="0" destOrd="0" presId="urn:microsoft.com/office/officeart/2005/8/layout/process3"/>
    <dgm:cxn modelId="{255AB9F5-96AB-492B-A173-2E5C12F66453}" type="presParOf" srcId="{00D6D1B4-9007-4743-838A-892048569B72}" destId="{B27A1BD3-487E-474A-B139-F87658FA0535}" srcOrd="1" destOrd="0" presId="urn:microsoft.com/office/officeart/2005/8/layout/process3"/>
    <dgm:cxn modelId="{BF8818C2-F120-4642-8444-7B0058020EB8}" type="presParOf" srcId="{00D6D1B4-9007-4743-838A-892048569B72}" destId="{30168C82-C734-4F0D-89B0-48682D07C19D}" srcOrd="2" destOrd="0" presId="urn:microsoft.com/office/officeart/2005/8/layout/process3"/>
    <dgm:cxn modelId="{D944EDCF-B534-4853-B027-357ADD5D1396}" type="presParOf" srcId="{B8177665-D0E5-496F-891F-3CB238D61FDE}" destId="{75156A27-47EE-4002-877A-E1572BE495F6}" srcOrd="3" destOrd="0" presId="urn:microsoft.com/office/officeart/2005/8/layout/process3"/>
    <dgm:cxn modelId="{64054799-9A67-4C4F-BADD-40FD82FC5223}" type="presParOf" srcId="{75156A27-47EE-4002-877A-E1572BE495F6}" destId="{8523FC55-DA92-4475-81FB-6D677016995B}" srcOrd="0" destOrd="0" presId="urn:microsoft.com/office/officeart/2005/8/layout/process3"/>
    <dgm:cxn modelId="{997A079B-7FC2-4B08-BC91-F8EB9F30B42C}" type="presParOf" srcId="{B8177665-D0E5-496F-891F-3CB238D61FDE}" destId="{A651982A-403A-43DB-97B3-B1C8D9C44543}" srcOrd="4" destOrd="0" presId="urn:microsoft.com/office/officeart/2005/8/layout/process3"/>
    <dgm:cxn modelId="{897F7FC8-6193-4257-A34C-7F1D6CA68B32}" type="presParOf" srcId="{A651982A-403A-43DB-97B3-B1C8D9C44543}" destId="{6A1C47B9-11B0-4884-A03F-4D0B27E069C8}" srcOrd="0" destOrd="0" presId="urn:microsoft.com/office/officeart/2005/8/layout/process3"/>
    <dgm:cxn modelId="{CE618FB3-D15D-4CE3-A1FE-E2D0E45D47E2}" type="presParOf" srcId="{A651982A-403A-43DB-97B3-B1C8D9C44543}" destId="{233FD581-5ECD-421B-829B-3D0C124A2547}" srcOrd="1" destOrd="0" presId="urn:microsoft.com/office/officeart/2005/8/layout/process3"/>
    <dgm:cxn modelId="{CA363269-37C6-4AC1-8855-DCE31BFE671D}" type="presParOf" srcId="{A651982A-403A-43DB-97B3-B1C8D9C44543}" destId="{7586C438-8920-476C-BC48-180230FCEC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12549-14CE-479B-A4C0-804A011A9BF2}">
      <dsp:nvSpPr>
        <dsp:cNvPr id="0" name=""/>
        <dsp:cNvSpPr/>
      </dsp:nvSpPr>
      <dsp:spPr>
        <a:xfrm>
          <a:off x="854292" y="270198"/>
          <a:ext cx="4503069" cy="14072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sng" kern="1200" dirty="0"/>
            <a:t>Tipo de Proyecto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50" kern="1200" dirty="0">
              <a:latin typeface="+mn-lt"/>
            </a:rPr>
            <a:t>Proyectos en los sectores elegibles de ENTerritorio y alineados con las necesidades de las regiones en términos de desarrollo y recuperación económica.</a:t>
          </a:r>
        </a:p>
      </dsp:txBody>
      <dsp:txXfrm>
        <a:off x="854292" y="270198"/>
        <a:ext cx="4503069" cy="1407209"/>
      </dsp:txXfrm>
    </dsp:sp>
    <dsp:sp modelId="{B4C98EDB-3EA3-4B1E-8460-567F1F921BF6}">
      <dsp:nvSpPr>
        <dsp:cNvPr id="0" name=""/>
        <dsp:cNvSpPr/>
      </dsp:nvSpPr>
      <dsp:spPr>
        <a:xfrm>
          <a:off x="666664" y="66934"/>
          <a:ext cx="985046" cy="1477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95446-6AFD-4281-9720-38C0FB1A01D8}">
      <dsp:nvSpPr>
        <dsp:cNvPr id="0" name=""/>
        <dsp:cNvSpPr/>
      </dsp:nvSpPr>
      <dsp:spPr>
        <a:xfrm>
          <a:off x="5771665" y="270198"/>
          <a:ext cx="4503069" cy="14072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sng" kern="1200" dirty="0"/>
            <a:t>Beneficiarios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50" kern="1200" dirty="0">
              <a:latin typeface="+mn-lt"/>
            </a:rPr>
            <a:t>Sector público, privado o mixto que desarrollen proyectos de servicio público.</a:t>
          </a:r>
        </a:p>
      </dsp:txBody>
      <dsp:txXfrm>
        <a:off x="5771665" y="270198"/>
        <a:ext cx="4503069" cy="1407209"/>
      </dsp:txXfrm>
    </dsp:sp>
    <dsp:sp modelId="{00F90492-B7C7-4198-B728-62D2CE91D879}">
      <dsp:nvSpPr>
        <dsp:cNvPr id="0" name=""/>
        <dsp:cNvSpPr/>
      </dsp:nvSpPr>
      <dsp:spPr>
        <a:xfrm>
          <a:off x="5584037" y="66934"/>
          <a:ext cx="985046" cy="1477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EEE3C-9D26-420F-BEB1-05683EFA5262}">
      <dsp:nvSpPr>
        <dsp:cNvPr id="0" name=""/>
        <dsp:cNvSpPr/>
      </dsp:nvSpPr>
      <dsp:spPr>
        <a:xfrm>
          <a:off x="929923" y="2041718"/>
          <a:ext cx="4503069" cy="14072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sng" kern="1200" dirty="0"/>
            <a:t>Planes de Desarrollo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50" kern="1200" dirty="0">
              <a:latin typeface="+mn-lt"/>
            </a:rPr>
            <a:t>Proyectos deberán estar alineados con los Planes de Desarrollo y en las prioridades de inversión de la Entidad.</a:t>
          </a:r>
        </a:p>
      </dsp:txBody>
      <dsp:txXfrm>
        <a:off x="929923" y="2041718"/>
        <a:ext cx="4503069" cy="1407209"/>
      </dsp:txXfrm>
    </dsp:sp>
    <dsp:sp modelId="{243A353B-A984-45EA-84D9-1338D9D8258B}">
      <dsp:nvSpPr>
        <dsp:cNvPr id="0" name=""/>
        <dsp:cNvSpPr/>
      </dsp:nvSpPr>
      <dsp:spPr>
        <a:xfrm>
          <a:off x="591032" y="1838455"/>
          <a:ext cx="1287574" cy="1477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68BBD-815F-426D-9F0B-022BDA106D79}">
      <dsp:nvSpPr>
        <dsp:cNvPr id="0" name=""/>
        <dsp:cNvSpPr/>
      </dsp:nvSpPr>
      <dsp:spPr>
        <a:xfrm>
          <a:off x="5847297" y="2041718"/>
          <a:ext cx="4503069" cy="14072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sng" kern="1200" dirty="0"/>
            <a:t>Impacto Económico y Social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50" kern="1200" dirty="0">
              <a:latin typeface="+mn-lt"/>
            </a:rPr>
            <a:t>Apoyo a proyectos que generen desarrollo y crecimiento en las regiones.</a:t>
          </a:r>
        </a:p>
      </dsp:txBody>
      <dsp:txXfrm>
        <a:off x="5847297" y="2041718"/>
        <a:ext cx="4503069" cy="1407209"/>
      </dsp:txXfrm>
    </dsp:sp>
    <dsp:sp modelId="{26995D92-C4CC-403E-AFEA-17078110DE35}">
      <dsp:nvSpPr>
        <dsp:cNvPr id="0" name=""/>
        <dsp:cNvSpPr/>
      </dsp:nvSpPr>
      <dsp:spPr>
        <a:xfrm>
          <a:off x="5659669" y="1838455"/>
          <a:ext cx="985046" cy="14775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B641C-F848-43E3-8F58-ABE4113B966A}">
      <dsp:nvSpPr>
        <dsp:cNvPr id="0" name=""/>
        <dsp:cNvSpPr/>
      </dsp:nvSpPr>
      <dsp:spPr>
        <a:xfrm>
          <a:off x="3312978" y="3813238"/>
          <a:ext cx="4503069" cy="14072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u="sng" kern="1200" dirty="0"/>
            <a:t>Costo de Servicio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50" b="1" kern="1200" dirty="0">
              <a:latin typeface="+mn-lt"/>
            </a:rPr>
            <a:t>Costos de estructuración</a:t>
          </a:r>
          <a:r>
            <a:rPr lang="es-CO" sz="1350" kern="1200" dirty="0">
              <a:latin typeface="+mn-lt"/>
            </a:rPr>
            <a:t> </a:t>
          </a:r>
          <a:r>
            <a:rPr lang="es-CO" sz="1350" b="1" kern="1200" dirty="0">
              <a:latin typeface="+mn-lt"/>
            </a:rPr>
            <a:t>reembolsables </a:t>
          </a:r>
          <a:r>
            <a:rPr lang="es-CO" sz="1350" kern="1200" dirty="0">
              <a:latin typeface="+mn-lt"/>
            </a:rPr>
            <a:t>con plazos y opciones que permitan a las entidades </a:t>
          </a:r>
          <a:r>
            <a:rPr lang="es-CO" sz="1350" b="1" kern="1200" dirty="0">
              <a:latin typeface="+mn-lt"/>
            </a:rPr>
            <a:t>vincular costos de preinversión en la etapa de inversión (hasta 2 años).</a:t>
          </a:r>
        </a:p>
      </dsp:txBody>
      <dsp:txXfrm>
        <a:off x="3312978" y="3813238"/>
        <a:ext cx="4503069" cy="1407209"/>
      </dsp:txXfrm>
    </dsp:sp>
    <dsp:sp modelId="{625E3877-1055-4673-ABF5-0FD303AA94B5}">
      <dsp:nvSpPr>
        <dsp:cNvPr id="0" name=""/>
        <dsp:cNvSpPr/>
      </dsp:nvSpPr>
      <dsp:spPr>
        <a:xfrm>
          <a:off x="3125351" y="3609975"/>
          <a:ext cx="985046" cy="14775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20030-2E34-4F79-8856-3F994EA0CECE}">
      <dsp:nvSpPr>
        <dsp:cNvPr id="0" name=""/>
        <dsp:cNvSpPr/>
      </dsp:nvSpPr>
      <dsp:spPr>
        <a:xfrm>
          <a:off x="5156" y="10085"/>
          <a:ext cx="2344620" cy="475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</dsp:txBody>
      <dsp:txXfrm>
        <a:off x="5156" y="10085"/>
        <a:ext cx="2344620" cy="316800"/>
      </dsp:txXfrm>
    </dsp:sp>
    <dsp:sp modelId="{A1AE4274-C6EA-4676-B5A8-1D7F764C5E9C}">
      <dsp:nvSpPr>
        <dsp:cNvPr id="0" name=""/>
        <dsp:cNvSpPr/>
      </dsp:nvSpPr>
      <dsp:spPr>
        <a:xfrm>
          <a:off x="485380" y="326885"/>
          <a:ext cx="2344620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rPr>
            <a:t>Remitir una solicitud suscrita por el Representante Legal de la Entidad dirigida a la Subgerente de Estructuración de Proyectos de ENTerritorio</a:t>
          </a:r>
        </a:p>
      </dsp:txBody>
      <dsp:txXfrm>
        <a:off x="554052" y="395557"/>
        <a:ext cx="2207276" cy="2981156"/>
      </dsp:txXfrm>
    </dsp:sp>
    <dsp:sp modelId="{9C9C51AB-E831-4104-875E-688735764953}">
      <dsp:nvSpPr>
        <dsp:cNvPr id="0" name=""/>
        <dsp:cNvSpPr/>
      </dsp:nvSpPr>
      <dsp:spPr>
        <a:xfrm>
          <a:off x="2705213" y="-123385"/>
          <a:ext cx="753524" cy="583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/>
        </a:p>
      </dsp:txBody>
      <dsp:txXfrm>
        <a:off x="2705213" y="-6637"/>
        <a:ext cx="578401" cy="350246"/>
      </dsp:txXfrm>
    </dsp:sp>
    <dsp:sp modelId="{B27A1BD3-487E-474A-B139-F87658FA0535}">
      <dsp:nvSpPr>
        <dsp:cNvPr id="0" name=""/>
        <dsp:cNvSpPr/>
      </dsp:nvSpPr>
      <dsp:spPr>
        <a:xfrm>
          <a:off x="3771521" y="10085"/>
          <a:ext cx="2344620" cy="4752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</dsp:txBody>
      <dsp:txXfrm>
        <a:off x="3771521" y="10085"/>
        <a:ext cx="2344620" cy="316800"/>
      </dsp:txXfrm>
    </dsp:sp>
    <dsp:sp modelId="{30168C82-C734-4F0D-89B0-48682D07C19D}">
      <dsp:nvSpPr>
        <dsp:cNvPr id="0" name=""/>
        <dsp:cNvSpPr/>
      </dsp:nvSpPr>
      <dsp:spPr>
        <a:xfrm>
          <a:off x="4251745" y="326885"/>
          <a:ext cx="2344620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rPr>
            <a:t>En la comunicación debe anexarse la información listada anteriormente,  solicitar el apoyo para adelantar la estructuración del proyecto, así como manifestar que se esta dispuesto a adelantar los tramites de aprobación de recursos de inversión y de ejecución del proyecto una vez se finalice la estructuración</a:t>
          </a:r>
        </a:p>
      </dsp:txBody>
      <dsp:txXfrm>
        <a:off x="4320417" y="395557"/>
        <a:ext cx="2207276" cy="2981156"/>
      </dsp:txXfrm>
    </dsp:sp>
    <dsp:sp modelId="{75156A27-47EE-4002-877A-E1572BE495F6}">
      <dsp:nvSpPr>
        <dsp:cNvPr id="0" name=""/>
        <dsp:cNvSpPr/>
      </dsp:nvSpPr>
      <dsp:spPr>
        <a:xfrm>
          <a:off x="6471578" y="-123385"/>
          <a:ext cx="753524" cy="583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900" kern="1200"/>
        </a:p>
      </dsp:txBody>
      <dsp:txXfrm>
        <a:off x="6471578" y="-6637"/>
        <a:ext cx="578401" cy="350246"/>
      </dsp:txXfrm>
    </dsp:sp>
    <dsp:sp modelId="{233FD581-5ECD-421B-829B-3D0C124A2547}">
      <dsp:nvSpPr>
        <dsp:cNvPr id="0" name=""/>
        <dsp:cNvSpPr/>
      </dsp:nvSpPr>
      <dsp:spPr>
        <a:xfrm>
          <a:off x="7537886" y="10085"/>
          <a:ext cx="2344620" cy="4752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/>
        </a:p>
      </dsp:txBody>
      <dsp:txXfrm>
        <a:off x="7537886" y="10085"/>
        <a:ext cx="2344620" cy="316800"/>
      </dsp:txXfrm>
    </dsp:sp>
    <dsp:sp modelId="{7586C438-8920-476C-BC48-180230FCEC34}">
      <dsp:nvSpPr>
        <dsp:cNvPr id="0" name=""/>
        <dsp:cNvSpPr/>
      </dsp:nvSpPr>
      <dsp:spPr>
        <a:xfrm>
          <a:off x="8023267" y="336958"/>
          <a:ext cx="2344620" cy="3118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Una vez se recibe la solicitud, esta es analizada por la SUBGERENCIA DE ESTRUCTURACION quien verificara que el proyecto se ajuste a las políticas generales, evaluará los aspectos sociales, ambientales, legales, económicos, financieros y de riesgos del proyecto y presentará la información al COMITÉ FIDUCIARIO para su decisión final*</a:t>
          </a:r>
        </a:p>
      </dsp:txBody>
      <dsp:txXfrm>
        <a:off x="8091939" y="405630"/>
        <a:ext cx="2207276" cy="2981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52D0A-4CC1-41B4-A761-11114153CBC3}" type="datetimeFigureOut">
              <a:rPr lang="es-CO" smtClean="0"/>
              <a:t>27/08/2021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2D9E-EE39-489D-8296-AA641B8160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083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Completar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67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508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368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20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48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2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89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14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1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78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84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35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079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2D9E-EE39-489D-8296-AA641B8160C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2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3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99D4-B411-6A4B-9506-A15F2200E0E9}" type="datetimeFigureOut">
              <a:rPr lang="es-ES" smtClean="0"/>
              <a:t>27/08/2021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B2D7-4CCC-CF48-97CC-5CC9F10C70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36.sv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instagram.com/explore/tags/proyectaenterritorio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97E16D9F-6845-4C2C-B1A5-AB92C0C1FA9D}"/>
              </a:ext>
            </a:extLst>
          </p:cNvPr>
          <p:cNvSpPr txBox="1"/>
          <p:nvPr/>
        </p:nvSpPr>
        <p:spPr>
          <a:xfrm>
            <a:off x="4948645" y="1704522"/>
            <a:ext cx="68008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BB5E6"/>
                </a:solidFill>
              </a:rPr>
              <a:t>INFORME DEL ESPACIO DE DIÁLOGO REALIZADO EN EL MARCO DEL PROCESO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srgbClr val="3BB5E6"/>
                </a:solidFill>
              </a:rPr>
              <a:t>RENDICIÓN DE CUENTAS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004A84"/>
              </a:solidFill>
              <a:effectLst/>
              <a:uLnTx/>
              <a:uFillTx/>
              <a:latin typeface="Calibri" panose="020F0502020204030204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004A84"/>
                </a:solidFill>
                <a:effectLst/>
                <a:uLnTx/>
                <a:uFillTx/>
                <a:latin typeface="Calibri" panose="020F0502020204030204"/>
                <a:ea typeface="Arial" charset="0"/>
                <a:cs typeface="Arial" charset="0"/>
              </a:rPr>
              <a:t>Empresa Nacional Promotora del Desarrollo Territorial - ENTerritorio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004A84"/>
                </a:solidFill>
                <a:effectLst/>
                <a:uLnTx/>
                <a:uFillTx/>
                <a:latin typeface="Calibri" panose="020F0502020204030204"/>
                <a:ea typeface="Arial" charset="0"/>
                <a:cs typeface="Arial" charset="0"/>
              </a:rPr>
              <a:t>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72C32B-C4B3-42B7-8321-3311817CF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1" y="2395275"/>
            <a:ext cx="4597722" cy="17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C15C7B0-8300-421B-BC71-D590D65B6931}"/>
              </a:ext>
            </a:extLst>
          </p:cNvPr>
          <p:cNvSpPr txBox="1"/>
          <p:nvPr/>
        </p:nvSpPr>
        <p:spPr>
          <a:xfrm>
            <a:off x="3142532" y="695103"/>
            <a:ext cx="590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lvl="0" algn="ctr">
              <a:defRPr/>
            </a:pPr>
            <a:r>
              <a:rPr lang="es-419" sz="2400" dirty="0">
                <a:solidFill>
                  <a:srgbClr val="133665"/>
                </a:solidFill>
                <a:latin typeface="+mn-lt"/>
                <a:ea typeface="+mn-ea"/>
                <a:cs typeface="+mn-cs"/>
              </a:rPr>
              <a:t>Proyectos Elegibles de Financiar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14F2A62-4470-4C56-890B-C341968B9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354361"/>
              </p:ext>
            </p:extLst>
          </p:nvPr>
        </p:nvGraphicFramePr>
        <p:xfrm>
          <a:off x="625300" y="1156768"/>
          <a:ext cx="10941400" cy="528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652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D7284D-652F-43C4-9895-C9E86D11887D}"/>
              </a:ext>
            </a:extLst>
          </p:cNvPr>
          <p:cNvSpPr txBox="1"/>
          <p:nvPr/>
        </p:nvSpPr>
        <p:spPr>
          <a:xfrm>
            <a:off x="3081753" y="594687"/>
            <a:ext cx="587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2400" dirty="0">
                <a:solidFill>
                  <a:srgbClr val="133665"/>
                </a:solidFill>
                <a:latin typeface="+mn-lt"/>
                <a:ea typeface="+mn-ea"/>
                <a:cs typeface="+mn-cs"/>
              </a:rPr>
              <a:t>Requisitos para la presentación de Proyectos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2AED7-F060-427C-B8EF-4BAAE44C4389}"/>
              </a:ext>
            </a:extLst>
          </p:cNvPr>
          <p:cNvSpPr txBox="1"/>
          <p:nvPr/>
        </p:nvSpPr>
        <p:spPr>
          <a:xfrm>
            <a:off x="435953" y="1043560"/>
            <a:ext cx="1116974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La ENTIDAD interesada deberá cumplir con los siguientes </a:t>
            </a:r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requisitos: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es-CO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La entidad solicitante debe ser del </a:t>
            </a:r>
            <a:r>
              <a:rPr lang="es-MX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sector Público</a:t>
            </a: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 En el caso de pertenecer al </a:t>
            </a:r>
            <a:r>
              <a:rPr lang="es-MX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sector Privado </a:t>
            </a: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 debe verificar que sea prestador de un servicio público o que el proyecto en cuestión sea de </a:t>
            </a:r>
            <a:r>
              <a:rPr lang="es-MX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beneficio público</a:t>
            </a: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MX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El proyecto a desarrollar esta vinculado en los planes de desarrollo del orden territorial y/o nacional, así como estar incluido en los presupuestos de inversión de la entidad solicitante.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MX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Suministrar información de constitución de la entidad, estatutos de creación y de representación legal. En el caso del sector privado remitir cámara de comercio con vigencia no inferior a 30 días, estados financieros del ultimo cierre fiscal, composición accionaria.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MX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Proyecto con la siguiente información: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Objetivo y alcance general del Proyecto, Sector de desarrollo del Proyecto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Ubicación y área de influencia del Proyecto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Inversión estimada del Proyecto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Información de predios en donde se va desarrollar el Proyecto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Expectativa de impacto en términos de prestación de servicio, atención de usuarios, generación de empleo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Estado actual del proyecto en términos de estudios desarrollados y aprobaciones sectoriales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Vinculación del proyecto en el plan plurianual de inversión (si aplica)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Reporte de comunidades vinculadas en el territorio y en el área de influencia del Proyecto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Esquema de financiamiento en su fase de ejecución </a:t>
            </a:r>
          </a:p>
        </p:txBody>
      </p:sp>
    </p:spTree>
    <p:extLst>
      <p:ext uri="{BB962C8B-B14F-4D97-AF65-F5344CB8AC3E}">
        <p14:creationId xmlns:p14="http://schemas.microsoft.com/office/powerpoint/2010/main" val="174187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99A0A3-EF0D-49A6-8473-8DD859203388}"/>
              </a:ext>
            </a:extLst>
          </p:cNvPr>
          <p:cNvSpPr txBox="1"/>
          <p:nvPr/>
        </p:nvSpPr>
        <p:spPr>
          <a:xfrm>
            <a:off x="2984244" y="1701264"/>
            <a:ext cx="7115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09F55F-A828-46A0-93D6-D4667FBAAE91}"/>
              </a:ext>
            </a:extLst>
          </p:cNvPr>
          <p:cNvSpPr txBox="1"/>
          <p:nvPr/>
        </p:nvSpPr>
        <p:spPr>
          <a:xfrm>
            <a:off x="4041302" y="914203"/>
            <a:ext cx="41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2400" dirty="0">
                <a:solidFill>
                  <a:srgbClr val="133665"/>
                </a:solidFill>
                <a:latin typeface="+mn-lt"/>
                <a:ea typeface="+mn-ea"/>
                <a:cs typeface="+mn-cs"/>
              </a:rPr>
              <a:t>Pasos Aprobación del Proyecto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FF811C9-0046-4CCA-BB34-9BF7948B5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885398"/>
              </p:ext>
            </p:extLst>
          </p:nvPr>
        </p:nvGraphicFramePr>
        <p:xfrm>
          <a:off x="1055078" y="1644068"/>
          <a:ext cx="10367888" cy="345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950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7CD7CC-989D-40CF-B4FD-6026DB51A295}"/>
              </a:ext>
            </a:extLst>
          </p:cNvPr>
          <p:cNvSpPr txBox="1"/>
          <p:nvPr/>
        </p:nvSpPr>
        <p:spPr>
          <a:xfrm>
            <a:off x="3774178" y="785141"/>
            <a:ext cx="464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2400" dirty="0">
                <a:solidFill>
                  <a:srgbClr val="133665"/>
                </a:solidFill>
                <a:latin typeface="+mn-lt"/>
                <a:ea typeface="+mn-ea"/>
                <a:cs typeface="+mn-cs"/>
              </a:rPr>
              <a:t>Toma decisión y Puesta en Marcha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892D78B-AB8F-4E73-B8A0-B4890AC4A26C}"/>
              </a:ext>
            </a:extLst>
          </p:cNvPr>
          <p:cNvGrpSpPr/>
          <p:nvPr/>
        </p:nvGrpSpPr>
        <p:grpSpPr>
          <a:xfrm>
            <a:off x="5186050" y="5179973"/>
            <a:ext cx="6455004" cy="1053328"/>
            <a:chOff x="4956039" y="5041869"/>
            <a:chExt cx="6455004" cy="105332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00AEEB4-0550-42EA-98D0-B8FE81F17615}"/>
                </a:ext>
              </a:extLst>
            </p:cNvPr>
            <p:cNvSpPr/>
            <p:nvPr/>
          </p:nvSpPr>
          <p:spPr>
            <a:xfrm>
              <a:off x="4956039" y="5041869"/>
              <a:ext cx="782425" cy="735290"/>
            </a:xfrm>
            <a:prstGeom prst="rect">
              <a:avLst/>
            </a:prstGeom>
            <a:solidFill>
              <a:srgbClr val="183B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0F3D61B-DC41-414D-9284-9CF8C8D6BBAB}"/>
                </a:ext>
              </a:extLst>
            </p:cNvPr>
            <p:cNvSpPr txBox="1"/>
            <p:nvPr/>
          </p:nvSpPr>
          <p:spPr>
            <a:xfrm>
              <a:off x="5316615" y="5224189"/>
              <a:ext cx="6094428" cy="871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periodo de ejecución podrá variar entre los 6 y 18 meses dependiendo el nivel de complejidad del proyecto y el costo de la estructuración. 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5342BD76-CFF4-4001-A62D-579353F190DA}"/>
              </a:ext>
            </a:extLst>
          </p:cNvPr>
          <p:cNvGrpSpPr/>
          <p:nvPr/>
        </p:nvGrpSpPr>
        <p:grpSpPr>
          <a:xfrm>
            <a:off x="852243" y="1266507"/>
            <a:ext cx="6485641" cy="1085951"/>
            <a:chOff x="252167" y="1148700"/>
            <a:chExt cx="6485641" cy="10859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D2C3F97-A17E-4632-B64F-E9B54E906C03}"/>
                </a:ext>
              </a:extLst>
            </p:cNvPr>
            <p:cNvSpPr/>
            <p:nvPr/>
          </p:nvSpPr>
          <p:spPr>
            <a:xfrm>
              <a:off x="252167" y="1148700"/>
              <a:ext cx="782425" cy="7352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5FB8979-C7A9-45CC-93CE-FCFD6F2B93A8}"/>
                </a:ext>
              </a:extLst>
            </p:cNvPr>
            <p:cNvSpPr txBox="1"/>
            <p:nvPr/>
          </p:nvSpPr>
          <p:spPr>
            <a:xfrm>
              <a:off x="643380" y="1363643"/>
              <a:ext cx="6094428" cy="871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 priorizarán los proyectos con mayor nivel de información que permitan evidenciar el mayor aporte al desarrollo económico de la región y que evidencien un bajo nivel de riesgos en su desarrollo. 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CC29DC8-C33B-4C46-B0D5-2178D01C4D7E}"/>
              </a:ext>
            </a:extLst>
          </p:cNvPr>
          <p:cNvGrpSpPr/>
          <p:nvPr/>
        </p:nvGrpSpPr>
        <p:grpSpPr>
          <a:xfrm>
            <a:off x="2126038" y="2502750"/>
            <a:ext cx="6485641" cy="1092755"/>
            <a:chOff x="1689209" y="2418328"/>
            <a:chExt cx="6485641" cy="109275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E0B4168-2191-4746-A556-1B79BE5BB56C}"/>
                </a:ext>
              </a:extLst>
            </p:cNvPr>
            <p:cNvSpPr/>
            <p:nvPr/>
          </p:nvSpPr>
          <p:spPr>
            <a:xfrm>
              <a:off x="1689209" y="2418328"/>
              <a:ext cx="782425" cy="73529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F551880-A244-462C-B0F5-4244628DB33B}"/>
                </a:ext>
              </a:extLst>
            </p:cNvPr>
            <p:cNvSpPr txBox="1"/>
            <p:nvPr/>
          </p:nvSpPr>
          <p:spPr>
            <a:xfrm>
              <a:off x="2080422" y="2640075"/>
              <a:ext cx="6094428" cy="8710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 priorizarán los proyectos con menor riesgo de ejecución, con certeza del esquema de implementación y de financiamiento. No se financiaran proyectos que representen mas del 30% de los recursos disponibles.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AEFA977-EB03-4239-B70D-E6A8628ED747}"/>
              </a:ext>
            </a:extLst>
          </p:cNvPr>
          <p:cNvGrpSpPr/>
          <p:nvPr/>
        </p:nvGrpSpPr>
        <p:grpSpPr>
          <a:xfrm>
            <a:off x="3485069" y="3709393"/>
            <a:ext cx="6840478" cy="1302529"/>
            <a:chOff x="3463019" y="3625686"/>
            <a:chExt cx="6840478" cy="130252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132514B-4633-4D22-B698-C277F620E8C3}"/>
                </a:ext>
              </a:extLst>
            </p:cNvPr>
            <p:cNvSpPr/>
            <p:nvPr/>
          </p:nvSpPr>
          <p:spPr>
            <a:xfrm>
              <a:off x="3463019" y="3625686"/>
              <a:ext cx="782425" cy="7352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455AD71-1491-4D9E-9CE2-B0580D056F9D}"/>
                </a:ext>
              </a:extLst>
            </p:cNvPr>
            <p:cNvSpPr txBox="1"/>
            <p:nvPr/>
          </p:nvSpPr>
          <p:spPr>
            <a:xfrm>
              <a:off x="3786674" y="3793737"/>
              <a:ext cx="6516823" cy="11344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CO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probado el proyecto por el comité fiduciario se procede a la suscripción de un contrato interadministrativo definiendo las condiciones de desarrollo del proyecto, el plazo de ejecución, el valor de la estructuración y el esquema de reembolso de los costos de estructuración.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7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F02BF89-4599-4176-92F8-7A3D8D14F3CB}"/>
              </a:ext>
            </a:extLst>
          </p:cNvPr>
          <p:cNvSpPr txBox="1"/>
          <p:nvPr/>
        </p:nvSpPr>
        <p:spPr>
          <a:xfrm>
            <a:off x="518163" y="1450503"/>
            <a:ext cx="1129635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 continuación, se resumen las principales inquietudes y respuestas a observaciones o propuestas señaladas por los participantes del espacio de diálogo por cada uno de los ejes temáticos expuestos: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1C0DEE-E2B5-44F4-AAF0-467B9589E225}"/>
              </a:ext>
            </a:extLst>
          </p:cNvPr>
          <p:cNvSpPr txBox="1"/>
          <p:nvPr/>
        </p:nvSpPr>
        <p:spPr>
          <a:xfrm>
            <a:off x="1331194" y="2284198"/>
            <a:ext cx="104456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ES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¿ENTerritorio puede ayudar a estructurar proyectos en los predios o inmuebles que entrega la Sociedad de Activos Especiales – SAE) a municipios y entes territoriales? 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(Sociedad de Activos Especiales – SAE)</a:t>
            </a:r>
          </a:p>
          <a:p>
            <a:pPr algn="just"/>
            <a:endParaRPr lang="es-CO" sz="1600" b="1" dirty="0">
              <a:solidFill>
                <a:srgbClr val="365F91"/>
              </a:solidFill>
              <a:latin typeface="Arial" panose="020B0604020202020204" pitchFamily="34" charset="0"/>
              <a:ea typeface="MS Mincho"/>
            </a:endParaRPr>
          </a:p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R/: 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Si, 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ENTerritorio pone a disposición de la Sociedad de Activos Especiales los servicios de asesoría financiera, estructuración financiera de proyectos y estructuración integral de proyectos.</a:t>
            </a: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</a:endParaRPr>
          </a:p>
          <a:p>
            <a:pPr algn="just"/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Servicios de consultoría o asesoría en la estructuración integral de proyectos, con el fin de promoverlos y </a:t>
            </a:r>
            <a:r>
              <a:rPr lang="es-ES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viabilizarlos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a través de la realización de todos los estudios necesarios, donde como resultado, se planteen y analicen diferentes alternativas para su materialización.</a:t>
            </a:r>
          </a:p>
          <a:p>
            <a:pPr algn="just"/>
            <a:endParaRPr lang="es-CO" sz="1600" dirty="0">
              <a:solidFill>
                <a:srgbClr val="004A84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AE27C6-8772-4C0D-ACA3-1E5D00141EC5}"/>
              </a:ext>
            </a:extLst>
          </p:cNvPr>
          <p:cNvSpPr txBox="1"/>
          <p:nvPr/>
        </p:nvSpPr>
        <p:spPr>
          <a:xfrm>
            <a:off x="7187299" y="583540"/>
            <a:ext cx="311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Preguntas y respuestas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42E93E-49A2-4820-A418-0DFD5071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166341" y="1083439"/>
            <a:ext cx="5158410" cy="50446"/>
          </a:xfrm>
          <a:prstGeom prst="rect">
            <a:avLst/>
          </a:prstGeom>
        </p:spPr>
      </p:pic>
      <p:pic>
        <p:nvPicPr>
          <p:cNvPr id="25" name="Gráfico 24" descr="Insignia con relleno sólido">
            <a:extLst>
              <a:ext uri="{FF2B5EF4-FFF2-40B4-BE49-F238E27FC236}">
                <a16:creationId xmlns:a16="http://schemas.microsoft.com/office/drawing/2014/main" id="{19A6C07D-8D04-460F-9EFF-3358B4CB6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281" y="2247865"/>
            <a:ext cx="941981" cy="9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F02BF89-4599-4176-92F8-7A3D8D14F3CB}"/>
              </a:ext>
            </a:extLst>
          </p:cNvPr>
          <p:cNvSpPr txBox="1"/>
          <p:nvPr/>
        </p:nvSpPr>
        <p:spPr>
          <a:xfrm>
            <a:off x="506437" y="1450680"/>
            <a:ext cx="11296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Los compromisos asumidos por los panelistas con los grupos de valor durante el espacio de diálogo fueron: </a:t>
            </a:r>
            <a:endParaRPr lang="es-ES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72515-8BAB-4385-B056-BB0D2AB02C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87" r="66056" b="4376"/>
          <a:stretch/>
        </p:blipFill>
        <p:spPr>
          <a:xfrm rot="20369015">
            <a:off x="415877" y="2869186"/>
            <a:ext cx="2284916" cy="2123380"/>
          </a:xfrm>
          <a:prstGeom prst="rect">
            <a:avLst/>
          </a:prstGeom>
        </p:spPr>
      </p:pic>
      <p:pic>
        <p:nvPicPr>
          <p:cNvPr id="6" name="Gráfico 5" descr="Insignia con relleno sólido">
            <a:extLst>
              <a:ext uri="{FF2B5EF4-FFF2-40B4-BE49-F238E27FC236}">
                <a16:creationId xmlns:a16="http://schemas.microsoft.com/office/drawing/2014/main" id="{4979FEEA-BA40-4494-802C-2F05B213F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3342" y="3454252"/>
            <a:ext cx="941981" cy="941981"/>
          </a:xfrm>
          <a:prstGeom prst="rect">
            <a:avLst/>
          </a:prstGeom>
        </p:spPr>
      </p:pic>
      <p:pic>
        <p:nvPicPr>
          <p:cNvPr id="8" name="Gráfico 7" descr="Insignia 1 con relleno sólido">
            <a:extLst>
              <a:ext uri="{FF2B5EF4-FFF2-40B4-BE49-F238E27FC236}">
                <a16:creationId xmlns:a16="http://schemas.microsoft.com/office/drawing/2014/main" id="{B030FB1C-B49B-49D8-9C1E-8DF2E3B1C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4921" y="2032981"/>
            <a:ext cx="941981" cy="941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1C0DEE-E2B5-44F4-AAF0-467B9589E225}"/>
              </a:ext>
            </a:extLst>
          </p:cNvPr>
          <p:cNvSpPr txBox="1"/>
          <p:nvPr/>
        </p:nvSpPr>
        <p:spPr>
          <a:xfrm>
            <a:off x="4568239" y="3537880"/>
            <a:ext cx="7364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Compromiso: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Organizar una reunión para verificar el apoyo en la estructuración de proyectos (Alcalde Sopó)</a:t>
            </a:r>
          </a:p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Gestión: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Se realizó la reunión requerida el 9 de agosto de 2021.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AE27C6-8772-4C0D-ACA3-1E5D00141EC5}"/>
              </a:ext>
            </a:extLst>
          </p:cNvPr>
          <p:cNvSpPr txBox="1"/>
          <p:nvPr/>
        </p:nvSpPr>
        <p:spPr>
          <a:xfrm>
            <a:off x="7777460" y="621774"/>
            <a:ext cx="1936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Compromisos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42E93E-49A2-4820-A418-0DFD50716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6166341" y="1083439"/>
            <a:ext cx="5158410" cy="504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19651C-FAEB-4EBE-8A28-5712DC614107}"/>
              </a:ext>
            </a:extLst>
          </p:cNvPr>
          <p:cNvSpPr txBox="1"/>
          <p:nvPr/>
        </p:nvSpPr>
        <p:spPr>
          <a:xfrm>
            <a:off x="4125084" y="4994538"/>
            <a:ext cx="7677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Compromiso: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Reunión para estructuración de proyectos 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(Alcalde Puerres)</a:t>
            </a:r>
          </a:p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Gestión: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Se realizó la reunión requerida el 10 de agosto de 2021.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CC015-A47B-4481-88B2-4BFC9E09DF17}"/>
              </a:ext>
            </a:extLst>
          </p:cNvPr>
          <p:cNvSpPr txBox="1"/>
          <p:nvPr/>
        </p:nvSpPr>
        <p:spPr>
          <a:xfrm>
            <a:off x="4125085" y="2143965"/>
            <a:ext cx="7807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Compromiso: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Concretar reunión para revisar posibles proyectos para estructurar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(Alcalde </a:t>
            </a:r>
            <a:r>
              <a:rPr lang="es-CO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Barrancominas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)</a:t>
            </a:r>
          </a:p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Gestión: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Se realizó la reunión requerida el 2 de agosto de 2021.</a:t>
            </a:r>
          </a:p>
        </p:txBody>
      </p:sp>
      <p:pic>
        <p:nvPicPr>
          <p:cNvPr id="15" name="Gráfico 14" descr="Insignia 3 con relleno sólido">
            <a:extLst>
              <a:ext uri="{FF2B5EF4-FFF2-40B4-BE49-F238E27FC236}">
                <a16:creationId xmlns:a16="http://schemas.microsoft.com/office/drawing/2014/main" id="{BD5DA17F-6258-4F67-8EBF-0C23ECD72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2997" y="4820734"/>
            <a:ext cx="941981" cy="94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576FCCA-F4D8-4778-BE0C-7A2A83AD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249475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600" b="1" dirty="0">
                <a:solidFill>
                  <a:srgbClr val="00B0F0"/>
                </a:solidFill>
                <a:latin typeface="+mn-lt"/>
              </a:rPr>
              <a:t>GRACIAS</a:t>
            </a:r>
            <a:br>
              <a:rPr lang="es-CO" sz="6600" b="1" dirty="0">
                <a:solidFill>
                  <a:srgbClr val="00B0F0"/>
                </a:solidFill>
                <a:latin typeface="+mn-lt"/>
              </a:rPr>
            </a:br>
            <a:r>
              <a:rPr lang="es-CO" b="1" i="1" dirty="0">
                <a:solidFill>
                  <a:srgbClr val="133665"/>
                </a:solidFill>
                <a:latin typeface="+mn-lt"/>
              </a:rPr>
              <a:t>En ENTerritorio seguiremos</a:t>
            </a:r>
            <a:br>
              <a:rPr lang="es-CO" b="1" i="1" dirty="0">
                <a:solidFill>
                  <a:srgbClr val="133665"/>
                </a:solidFill>
                <a:latin typeface="+mn-lt"/>
              </a:rPr>
            </a:br>
            <a:r>
              <a:rPr lang="es-CO" b="1" i="1" dirty="0">
                <a:solidFill>
                  <a:srgbClr val="133665"/>
                </a:solidFill>
                <a:latin typeface="+mn-lt"/>
              </a:rPr>
              <a:t>Transformando Vidas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63AE2D-5AAA-4D61-88AD-36480709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57" y="5238045"/>
            <a:ext cx="2400085" cy="9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35D354C-EEA0-485D-917C-D14907DCBE85}"/>
              </a:ext>
            </a:extLst>
          </p:cNvPr>
          <p:cNvSpPr/>
          <p:nvPr/>
        </p:nvSpPr>
        <p:spPr>
          <a:xfrm>
            <a:off x="0" y="1"/>
            <a:ext cx="6752492" cy="6857998"/>
          </a:xfrm>
          <a:prstGeom prst="rect">
            <a:avLst/>
          </a:prstGeom>
          <a:gradFill flip="none" rotWithShape="1">
            <a:gsLst>
              <a:gs pos="0">
                <a:srgbClr val="4BABE1">
                  <a:tint val="66000"/>
                  <a:satMod val="160000"/>
                </a:srgbClr>
              </a:gs>
              <a:gs pos="50000">
                <a:srgbClr val="4BABE1">
                  <a:tint val="44500"/>
                  <a:satMod val="160000"/>
                </a:srgbClr>
              </a:gs>
              <a:gs pos="100000">
                <a:srgbClr val="4BABE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4000" b="1" dirty="0">
                <a:solidFill>
                  <a:schemeClr val="bg1"/>
                </a:solidFill>
              </a:rPr>
              <a:t>CONTENIDO</a:t>
            </a:r>
          </a:p>
          <a:p>
            <a:pPr algn="just"/>
            <a:endParaRPr lang="es-ES" sz="1800" dirty="0">
              <a:solidFill>
                <a:srgbClr val="004A8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800" dirty="0">
                <a:solidFill>
                  <a:srgbClr val="004A84"/>
                </a:solidFill>
              </a:rPr>
              <a:t>Análisis de la Convocatoria y asistencia 			04</a:t>
            </a:r>
          </a:p>
          <a:p>
            <a:pPr>
              <a:lnSpc>
                <a:spcPct val="150000"/>
              </a:lnSpc>
            </a:pPr>
            <a:endParaRPr lang="es-ES" sz="1800" dirty="0">
              <a:solidFill>
                <a:srgbClr val="004A84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800" dirty="0">
                <a:solidFill>
                  <a:srgbClr val="004A84"/>
                </a:solidFill>
              </a:rPr>
              <a:t>Desarrollo del espacio de diálogo presencial		07</a:t>
            </a:r>
          </a:p>
          <a:p>
            <a:pPr>
              <a:lnSpc>
                <a:spcPct val="150000"/>
              </a:lnSpc>
            </a:pPr>
            <a:endParaRPr lang="es-ES" sz="1800" dirty="0">
              <a:solidFill>
                <a:srgbClr val="004A84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800" dirty="0">
                <a:solidFill>
                  <a:srgbClr val="004A84"/>
                </a:solidFill>
              </a:rPr>
              <a:t>Preguntas y  respuestas				09</a:t>
            </a:r>
            <a:endParaRPr lang="es-ES" dirty="0">
              <a:solidFill>
                <a:srgbClr val="004A84"/>
              </a:solidFill>
            </a:endParaRPr>
          </a:p>
          <a:p>
            <a:pPr>
              <a:lnSpc>
                <a:spcPct val="150000"/>
              </a:lnSpc>
            </a:pPr>
            <a:endParaRPr lang="es-ES" sz="1800" dirty="0">
              <a:solidFill>
                <a:srgbClr val="004A84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800" dirty="0">
                <a:solidFill>
                  <a:srgbClr val="004A84"/>
                </a:solidFill>
              </a:rPr>
              <a:t>Compromisos					15</a:t>
            </a:r>
          </a:p>
          <a:p>
            <a:endParaRPr lang="es-CO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18241-73E7-4933-8F2A-81BD7B020C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07" t="5927" r="26616" b="5824"/>
          <a:stretch/>
        </p:blipFill>
        <p:spPr>
          <a:xfrm>
            <a:off x="6752492" y="-28135"/>
            <a:ext cx="5439508" cy="69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992B5A7-C5A5-4014-8B03-6947F541A457}"/>
              </a:ext>
            </a:extLst>
          </p:cNvPr>
          <p:cNvSpPr txBox="1"/>
          <p:nvPr/>
        </p:nvSpPr>
        <p:spPr>
          <a:xfrm>
            <a:off x="6096000" y="642356"/>
            <a:ext cx="5343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Espacio de diálogo Proyecta ENTerritorio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9D36D-99A5-4C68-9A78-008378906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166341" y="1083439"/>
            <a:ext cx="5158410" cy="504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E5F50B4-9C18-4B88-AB86-3C4AF713938E}"/>
              </a:ext>
            </a:extLst>
          </p:cNvPr>
          <p:cNvSpPr txBox="1"/>
          <p:nvPr/>
        </p:nvSpPr>
        <p:spPr>
          <a:xfrm>
            <a:off x="1616038" y="1410793"/>
            <a:ext cx="998980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Temática de diálogo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: P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resentación del fondo</a:t>
            </a:r>
            <a:r>
              <a:rPr lang="es-CO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s-CO" b="0" i="0" u="none" strike="noStrike" dirty="0">
                <a:effectLst/>
                <a:latin typeface="-apple-system"/>
                <a:hlinkClick r:id="rId5"/>
              </a:rPr>
              <a:t>#ProyectaENTerritorio</a:t>
            </a:r>
            <a:endParaRPr lang="es-CO" b="0" i="0" u="none" strike="noStrike" dirty="0">
              <a:effectLst/>
              <a:latin typeface="-apple-system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Lugar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: Auditorio Centro de Convenciones Cartagena de Indias, en el marco del Consejo Ejecutivo de la Federación Colombiana de Municipios</a:t>
            </a: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Público objetivo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: Alcaldes y entidades del gobierno central</a:t>
            </a: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Fecha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: 29 y 30 de julio de 2021</a:t>
            </a: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0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ES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Asistentes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: 12 alcaldes de manera presencial, 1 consejera, 1 entidad del orden nacional, retransmisiones en redes sociales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1D7A51-16AC-47E9-9132-56CF6D7FE371}"/>
              </a:ext>
            </a:extLst>
          </p:cNvPr>
          <p:cNvCxnSpPr>
            <a:cxnSpLocks/>
            <a:stCxn id="12" idx="4"/>
            <a:endCxn id="41" idx="0"/>
          </p:cNvCxnSpPr>
          <p:nvPr/>
        </p:nvCxnSpPr>
        <p:spPr>
          <a:xfrm>
            <a:off x="1181684" y="1969745"/>
            <a:ext cx="10315" cy="356381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3F8EC621-95EE-4EA5-8B3C-85EE10FBF83E}"/>
              </a:ext>
            </a:extLst>
          </p:cNvPr>
          <p:cNvSpPr/>
          <p:nvPr/>
        </p:nvSpPr>
        <p:spPr>
          <a:xfrm>
            <a:off x="821684" y="1249745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F59F1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133665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E3E6F2F-D6CB-4444-AE58-D81EBD6BBB8C}"/>
              </a:ext>
            </a:extLst>
          </p:cNvPr>
          <p:cNvSpPr/>
          <p:nvPr/>
        </p:nvSpPr>
        <p:spPr>
          <a:xfrm>
            <a:off x="821685" y="2302468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F59F1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133665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" descr="Icono De La Ubicación Del Esquema En El Fondo Blanco Estilo Plano Icono  Para Su Diseño Del Sitio Web, Logotipo, App, UI Del Mapa Ilustración del  Vector - Ilustración de marca, hallazgo:">
            <a:extLst>
              <a:ext uri="{FF2B5EF4-FFF2-40B4-BE49-F238E27FC236}">
                <a16:creationId xmlns:a16="http://schemas.microsoft.com/office/drawing/2014/main" id="{27BBE671-9375-423F-8672-640E7EB8B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r="18384" b="9560"/>
          <a:stretch/>
        </p:blipFill>
        <p:spPr bwMode="auto">
          <a:xfrm>
            <a:off x="914398" y="2430186"/>
            <a:ext cx="534573" cy="4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934036B7-EEC6-4010-B628-14C0B1F3C712}"/>
              </a:ext>
            </a:extLst>
          </p:cNvPr>
          <p:cNvSpPr/>
          <p:nvPr/>
        </p:nvSpPr>
        <p:spPr>
          <a:xfrm>
            <a:off x="835753" y="3383344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F59F1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133665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284EA54-CD0A-461D-A294-4E1B7404CB3F}"/>
              </a:ext>
            </a:extLst>
          </p:cNvPr>
          <p:cNvSpPr/>
          <p:nvPr/>
        </p:nvSpPr>
        <p:spPr>
          <a:xfrm>
            <a:off x="821684" y="4464220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F59F1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133665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BC5E4C8C-F774-4350-BD1D-AE71587782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365" t="16687" r="13460" b="16404"/>
          <a:stretch/>
        </p:blipFill>
        <p:spPr>
          <a:xfrm>
            <a:off x="886260" y="1383940"/>
            <a:ext cx="590843" cy="463265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EB732264-FE31-4CAA-9F4A-06B3D451DA68}"/>
              </a:ext>
            </a:extLst>
          </p:cNvPr>
          <p:cNvSpPr/>
          <p:nvPr/>
        </p:nvSpPr>
        <p:spPr>
          <a:xfrm>
            <a:off x="831999" y="5533560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F59F1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133665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402B53C-5978-4C63-8C4B-C54F894543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609" t="16274" r="17706" b="19352"/>
          <a:stretch/>
        </p:blipFill>
        <p:spPr>
          <a:xfrm>
            <a:off x="901606" y="3460652"/>
            <a:ext cx="603633" cy="564794"/>
          </a:xfrm>
          <a:prstGeom prst="rect">
            <a:avLst/>
          </a:prstGeom>
        </p:spPr>
      </p:pic>
      <p:pic>
        <p:nvPicPr>
          <p:cNvPr id="45" name="Picture 6" descr="Alcalde ayuntamiento | Icono Gratis">
            <a:extLst>
              <a:ext uri="{FF2B5EF4-FFF2-40B4-BE49-F238E27FC236}">
                <a16:creationId xmlns:a16="http://schemas.microsoft.com/office/drawing/2014/main" id="{0410EEB5-3E68-4E97-9DD1-0E25298E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12147"/>
          <a:stretch/>
        </p:blipFill>
        <p:spPr bwMode="auto">
          <a:xfrm>
            <a:off x="914396" y="5635526"/>
            <a:ext cx="604911" cy="4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62F135E-B993-4240-99B7-349FA355BC5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507" t="18965" r="20280" b="23740"/>
          <a:stretch/>
        </p:blipFill>
        <p:spPr>
          <a:xfrm>
            <a:off x="938891" y="4569518"/>
            <a:ext cx="564464" cy="5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992B5A7-C5A5-4014-8B03-6947F541A457}"/>
              </a:ext>
            </a:extLst>
          </p:cNvPr>
          <p:cNvSpPr txBox="1"/>
          <p:nvPr/>
        </p:nvSpPr>
        <p:spPr>
          <a:xfrm>
            <a:off x="6755234" y="616000"/>
            <a:ext cx="355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Análisis de la convocatoria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9D36D-99A5-4C68-9A78-008378906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83468" y="1069371"/>
            <a:ext cx="5158410" cy="50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1A5330-41D0-468D-A5D2-015272528805}"/>
              </a:ext>
            </a:extLst>
          </p:cNvPr>
          <p:cNvSpPr txBox="1"/>
          <p:nvPr/>
        </p:nvSpPr>
        <p:spPr>
          <a:xfrm>
            <a:off x="928728" y="1573188"/>
            <a:ext cx="102972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Para el diálogo presencial, se realizó la convocatoria de la siguiente manera:</a:t>
            </a:r>
          </a:p>
          <a:p>
            <a:pPr algn="just"/>
            <a:endParaRPr lang="es-419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Elaboración de piezas comunicativas para difusión (e-mail, banner e infografía).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 realizó la invitación al grupo de valor priorizado (Alcaldías, Gobernaciones, entidades del gobierno central), enviándoles una infografía con la información del evento y una infografía con información clave del Fondo Proyecta ENTerritorio, como tema del evento (ver imágenes).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Inicialmente el evento era virtual, posteriormente se informó vía correo electrónico que se pospuso hasta nueva orden.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La modalidad del espacio de diálogo cambió de virtual a presencial.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 realizó la nueva convocatoria directamente desde las páginas oficiales de </a:t>
            </a:r>
            <a:r>
              <a:rPr lang="es-ES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FedeMunicipios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como organizadores del encuentro (Consejo Ejecutivo).</a:t>
            </a:r>
          </a:p>
          <a:p>
            <a:pPr algn="just"/>
            <a:endParaRPr lang="es-419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0389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FC61CB9-729B-4FE9-9B07-4D356D4B0B8C}"/>
              </a:ext>
            </a:extLst>
          </p:cNvPr>
          <p:cNvSpPr/>
          <p:nvPr/>
        </p:nvSpPr>
        <p:spPr>
          <a:xfrm>
            <a:off x="703384" y="831087"/>
            <a:ext cx="5627077" cy="50377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9839D4-D4D2-4B45-8048-C5735964D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" t="15167" r="3885" b="10749"/>
          <a:stretch/>
        </p:blipFill>
        <p:spPr>
          <a:xfrm>
            <a:off x="446576" y="957246"/>
            <a:ext cx="5769551" cy="501409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C040869-0B09-4892-99E8-FD4D532A1FEF}"/>
              </a:ext>
            </a:extLst>
          </p:cNvPr>
          <p:cNvSpPr/>
          <p:nvPr/>
        </p:nvSpPr>
        <p:spPr>
          <a:xfrm>
            <a:off x="6600245" y="2271091"/>
            <a:ext cx="5255730" cy="3784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FDDCB8-6B4A-4A66-B612-C921A8FF53BB}"/>
              </a:ext>
            </a:extLst>
          </p:cNvPr>
          <p:cNvPicPr/>
          <p:nvPr/>
        </p:nvPicPr>
        <p:blipFill rotWithShape="1">
          <a:blip r:embed="rId5"/>
          <a:srcRect t="8569" r="4068" b="9930"/>
          <a:stretch/>
        </p:blipFill>
        <p:spPr>
          <a:xfrm>
            <a:off x="6472935" y="2405577"/>
            <a:ext cx="5255729" cy="378420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EC37A15-8E05-4794-80B6-0373C2B25337}"/>
              </a:ext>
            </a:extLst>
          </p:cNvPr>
          <p:cNvSpPr txBox="1"/>
          <p:nvPr/>
        </p:nvSpPr>
        <p:spPr>
          <a:xfrm>
            <a:off x="360324" y="5955039"/>
            <a:ext cx="5914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*Envío de invitaciones por correo electrónico</a:t>
            </a:r>
            <a:endParaRPr lang="es-CO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278729-343C-4E9A-B406-14C6BFCCC0C0}"/>
              </a:ext>
            </a:extLst>
          </p:cNvPr>
          <p:cNvSpPr txBox="1"/>
          <p:nvPr/>
        </p:nvSpPr>
        <p:spPr>
          <a:xfrm>
            <a:off x="6402595" y="6190642"/>
            <a:ext cx="538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*Publicación de invitación en banner del porta Web institucional</a:t>
            </a:r>
            <a:endParaRPr lang="es-CO" sz="12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CB3FA52-F9D6-478A-92AD-F58F30E74C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0" t="16570" r="78947" b="30517"/>
          <a:stretch/>
        </p:blipFill>
        <p:spPr>
          <a:xfrm>
            <a:off x="387419" y="1432023"/>
            <a:ext cx="1258502" cy="305557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06A0E05-D9F1-42C5-8F9E-D30E2E64FA72}"/>
              </a:ext>
            </a:extLst>
          </p:cNvPr>
          <p:cNvSpPr/>
          <p:nvPr/>
        </p:nvSpPr>
        <p:spPr>
          <a:xfrm>
            <a:off x="6991641" y="513467"/>
            <a:ext cx="4853353" cy="1238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0C4A68C-C72B-4A5C-9927-04C7D17067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2" t="6269" r="9744" b="70199"/>
          <a:stretch/>
        </p:blipFill>
        <p:spPr>
          <a:xfrm>
            <a:off x="6712983" y="665332"/>
            <a:ext cx="5015681" cy="115710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DD8C1B7-8669-464C-9A28-D9C11D1F02DF}"/>
              </a:ext>
            </a:extLst>
          </p:cNvPr>
          <p:cNvSpPr txBox="1"/>
          <p:nvPr/>
        </p:nvSpPr>
        <p:spPr>
          <a:xfrm>
            <a:off x="6628575" y="1866953"/>
            <a:ext cx="5383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*Participantes del Consejo Ejecutivo 2021 </a:t>
            </a:r>
            <a:r>
              <a:rPr lang="es-CO" sz="12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FedeMunicipios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73128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992B5A7-C5A5-4014-8B03-6947F541A457}"/>
              </a:ext>
            </a:extLst>
          </p:cNvPr>
          <p:cNvSpPr txBox="1"/>
          <p:nvPr/>
        </p:nvSpPr>
        <p:spPr>
          <a:xfrm>
            <a:off x="8010825" y="618796"/>
            <a:ext cx="146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Asistencia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9D36D-99A5-4C68-9A78-008378906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166341" y="1083439"/>
            <a:ext cx="5158410" cy="50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1A5330-41D0-468D-A5D2-015272528805}"/>
              </a:ext>
            </a:extLst>
          </p:cNvPr>
          <p:cNvSpPr txBox="1"/>
          <p:nvPr/>
        </p:nvSpPr>
        <p:spPr>
          <a:xfrm>
            <a:off x="576775" y="1477793"/>
            <a:ext cx="11141613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Al stand de ENTerritorio, asistieron los siguientes grupos de valor, según la modalidad y el medio así:</a:t>
            </a: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Un total de 14 Grupos de valor entre alcaldes y entidades del orden nacional estuvieron presencialmente en el stand de ENTerritorio realizando consultas, de los cuales se                                                                                                         identificaron 6 preguntas relacionadas con los servicios institucionales</a:t>
            </a:r>
          </a:p>
          <a:p>
            <a:pPr algn="just"/>
            <a:endParaRPr lang="es-419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419" sz="2400" b="1" dirty="0">
                <a:solidFill>
                  <a:srgbClr val="00B0F0"/>
                </a:solidFill>
                <a:latin typeface="Calibri" panose="020F0502020204030204"/>
              </a:rPr>
              <a:t>12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Alcaldes de los municipios: 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Charalá (Santander), Floridablanca (Santander), Sopó (Cundinamarca), San Lorenzo (Nariño), Puerres (Nariño), San Bernardo (Nariño), </a:t>
            </a:r>
            <a:r>
              <a:rPr lang="es-CO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Barrancominas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(Guainía), La Unión (Nariño), </a:t>
            </a:r>
            <a:r>
              <a:rPr lang="es-CO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Rioquito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(Chocó), Pueblo Nuevo (Córdoba), La Tebaida (Quindío) y Salento (Quindío)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endParaRPr lang="es-419" sz="700" b="1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es-419" sz="2400" b="1" dirty="0">
                <a:solidFill>
                  <a:srgbClr val="00B0F0"/>
                </a:solidFill>
                <a:latin typeface="Calibri" panose="020F0502020204030204"/>
                <a:ea typeface="MS Mincho"/>
                <a:cs typeface="Times New Roman" panose="02020603050405020304" pitchFamily="18" charset="0"/>
              </a:rPr>
              <a:t>1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entidad del orden nacional (presencial): Sociedad de Activos Especiales - SAE</a:t>
            </a:r>
          </a:p>
          <a:p>
            <a:r>
              <a:rPr lang="es-419" sz="2400" b="1" dirty="0">
                <a:solidFill>
                  <a:srgbClr val="00B0F0"/>
                </a:solidFill>
                <a:latin typeface="Calibri" panose="020F0502020204030204"/>
              </a:rPr>
              <a:t>1 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Consejería Presidencial para las Regiones</a:t>
            </a:r>
          </a:p>
          <a:p>
            <a:endParaRPr lang="es-419" sz="8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Visitas post </a:t>
            </a:r>
            <a:r>
              <a:rPr lang="es-419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streaming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Facebook e Instagram</a:t>
            </a:r>
          </a:p>
          <a:p>
            <a:pPr algn="just"/>
            <a:endParaRPr lang="es-ES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6" name="Picture 6" descr="Facebook Messenger como botón, cara emoji, logo del corazón, amor, texto,  corazón png | PNGWing">
            <a:extLst>
              <a:ext uri="{FF2B5EF4-FFF2-40B4-BE49-F238E27FC236}">
                <a16:creationId xmlns:a16="http://schemas.microsoft.com/office/drawing/2014/main" id="{5C4987A5-2865-4026-A903-17E1D748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90" y="4775821"/>
            <a:ext cx="367917" cy="3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BC5AFB6-4CCF-4137-89B3-20061EAAFF3A}"/>
              </a:ext>
            </a:extLst>
          </p:cNvPr>
          <p:cNvSpPr txBox="1"/>
          <p:nvPr/>
        </p:nvSpPr>
        <p:spPr>
          <a:xfrm>
            <a:off x="5201407" y="4775821"/>
            <a:ext cx="454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b="1" dirty="0">
                <a:solidFill>
                  <a:srgbClr val="133665"/>
                </a:solidFill>
              </a:rPr>
              <a:t>51</a:t>
            </a:r>
            <a:endParaRPr lang="es-419" dirty="0"/>
          </a:p>
        </p:txBody>
      </p:sp>
      <p:pic>
        <p:nvPicPr>
          <p:cNvPr id="19" name="Picture 2" descr="Icono De Me Gusta De Facebook, Iconos De Facebook, Como Iconos, Facebook PNG  y Vector para Descargar Gratis | Pngtree">
            <a:extLst>
              <a:ext uri="{FF2B5EF4-FFF2-40B4-BE49-F238E27FC236}">
                <a16:creationId xmlns:a16="http://schemas.microsoft.com/office/drawing/2014/main" id="{CFC37A23-922F-452B-A381-3210E9CF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26" y="4718575"/>
            <a:ext cx="454315" cy="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8EB0B23-77FB-4785-9817-31420CDD9E55}"/>
              </a:ext>
            </a:extLst>
          </p:cNvPr>
          <p:cNvSpPr txBox="1"/>
          <p:nvPr/>
        </p:nvSpPr>
        <p:spPr>
          <a:xfrm>
            <a:off x="6207011" y="4759436"/>
            <a:ext cx="454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b="1" dirty="0">
                <a:solidFill>
                  <a:srgbClr val="133665"/>
                </a:solidFill>
              </a:rPr>
              <a:t>13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129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E804F36F-1EC1-41F7-9D5F-C85AA06F6219}"/>
              </a:ext>
            </a:extLst>
          </p:cNvPr>
          <p:cNvSpPr txBox="1"/>
          <p:nvPr/>
        </p:nvSpPr>
        <p:spPr>
          <a:xfrm>
            <a:off x="498787" y="1493772"/>
            <a:ext cx="59160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El esquema definido para la Feria de servicios, realizado el jueves 29 y 30 de julio de 2021 se desarrolló de la siguiente manera:</a:t>
            </a:r>
          </a:p>
          <a:p>
            <a:pPr algn="just"/>
            <a:endParaRPr lang="es-419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419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Videos y presentación de información 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relevante sobre el nuevo servicio institucional “Fondo Proyecta ENTerritorio” para los asistentes que se acercaron al stand; información del contexto general Proyecta ENTerritorio, recursos y fuentes de financiación, requisitos y otros aspectos. Así como la entrega de USB con información institucional de las líneas de negocio.</a:t>
            </a:r>
          </a:p>
          <a:p>
            <a:pPr marL="342900" indent="-342900" algn="just">
              <a:buAutoNum type="arabicPeriod"/>
            </a:pPr>
            <a:endParaRPr lang="es-419" sz="1600" dirty="0">
              <a:solidFill>
                <a:srgbClr val="365F91"/>
              </a:solidFill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 algn="just"/>
            <a:r>
              <a:rPr lang="es-419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Espacio de responder las preguntas 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de los participantes (Grupos de valor), se dio respuesta a todas las inquietudes planteadas: </a:t>
            </a:r>
          </a:p>
          <a:p>
            <a:pPr marL="285750" indent="-285750" algn="just">
              <a:buFontTx/>
              <a:buChar char="-"/>
            </a:pP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 respondieron en directo por parte de los panelistas: Gerente General de ENTerritorio, Maria Elia </a:t>
            </a:r>
            <a:r>
              <a:rPr lang="es-419" sz="1600" dirty="0" err="1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Abuchaibe</a:t>
            </a:r>
            <a:r>
              <a:rPr lang="es-419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Cortés, el Gerente Comercial Carlos Andrés Montañez Silva y el Subgerente de Estructuración de Proyectos Julian David Rueda Acevedo, las 2 preguntas y se establecieron 3 compromisos.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CA88E5D-5DDA-44D9-944A-ABA2E9A60FA6}"/>
              </a:ext>
            </a:extLst>
          </p:cNvPr>
          <p:cNvSpPr txBox="1"/>
          <p:nvPr/>
        </p:nvSpPr>
        <p:spPr>
          <a:xfrm>
            <a:off x="5877324" y="613055"/>
            <a:ext cx="577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Desarrollo del espacio de diálogo presencial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379E699-947E-413B-8F05-174FE8C42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166341" y="1083439"/>
            <a:ext cx="5158410" cy="5044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B3468CB-F678-4138-9665-5A5CEF5D99CE}"/>
              </a:ext>
            </a:extLst>
          </p:cNvPr>
          <p:cNvSpPr/>
          <p:nvPr/>
        </p:nvSpPr>
        <p:spPr>
          <a:xfrm>
            <a:off x="7062242" y="1451570"/>
            <a:ext cx="4346917" cy="4399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72A30A84-2B7E-4F8C-8DC1-50FE02773C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31" t="23013" r="18307" b="12597"/>
          <a:stretch/>
        </p:blipFill>
        <p:spPr>
          <a:xfrm>
            <a:off x="6879359" y="1592248"/>
            <a:ext cx="4445392" cy="441372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3E02A60-B922-4BA7-911A-16615B89ED55}"/>
              </a:ext>
            </a:extLst>
          </p:cNvPr>
          <p:cNvSpPr txBox="1"/>
          <p:nvPr/>
        </p:nvSpPr>
        <p:spPr>
          <a:xfrm>
            <a:off x="6808758" y="6000488"/>
            <a:ext cx="45019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*Diálogo en cabeza de la Gerente General de ENTerritorio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17424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13F8C8-8F0F-4CA7-810D-587CE827B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16" t="11919" r="33423" b="9655"/>
          <a:stretch/>
        </p:blipFill>
        <p:spPr>
          <a:xfrm>
            <a:off x="0" y="3193366"/>
            <a:ext cx="4295336" cy="36646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93BB60-A3D4-40BA-98BF-4A64C93A6D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41" t="8616" r="11590" b="12616"/>
          <a:stretch/>
        </p:blipFill>
        <p:spPr>
          <a:xfrm>
            <a:off x="-23446" y="-7033"/>
            <a:ext cx="4318782" cy="3200400"/>
          </a:xfrm>
          <a:prstGeom prst="rect">
            <a:avLst/>
          </a:prstGeom>
        </p:spPr>
      </p:pic>
      <p:pic>
        <p:nvPicPr>
          <p:cNvPr id="1028" name="Picture 4" descr="Puede ser una imagen de 2 personas, personas de pie, interior y texto que dice &quot;erritorio Û Prem territorio&quot;">
            <a:extLst>
              <a:ext uri="{FF2B5EF4-FFF2-40B4-BE49-F238E27FC236}">
                <a16:creationId xmlns:a16="http://schemas.microsoft.com/office/drawing/2014/main" id="{7465E2E0-76F5-44A0-BEDD-26370DD4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6" r="7476"/>
          <a:stretch/>
        </p:blipFill>
        <p:spPr bwMode="auto">
          <a:xfrm>
            <a:off x="8490145" y="1"/>
            <a:ext cx="3701856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5AA8F08-2B7A-48CF-90ED-4D6C941399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436" b="8512"/>
          <a:stretch/>
        </p:blipFill>
        <p:spPr>
          <a:xfrm>
            <a:off x="4295333" y="-7034"/>
            <a:ext cx="4194811" cy="367166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0A212A8-04FA-4E4E-8243-365AFC2CDE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53" t="3282" r="6878"/>
          <a:stretch/>
        </p:blipFill>
        <p:spPr>
          <a:xfrm>
            <a:off x="4295335" y="3664634"/>
            <a:ext cx="44034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F02BF89-4599-4176-92F8-7A3D8D14F3CB}"/>
              </a:ext>
            </a:extLst>
          </p:cNvPr>
          <p:cNvSpPr txBox="1"/>
          <p:nvPr/>
        </p:nvSpPr>
        <p:spPr>
          <a:xfrm>
            <a:off x="506437" y="1421638"/>
            <a:ext cx="1129635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 continuación, se resumen las principales inquietudes y respuestas a observaciones o propuestas señaladas por los participantes del espacio de diálogo para el eje temático expuesto: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8" name="Gráfico 7" descr="Insignia 1 con relleno sólido">
            <a:extLst>
              <a:ext uri="{FF2B5EF4-FFF2-40B4-BE49-F238E27FC236}">
                <a16:creationId xmlns:a16="http://schemas.microsoft.com/office/drawing/2014/main" id="{B030FB1C-B49B-49D8-9C1E-8DF2E3B1C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301" y="2085796"/>
            <a:ext cx="941981" cy="941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1C0DEE-E2B5-44F4-AAF0-467B9589E225}"/>
              </a:ext>
            </a:extLst>
          </p:cNvPr>
          <p:cNvSpPr txBox="1"/>
          <p:nvPr/>
        </p:nvSpPr>
        <p:spPr>
          <a:xfrm>
            <a:off x="1333681" y="2085796"/>
            <a:ext cx="104456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ES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Requiere obtener información para ofrecer a los alcaldes 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(Consejería Presidencial para las Regiones)</a:t>
            </a:r>
          </a:p>
          <a:p>
            <a:pPr algn="just"/>
            <a:endParaRPr lang="es-CO" sz="1600" b="1" dirty="0">
              <a:solidFill>
                <a:srgbClr val="365F91"/>
              </a:solidFill>
              <a:latin typeface="Arial" panose="020B0604020202020204" pitchFamily="34" charset="0"/>
              <a:ea typeface="MS Mincho"/>
            </a:endParaRPr>
          </a:p>
          <a:p>
            <a:pPr algn="just"/>
            <a:r>
              <a:rPr lang="es-CO" sz="1600" b="1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R/: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Objeto del Fondo Proyecta ENTerritorio: </a:t>
            </a:r>
          </a:p>
          <a:p>
            <a:pPr algn="just"/>
            <a:r>
              <a:rPr lang="es-MX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Patrimonio Autónomo dirigido a la Estructuración de proyectos territoriales y el </a:t>
            </a:r>
            <a:r>
              <a:rPr lang="es-CO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direccionamiento de recursos para el desarrollo</a:t>
            </a:r>
            <a:r>
              <a:rPr lang="es-ES" sz="1600" dirty="0">
                <a:solidFill>
                  <a:srgbClr val="365F91"/>
                </a:solidFill>
                <a:latin typeface="Arial" panose="020B0604020202020204" pitchFamily="34" charset="0"/>
                <a:ea typeface="MS Mincho"/>
              </a:rPr>
              <a:t> de estudios técnicos, económicos, financieros, ambientales, regulatorios, legales, requeridos para la aprobación de proyectos de inversión en las regiones de Colombia.</a:t>
            </a:r>
            <a:endParaRPr lang="es-CO" sz="1600" dirty="0">
              <a:solidFill>
                <a:srgbClr val="004A84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AE27C6-8772-4C0D-ACA3-1E5D00141EC5}"/>
              </a:ext>
            </a:extLst>
          </p:cNvPr>
          <p:cNvSpPr txBox="1"/>
          <p:nvPr/>
        </p:nvSpPr>
        <p:spPr>
          <a:xfrm>
            <a:off x="7187299" y="583540"/>
            <a:ext cx="311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003270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Work Sans SemiBold" charset="0"/>
                <a:cs typeface="Work Sans SemiBold" charset="0"/>
              </a:rPr>
              <a:t>Preguntas y respuestas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C42E93E-49A2-4820-A418-0DFD50716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166341" y="1083439"/>
            <a:ext cx="5158410" cy="50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66E68D1-4A82-40C8-9C70-93DEF6691BE0}"/>
              </a:ext>
            </a:extLst>
          </p:cNvPr>
          <p:cNvSpPr txBox="1"/>
          <p:nvPr/>
        </p:nvSpPr>
        <p:spPr>
          <a:xfrm>
            <a:off x="3105786" y="3847643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133665"/>
                </a:solidFill>
              </a:rPr>
              <a:t>Facultades Proyecta Enterritorio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A288FA5-3A8C-4BFD-A470-0B91D2DE7DBF}"/>
              </a:ext>
            </a:extLst>
          </p:cNvPr>
          <p:cNvSpPr/>
          <p:nvPr/>
        </p:nvSpPr>
        <p:spPr>
          <a:xfrm>
            <a:off x="1874194" y="4718460"/>
            <a:ext cx="1133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200" dirty="0">
                <a:solidFill>
                  <a:srgbClr val="004A84"/>
                </a:solidFill>
              </a:rPr>
              <a:t>Financiar estructuración de Proyectos a nivel de </a:t>
            </a:r>
            <a:r>
              <a:rPr lang="es-CO" sz="1200" b="1" dirty="0">
                <a:solidFill>
                  <a:srgbClr val="004A84"/>
                </a:solidFill>
              </a:rPr>
              <a:t>Factibilidad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A8BE2EE-4A69-4C2C-98DA-097F0BC7D457}"/>
              </a:ext>
            </a:extLst>
          </p:cNvPr>
          <p:cNvSpPr/>
          <p:nvPr/>
        </p:nvSpPr>
        <p:spPr>
          <a:xfrm>
            <a:off x="3734136" y="4471834"/>
            <a:ext cx="1140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200" dirty="0">
                <a:solidFill>
                  <a:srgbClr val="004A84"/>
                </a:solidFill>
              </a:rPr>
              <a:t>Vinculación de recursos público y privados de diferentes fuentes Y actores</a:t>
            </a:r>
          </a:p>
          <a:p>
            <a:pPr lvl="0"/>
            <a:r>
              <a:rPr lang="es-MX" sz="1200" dirty="0">
                <a:solidFill>
                  <a:srgbClr val="004A84"/>
                </a:solidFill>
              </a:rPr>
              <a:t>(SGR – PGN – ET – Coop.)</a:t>
            </a:r>
            <a:endParaRPr lang="es-CO" sz="1200" dirty="0">
              <a:solidFill>
                <a:srgbClr val="004A84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59506C6-B06A-4F37-A2C0-0FE0597FB22B}"/>
              </a:ext>
            </a:extLst>
          </p:cNvPr>
          <p:cNvSpPr/>
          <p:nvPr/>
        </p:nvSpPr>
        <p:spPr>
          <a:xfrm>
            <a:off x="5737981" y="4606204"/>
            <a:ext cx="1013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>
                <a:solidFill>
                  <a:srgbClr val="004A84"/>
                </a:solidFill>
              </a:rPr>
              <a:t>Desarrollo de Esquemas innovadores para formular y desarrollar proyectos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7DAA053-BC63-43FC-996B-A1E1725F2F98}"/>
              </a:ext>
            </a:extLst>
          </p:cNvPr>
          <p:cNvSpPr/>
          <p:nvPr/>
        </p:nvSpPr>
        <p:spPr>
          <a:xfrm>
            <a:off x="7596502" y="4513872"/>
            <a:ext cx="1098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>
                <a:solidFill>
                  <a:srgbClr val="004A84"/>
                </a:solidFill>
              </a:rPr>
              <a:t>Garantizar cumplimiento de requisitos de asignación de recursos del sector público o privado.</a:t>
            </a:r>
            <a:endParaRPr lang="es-CO" sz="1200" dirty="0">
              <a:solidFill>
                <a:srgbClr val="004A84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8A31B0E-7D18-427B-9F05-6A2EA6F1C8B1}"/>
              </a:ext>
            </a:extLst>
          </p:cNvPr>
          <p:cNvSpPr/>
          <p:nvPr/>
        </p:nvSpPr>
        <p:spPr>
          <a:xfrm>
            <a:off x="9326733" y="4478757"/>
            <a:ext cx="1151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>
                <a:solidFill>
                  <a:srgbClr val="004A84"/>
                </a:solidFill>
              </a:rPr>
              <a:t>Articulación con entidades de orden nacional y territorial para priorización y gestión integral de proyectos en el territorio.</a:t>
            </a:r>
            <a:endParaRPr lang="es-CO" sz="1200" dirty="0">
              <a:solidFill>
                <a:srgbClr val="004A84"/>
              </a:solidFill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2F68D1C1-95A7-4A00-A2B4-3268EE74F0AF}"/>
              </a:ext>
            </a:extLst>
          </p:cNvPr>
          <p:cNvSpPr/>
          <p:nvPr/>
        </p:nvSpPr>
        <p:spPr>
          <a:xfrm>
            <a:off x="9263662" y="4323873"/>
            <a:ext cx="1203018" cy="199447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redondeado 22">
            <a:extLst>
              <a:ext uri="{FF2B5EF4-FFF2-40B4-BE49-F238E27FC236}">
                <a16:creationId xmlns:a16="http://schemas.microsoft.com/office/drawing/2014/main" id="{1BC6A427-D1C7-457F-9A08-51D19FE28775}"/>
              </a:ext>
            </a:extLst>
          </p:cNvPr>
          <p:cNvSpPr/>
          <p:nvPr/>
        </p:nvSpPr>
        <p:spPr>
          <a:xfrm>
            <a:off x="5630905" y="4323874"/>
            <a:ext cx="1203018" cy="199447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647F7315-AD11-4A1E-B6EE-96F948C8A120}"/>
              </a:ext>
            </a:extLst>
          </p:cNvPr>
          <p:cNvSpPr/>
          <p:nvPr/>
        </p:nvSpPr>
        <p:spPr>
          <a:xfrm>
            <a:off x="3696921" y="4323875"/>
            <a:ext cx="1203018" cy="199447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redondeado 24">
            <a:extLst>
              <a:ext uri="{FF2B5EF4-FFF2-40B4-BE49-F238E27FC236}">
                <a16:creationId xmlns:a16="http://schemas.microsoft.com/office/drawing/2014/main" id="{FB1A8CC7-E905-467B-A71E-A83260C5545B}"/>
              </a:ext>
            </a:extLst>
          </p:cNvPr>
          <p:cNvSpPr/>
          <p:nvPr/>
        </p:nvSpPr>
        <p:spPr>
          <a:xfrm>
            <a:off x="1807132" y="4336731"/>
            <a:ext cx="1203018" cy="1967548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redondeado 25">
            <a:extLst>
              <a:ext uri="{FF2B5EF4-FFF2-40B4-BE49-F238E27FC236}">
                <a16:creationId xmlns:a16="http://schemas.microsoft.com/office/drawing/2014/main" id="{A6858D50-F6A9-4505-BB54-900213145EED}"/>
              </a:ext>
            </a:extLst>
          </p:cNvPr>
          <p:cNvSpPr/>
          <p:nvPr/>
        </p:nvSpPr>
        <p:spPr>
          <a:xfrm>
            <a:off x="7491584" y="4323873"/>
            <a:ext cx="1203018" cy="1994475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0060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15750</TotalTime>
  <Words>1669</Words>
  <Application>Microsoft Office PowerPoint</Application>
  <PresentationFormat>Panorámica</PresentationFormat>
  <Paragraphs>149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Century Gothic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En ENTerritorio seguiremos Transformando Vidas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Diana Marcela Herran Luna</cp:lastModifiedBy>
  <cp:revision>278</cp:revision>
  <dcterms:created xsi:type="dcterms:W3CDTF">2019-08-27T20:49:37Z</dcterms:created>
  <dcterms:modified xsi:type="dcterms:W3CDTF">2021-08-27T18:59:34Z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230434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