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62" r:id="rId2"/>
    <p:sldId id="2981" r:id="rId3"/>
    <p:sldId id="2983" r:id="rId4"/>
    <p:sldId id="2984" r:id="rId5"/>
    <p:sldId id="2982" r:id="rId6"/>
    <p:sldId id="2985" r:id="rId7"/>
    <p:sldId id="2986" r:id="rId8"/>
    <p:sldId id="2987" r:id="rId9"/>
    <p:sldId id="2988" r:id="rId10"/>
    <p:sldId id="2989" r:id="rId11"/>
    <p:sldId id="2990" r:id="rId12"/>
    <p:sldId id="2991" r:id="rId13"/>
    <p:sldId id="2992" r:id="rId14"/>
    <p:sldId id="268" r:id="rId15"/>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a Del Pilar Espinel Carmona" initials="MDPEC" lastIdx="1" clrIdx="0">
    <p:extLst>
      <p:ext uri="{19B8F6BF-5375-455C-9EA6-DF929625EA0E}">
        <p15:presenceInfo xmlns:p15="http://schemas.microsoft.com/office/powerpoint/2012/main" userId="S::mespinel@fonade.gov.co::cb014b3f-1e96-446b-95f4-b4e36c1cc5a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AAE0"/>
    <a:srgbClr val="4BABE1"/>
    <a:srgbClr val="F59F16"/>
    <a:srgbClr val="C4223A"/>
    <a:srgbClr val="004A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6537"/>
    <p:restoredTop sz="50000"/>
  </p:normalViewPr>
  <p:slideViewPr>
    <p:cSldViewPr snapToGrid="0" snapToObjects="1">
      <p:cViewPr varScale="1">
        <p:scale>
          <a:sx n="72" d="100"/>
          <a:sy n="72" d="100"/>
        </p:scale>
        <p:origin x="18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oleObject" Target="https://fonade-my.sharepoint.com/personal/dherran_enterritorio_gov_co/Documents/Resultado%20Encuesta%20de%20satisfaccion%20formulario%20PQRD%20(Respuesta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s-419" sz="1200"/>
              <a:t>Comportamiento radicados Canales virtuales</a:t>
            </a:r>
            <a:r>
              <a:rPr lang="es-419" sz="1200" baseline="0"/>
              <a:t> de atención </a:t>
            </a:r>
            <a:endParaRPr lang="es-419" sz="1200"/>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barChart>
        <c:barDir val="col"/>
        <c:grouping val="percentStacked"/>
        <c:varyColors val="0"/>
        <c:ser>
          <c:idx val="0"/>
          <c:order val="0"/>
          <c:tx>
            <c:strRef>
              <c:f>Hoja1!$A$3</c:f>
              <c:strCache>
                <c:ptCount val="1"/>
                <c:pt idx="0">
                  <c:v>Correo electrónico</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Hoja1!$B$1:$J$2</c:f>
              <c:multiLvlStrCache>
                <c:ptCount val="9"/>
                <c:lvl>
                  <c:pt idx="0">
                    <c:v>Enero</c:v>
                  </c:pt>
                  <c:pt idx="1">
                    <c:v>Febrero</c:v>
                  </c:pt>
                  <c:pt idx="2">
                    <c:v>Marzo</c:v>
                  </c:pt>
                  <c:pt idx="3">
                    <c:v>Abril</c:v>
                  </c:pt>
                  <c:pt idx="4">
                    <c:v>Mayo </c:v>
                  </c:pt>
                  <c:pt idx="5">
                    <c:v>Junio</c:v>
                  </c:pt>
                  <c:pt idx="6">
                    <c:v>Julio</c:v>
                  </c:pt>
                  <c:pt idx="7">
                    <c:v>Agosto</c:v>
                  </c:pt>
                  <c:pt idx="8">
                    <c:v>Septiembre</c:v>
                  </c:pt>
                </c:lvl>
                <c:lvl>
                  <c:pt idx="0">
                    <c:v>Periodo</c:v>
                  </c:pt>
                </c:lvl>
              </c:multiLvlStrCache>
            </c:multiLvlStrRef>
          </c:cat>
          <c:val>
            <c:numRef>
              <c:f>Hoja1!$B$3:$J$3</c:f>
              <c:numCache>
                <c:formatCode>General</c:formatCode>
                <c:ptCount val="9"/>
                <c:pt idx="0">
                  <c:v>19</c:v>
                </c:pt>
                <c:pt idx="1">
                  <c:v>34</c:v>
                </c:pt>
                <c:pt idx="2">
                  <c:v>37</c:v>
                </c:pt>
                <c:pt idx="3">
                  <c:v>21</c:v>
                </c:pt>
                <c:pt idx="4">
                  <c:v>33</c:v>
                </c:pt>
                <c:pt idx="5">
                  <c:v>56</c:v>
                </c:pt>
                <c:pt idx="6">
                  <c:v>94</c:v>
                </c:pt>
                <c:pt idx="7">
                  <c:v>98</c:v>
                </c:pt>
                <c:pt idx="8">
                  <c:v>172</c:v>
                </c:pt>
              </c:numCache>
            </c:numRef>
          </c:val>
          <c:extLst>
            <c:ext xmlns:c16="http://schemas.microsoft.com/office/drawing/2014/chart" uri="{C3380CC4-5D6E-409C-BE32-E72D297353CC}">
              <c16:uniqueId val="{00000000-AD64-4C35-B610-3DF11F5D6267}"/>
            </c:ext>
          </c:extLst>
        </c:ser>
        <c:ser>
          <c:idx val="1"/>
          <c:order val="1"/>
          <c:tx>
            <c:strRef>
              <c:f>Hoja1!$A$4</c:f>
              <c:strCache>
                <c:ptCount val="1"/>
                <c:pt idx="0">
                  <c:v>Sitio Web</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Hoja1!$B$1:$J$2</c:f>
              <c:multiLvlStrCache>
                <c:ptCount val="9"/>
                <c:lvl>
                  <c:pt idx="0">
                    <c:v>Enero</c:v>
                  </c:pt>
                  <c:pt idx="1">
                    <c:v>Febrero</c:v>
                  </c:pt>
                  <c:pt idx="2">
                    <c:v>Marzo</c:v>
                  </c:pt>
                  <c:pt idx="3">
                    <c:v>Abril</c:v>
                  </c:pt>
                  <c:pt idx="4">
                    <c:v>Mayo </c:v>
                  </c:pt>
                  <c:pt idx="5">
                    <c:v>Junio</c:v>
                  </c:pt>
                  <c:pt idx="6">
                    <c:v>Julio</c:v>
                  </c:pt>
                  <c:pt idx="7">
                    <c:v>Agosto</c:v>
                  </c:pt>
                  <c:pt idx="8">
                    <c:v>Septiembre</c:v>
                  </c:pt>
                </c:lvl>
                <c:lvl>
                  <c:pt idx="0">
                    <c:v>Periodo</c:v>
                  </c:pt>
                </c:lvl>
              </c:multiLvlStrCache>
            </c:multiLvlStrRef>
          </c:cat>
          <c:val>
            <c:numRef>
              <c:f>Hoja1!$B$4:$J$4</c:f>
              <c:numCache>
                <c:formatCode>General</c:formatCode>
                <c:ptCount val="9"/>
                <c:pt idx="0">
                  <c:v>30</c:v>
                </c:pt>
                <c:pt idx="1">
                  <c:v>24</c:v>
                </c:pt>
                <c:pt idx="2">
                  <c:v>24</c:v>
                </c:pt>
                <c:pt idx="3">
                  <c:v>14</c:v>
                </c:pt>
                <c:pt idx="4">
                  <c:v>26</c:v>
                </c:pt>
                <c:pt idx="5">
                  <c:v>26</c:v>
                </c:pt>
                <c:pt idx="6">
                  <c:v>22</c:v>
                </c:pt>
                <c:pt idx="7">
                  <c:v>17</c:v>
                </c:pt>
                <c:pt idx="8">
                  <c:v>20</c:v>
                </c:pt>
              </c:numCache>
            </c:numRef>
          </c:val>
          <c:extLst>
            <c:ext xmlns:c16="http://schemas.microsoft.com/office/drawing/2014/chart" uri="{C3380CC4-5D6E-409C-BE32-E72D297353CC}">
              <c16:uniqueId val="{00000001-AD64-4C35-B610-3DF11F5D6267}"/>
            </c:ext>
          </c:extLst>
        </c:ser>
        <c:dLbls>
          <c:showLegendKey val="0"/>
          <c:showVal val="0"/>
          <c:showCatName val="0"/>
          <c:showSerName val="0"/>
          <c:showPercent val="0"/>
          <c:showBubbleSize val="0"/>
        </c:dLbls>
        <c:gapWidth val="150"/>
        <c:overlap val="100"/>
        <c:axId val="864574480"/>
        <c:axId val="864573232"/>
      </c:barChart>
      <c:catAx>
        <c:axId val="864574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864573232"/>
        <c:crosses val="autoZero"/>
        <c:auto val="1"/>
        <c:lblAlgn val="ctr"/>
        <c:lblOffset val="100"/>
        <c:noMultiLvlLbl val="0"/>
      </c:catAx>
      <c:valAx>
        <c:axId val="86457323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8645744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E0DF49-CA35-47FF-B664-BAD83C32C6E6}" type="doc">
      <dgm:prSet loTypeId="urn:microsoft.com/office/officeart/2005/8/layout/hProcess4" loCatId="process" qsTypeId="urn:microsoft.com/office/officeart/2005/8/quickstyle/simple5" qsCatId="simple" csTypeId="urn:microsoft.com/office/officeart/2005/8/colors/colorful1" csCatId="colorful" phldr="1"/>
      <dgm:spPr/>
      <dgm:t>
        <a:bodyPr/>
        <a:lstStyle/>
        <a:p>
          <a:endParaRPr lang="es-419"/>
        </a:p>
      </dgm:t>
    </dgm:pt>
    <dgm:pt modelId="{63B86AB4-2F9D-42AE-96CD-FD4A3531BF54}">
      <dgm:prSet phldrT="[Texto]" custT="1"/>
      <dgm:spPr/>
      <dgm:t>
        <a:bodyPr/>
        <a:lstStyle/>
        <a:p>
          <a:pPr algn="ctr"/>
          <a:r>
            <a:rPr lang="es-MX" sz="1800" dirty="0"/>
            <a:t>Plan de Participación Ciudadana 2020</a:t>
          </a:r>
          <a:endParaRPr lang="es-419" sz="1800" dirty="0"/>
        </a:p>
      </dgm:t>
    </dgm:pt>
    <dgm:pt modelId="{4E876B7D-298D-42DA-A53C-20319BF49AEF}" type="parTrans" cxnId="{EFB90AC4-0F2E-4FFE-9B95-762A22122F1F}">
      <dgm:prSet/>
      <dgm:spPr/>
      <dgm:t>
        <a:bodyPr/>
        <a:lstStyle/>
        <a:p>
          <a:endParaRPr lang="es-419" sz="2000"/>
        </a:p>
      </dgm:t>
    </dgm:pt>
    <dgm:pt modelId="{31331FC0-873E-4BC5-B5E8-FF39257B5061}" type="sibTrans" cxnId="{EFB90AC4-0F2E-4FFE-9B95-762A22122F1F}">
      <dgm:prSet/>
      <dgm:spPr/>
      <dgm:t>
        <a:bodyPr/>
        <a:lstStyle/>
        <a:p>
          <a:endParaRPr lang="es-419" sz="2000"/>
        </a:p>
      </dgm:t>
    </dgm:pt>
    <dgm:pt modelId="{A6E511C3-88AF-4A94-94B3-E68286AD14CC}">
      <dgm:prSet phldrT="[Texto]" custT="1"/>
      <dgm:spPr/>
      <dgm:t>
        <a:bodyPr/>
        <a:lstStyle/>
        <a:p>
          <a:pPr algn="just"/>
          <a:r>
            <a:rPr lang="es-MX" sz="1400" kern="1200">
              <a:latin typeface="+mn-lt"/>
              <a:ea typeface="+mn-ea"/>
              <a:cs typeface="+mn-cs"/>
            </a:rPr>
            <a:t>El Plan de Participación Ciudadana 2020 estaba conformado por seis (6) actividades y nueve (9) productos.</a:t>
          </a:r>
          <a:endParaRPr lang="es-419" sz="1400" kern="1200" dirty="0">
            <a:latin typeface="+mn-lt"/>
            <a:ea typeface="+mn-ea"/>
            <a:cs typeface="+mn-cs"/>
          </a:endParaRPr>
        </a:p>
      </dgm:t>
    </dgm:pt>
    <dgm:pt modelId="{69A96383-2EB5-4852-8388-E9F80C80C35A}" type="parTrans" cxnId="{4D8F67F1-3615-427F-9A17-E7FFC057D24B}">
      <dgm:prSet/>
      <dgm:spPr/>
      <dgm:t>
        <a:bodyPr/>
        <a:lstStyle/>
        <a:p>
          <a:endParaRPr lang="es-419" sz="2000"/>
        </a:p>
      </dgm:t>
    </dgm:pt>
    <dgm:pt modelId="{C47477EB-49ED-4C23-823B-2457E22BEF76}" type="sibTrans" cxnId="{4D8F67F1-3615-427F-9A17-E7FFC057D24B}">
      <dgm:prSet/>
      <dgm:spPr/>
      <dgm:t>
        <a:bodyPr/>
        <a:lstStyle/>
        <a:p>
          <a:endParaRPr lang="es-419" sz="2000"/>
        </a:p>
      </dgm:t>
    </dgm:pt>
    <dgm:pt modelId="{CF84E000-B724-4201-AED8-A1E478A40FC4}">
      <dgm:prSet phldrT="[Texto]" custT="1"/>
      <dgm:spPr/>
      <dgm:t>
        <a:bodyPr/>
        <a:lstStyle/>
        <a:p>
          <a:r>
            <a:rPr lang="es-MX" sz="1800" dirty="0"/>
            <a:t>Cumplimiento del 100%</a:t>
          </a:r>
          <a:endParaRPr lang="es-419" sz="1800" dirty="0"/>
        </a:p>
      </dgm:t>
    </dgm:pt>
    <dgm:pt modelId="{69A07A72-952A-45DF-A4B7-32B1B1FF9AF1}" type="parTrans" cxnId="{EBE1CC74-E335-4E0A-95A8-46AEEA9CD2C7}">
      <dgm:prSet/>
      <dgm:spPr/>
      <dgm:t>
        <a:bodyPr/>
        <a:lstStyle/>
        <a:p>
          <a:endParaRPr lang="es-419" sz="2000"/>
        </a:p>
      </dgm:t>
    </dgm:pt>
    <dgm:pt modelId="{1340C2B2-9C0C-42C7-BF1A-314B9FF6E606}" type="sibTrans" cxnId="{EBE1CC74-E335-4E0A-95A8-46AEEA9CD2C7}">
      <dgm:prSet/>
      <dgm:spPr/>
      <dgm:t>
        <a:bodyPr/>
        <a:lstStyle/>
        <a:p>
          <a:endParaRPr lang="es-419" sz="2000"/>
        </a:p>
      </dgm:t>
    </dgm:pt>
    <dgm:pt modelId="{32E479D5-62C5-4956-ABBE-13680EC156B1}">
      <dgm:prSet phldrT="[Texto]" custT="1"/>
      <dgm:spPr/>
      <dgm:t>
        <a:bodyPr/>
        <a:lstStyle/>
        <a:p>
          <a:pPr algn="just"/>
          <a:r>
            <a:rPr lang="es-MX" sz="1400" kern="1200">
              <a:latin typeface="+mn-lt"/>
              <a:ea typeface="+mn-ea"/>
              <a:cs typeface="+mn-cs"/>
            </a:rPr>
            <a:t>Las actividades programadas se desarrollaron en su totalidad obteniendo un cumplimiento del 100%.</a:t>
          </a:r>
          <a:endParaRPr lang="es-419" sz="1400" kern="1200" dirty="0">
            <a:latin typeface="+mn-lt"/>
            <a:ea typeface="+mn-ea"/>
            <a:cs typeface="+mn-cs"/>
          </a:endParaRPr>
        </a:p>
      </dgm:t>
    </dgm:pt>
    <dgm:pt modelId="{377AE6D2-E449-45CD-BE83-C716E7D9A1D5}" type="parTrans" cxnId="{8016D193-95FC-4E81-9599-FFCF52476328}">
      <dgm:prSet/>
      <dgm:spPr/>
      <dgm:t>
        <a:bodyPr/>
        <a:lstStyle/>
        <a:p>
          <a:endParaRPr lang="es-419" sz="2000"/>
        </a:p>
      </dgm:t>
    </dgm:pt>
    <dgm:pt modelId="{FDEAFC68-0AB2-4810-81B3-7AEF5477573B}" type="sibTrans" cxnId="{8016D193-95FC-4E81-9599-FFCF52476328}">
      <dgm:prSet/>
      <dgm:spPr/>
      <dgm:t>
        <a:bodyPr/>
        <a:lstStyle/>
        <a:p>
          <a:endParaRPr lang="es-419" sz="2000"/>
        </a:p>
      </dgm:t>
    </dgm:pt>
    <dgm:pt modelId="{92889AE9-CB5D-48ED-8BA9-EAC82483271C}">
      <dgm:prSet phldrT="[Texto]" custT="1"/>
      <dgm:spPr/>
      <dgm:t>
        <a:bodyPr/>
        <a:lstStyle/>
        <a:p>
          <a:r>
            <a:rPr lang="es-MX" sz="1800" dirty="0"/>
            <a:t>Equipo de trabajo coordinado</a:t>
          </a:r>
          <a:endParaRPr lang="es-419" sz="1800" dirty="0"/>
        </a:p>
      </dgm:t>
    </dgm:pt>
    <dgm:pt modelId="{FF738996-C865-4E3F-940B-1F0F82200446}" type="parTrans" cxnId="{DDA625A0-0B58-48B7-8032-23EDAE07565B}">
      <dgm:prSet/>
      <dgm:spPr/>
      <dgm:t>
        <a:bodyPr/>
        <a:lstStyle/>
        <a:p>
          <a:endParaRPr lang="es-419" sz="2000"/>
        </a:p>
      </dgm:t>
    </dgm:pt>
    <dgm:pt modelId="{24CC6ABA-F233-4E68-A50C-8112D8BDC930}" type="sibTrans" cxnId="{DDA625A0-0B58-48B7-8032-23EDAE07565B}">
      <dgm:prSet/>
      <dgm:spPr/>
      <dgm:t>
        <a:bodyPr/>
        <a:lstStyle/>
        <a:p>
          <a:endParaRPr lang="es-419" sz="2000"/>
        </a:p>
      </dgm:t>
    </dgm:pt>
    <dgm:pt modelId="{13CCDC21-D62E-457D-8C27-BF257A24F384}">
      <dgm:prSet phldrT="[Texto]" custT="1"/>
      <dgm:spPr/>
      <dgm:t>
        <a:bodyPr/>
        <a:lstStyle/>
        <a:p>
          <a:pPr algn="just"/>
          <a:r>
            <a:rPr lang="es-MX" sz="1400" kern="1200">
              <a:latin typeface="+mn-lt"/>
              <a:ea typeface="+mn-ea"/>
              <a:cs typeface="+mn-cs"/>
            </a:rPr>
            <a:t>Las actividades fueron lideradas por el grupo de Planeación y Gestión de Riesgos y se desarrollaron en coordinación y apoyo con los grupos de Comunicaciones, Servicios Administrativos y la Subgerencia de Estructuración de Proyectos.</a:t>
          </a:r>
          <a:endParaRPr lang="es-419" sz="1400" kern="1200" dirty="0">
            <a:latin typeface="+mn-lt"/>
            <a:ea typeface="+mn-ea"/>
            <a:cs typeface="+mn-cs"/>
          </a:endParaRPr>
        </a:p>
      </dgm:t>
    </dgm:pt>
    <dgm:pt modelId="{0794AEA3-1D38-4D5E-B27F-F04061734153}" type="parTrans" cxnId="{117659FE-7CAB-4831-A4DE-A263B47FA402}">
      <dgm:prSet/>
      <dgm:spPr/>
      <dgm:t>
        <a:bodyPr/>
        <a:lstStyle/>
        <a:p>
          <a:endParaRPr lang="es-419" sz="2000"/>
        </a:p>
      </dgm:t>
    </dgm:pt>
    <dgm:pt modelId="{16064CF5-0F46-45F9-AD52-21610490EC50}" type="sibTrans" cxnId="{117659FE-7CAB-4831-A4DE-A263B47FA402}">
      <dgm:prSet/>
      <dgm:spPr/>
      <dgm:t>
        <a:bodyPr/>
        <a:lstStyle/>
        <a:p>
          <a:endParaRPr lang="es-419" sz="2000"/>
        </a:p>
      </dgm:t>
    </dgm:pt>
    <dgm:pt modelId="{576F419F-5D4C-48EA-8083-0A710B26EAE6}">
      <dgm:prSet custT="1"/>
      <dgm:spPr/>
      <dgm:t>
        <a:bodyPr/>
        <a:lstStyle/>
        <a:p>
          <a:r>
            <a:rPr lang="es-MX" sz="1800" dirty="0"/>
            <a:t>Principales Logros 2020</a:t>
          </a:r>
          <a:endParaRPr lang="es-419" sz="1800" dirty="0"/>
        </a:p>
      </dgm:t>
    </dgm:pt>
    <dgm:pt modelId="{CE3C3F38-9233-4271-ADF7-2D284604C555}" type="parTrans" cxnId="{A0922FBA-9769-4ECE-9F32-9E17225DA2DF}">
      <dgm:prSet/>
      <dgm:spPr/>
      <dgm:t>
        <a:bodyPr/>
        <a:lstStyle/>
        <a:p>
          <a:endParaRPr lang="es-419" sz="2000"/>
        </a:p>
      </dgm:t>
    </dgm:pt>
    <dgm:pt modelId="{E891AA2F-F6CA-4BAC-9961-5E61880FEF13}" type="sibTrans" cxnId="{A0922FBA-9769-4ECE-9F32-9E17225DA2DF}">
      <dgm:prSet/>
      <dgm:spPr/>
      <dgm:t>
        <a:bodyPr/>
        <a:lstStyle/>
        <a:p>
          <a:endParaRPr lang="es-419" sz="2000"/>
        </a:p>
      </dgm:t>
    </dgm:pt>
    <dgm:pt modelId="{DDA00E69-0895-44AC-8ABD-D6612654CCA6}">
      <dgm:prSet custT="1"/>
      <dgm:spPr/>
      <dgm:t>
        <a:bodyPr/>
        <a:lstStyle/>
        <a:p>
          <a:pPr algn="l"/>
          <a:r>
            <a:rPr lang="es-MX" sz="1050" kern="1200"/>
            <a:t> </a:t>
          </a:r>
          <a:r>
            <a:rPr lang="es-MX" sz="1400" kern="1200">
              <a:latin typeface="+mn-lt"/>
              <a:ea typeface="+mn-ea"/>
              <a:cs typeface="+mn-cs"/>
            </a:rPr>
            <a:t>Realización del primer Chat temático sobre Estructuración de proyectos.</a:t>
          </a:r>
          <a:endParaRPr lang="es-419" sz="1050" kern="1200" dirty="0"/>
        </a:p>
      </dgm:t>
    </dgm:pt>
    <dgm:pt modelId="{E52D7346-C7B2-4E9B-8D79-36C2E84A9D5B}" type="parTrans" cxnId="{72231A73-99EC-41DC-B4E9-DB973DE0B28E}">
      <dgm:prSet/>
      <dgm:spPr/>
      <dgm:t>
        <a:bodyPr/>
        <a:lstStyle/>
        <a:p>
          <a:endParaRPr lang="es-419" sz="2000"/>
        </a:p>
      </dgm:t>
    </dgm:pt>
    <dgm:pt modelId="{68A82EE6-8BCF-4EC5-82CC-F81608F374F2}" type="sibTrans" cxnId="{72231A73-99EC-41DC-B4E9-DB973DE0B28E}">
      <dgm:prSet/>
      <dgm:spPr/>
      <dgm:t>
        <a:bodyPr/>
        <a:lstStyle/>
        <a:p>
          <a:endParaRPr lang="es-419" sz="2000"/>
        </a:p>
      </dgm:t>
    </dgm:pt>
    <dgm:pt modelId="{41323AA9-53F3-4542-B475-096AF6F5CD80}">
      <dgm:prSet custT="1"/>
      <dgm:spPr/>
      <dgm:t>
        <a:bodyPr/>
        <a:lstStyle/>
        <a:p>
          <a:pPr algn="just"/>
          <a:r>
            <a:rPr lang="es-MX" sz="1400" kern="1200">
              <a:latin typeface="+mn-lt"/>
              <a:ea typeface="+mn-ea"/>
              <a:cs typeface="+mn-cs"/>
            </a:rPr>
            <a:t>Mayor promoción y uso de los canales virtuales de atención al ciudadano a través de PODCAST y VideoClips.</a:t>
          </a:r>
          <a:endParaRPr lang="es-419" sz="1400" kern="1200" dirty="0">
            <a:latin typeface="+mn-lt"/>
            <a:ea typeface="+mn-ea"/>
            <a:cs typeface="+mn-cs"/>
          </a:endParaRPr>
        </a:p>
      </dgm:t>
    </dgm:pt>
    <dgm:pt modelId="{20BCF881-D1A9-4A27-A00B-71BFEF45D493}" type="parTrans" cxnId="{0E0704AB-D0D9-443F-B539-C141FF37D495}">
      <dgm:prSet/>
      <dgm:spPr/>
      <dgm:t>
        <a:bodyPr/>
        <a:lstStyle/>
        <a:p>
          <a:endParaRPr lang="es-419" sz="2000"/>
        </a:p>
      </dgm:t>
    </dgm:pt>
    <dgm:pt modelId="{8CF8F94D-D5BD-4F45-B0E6-7B665E77CFBA}" type="sibTrans" cxnId="{0E0704AB-D0D9-443F-B539-C141FF37D495}">
      <dgm:prSet/>
      <dgm:spPr/>
      <dgm:t>
        <a:bodyPr/>
        <a:lstStyle/>
        <a:p>
          <a:endParaRPr lang="es-419" sz="2000"/>
        </a:p>
      </dgm:t>
    </dgm:pt>
    <dgm:pt modelId="{9AA45D78-DB13-401B-B907-94EDEED5E189}">
      <dgm:prSet custT="1"/>
      <dgm:spPr/>
      <dgm:t>
        <a:bodyPr/>
        <a:lstStyle/>
        <a:p>
          <a:pPr algn="just"/>
          <a:endParaRPr lang="es-419" sz="1050" kern="1200" dirty="0"/>
        </a:p>
      </dgm:t>
    </dgm:pt>
    <dgm:pt modelId="{8E419A77-0782-4D25-9B31-D86DF18F69BC}" type="parTrans" cxnId="{56415009-4E34-49AA-8A31-42B63B4C850F}">
      <dgm:prSet/>
      <dgm:spPr/>
      <dgm:t>
        <a:bodyPr/>
        <a:lstStyle/>
        <a:p>
          <a:endParaRPr lang="es-419" sz="2000"/>
        </a:p>
      </dgm:t>
    </dgm:pt>
    <dgm:pt modelId="{83F84384-8DA2-4945-8185-65D9E61595A4}" type="sibTrans" cxnId="{56415009-4E34-49AA-8A31-42B63B4C850F}">
      <dgm:prSet/>
      <dgm:spPr/>
      <dgm:t>
        <a:bodyPr/>
        <a:lstStyle/>
        <a:p>
          <a:endParaRPr lang="es-419" sz="2000"/>
        </a:p>
      </dgm:t>
    </dgm:pt>
    <dgm:pt modelId="{752638EC-DD09-4A83-87BC-1216676A63ED}">
      <dgm:prSet custT="1"/>
      <dgm:spPr/>
      <dgm:t>
        <a:bodyPr/>
        <a:lstStyle/>
        <a:p>
          <a:pPr algn="just"/>
          <a:r>
            <a:rPr lang="es-MX" sz="1400" kern="1200">
              <a:latin typeface="+mn-lt"/>
              <a:ea typeface="+mn-ea"/>
              <a:cs typeface="+mn-cs"/>
            </a:rPr>
            <a:t>Reporte del Índice de Transparencia y acceso a la información – ITA con un cumplimiento del 99%. </a:t>
          </a:r>
          <a:endParaRPr lang="es-419" sz="1400" kern="1200" dirty="0">
            <a:latin typeface="+mn-lt"/>
            <a:ea typeface="+mn-ea"/>
            <a:cs typeface="+mn-cs"/>
          </a:endParaRPr>
        </a:p>
      </dgm:t>
    </dgm:pt>
    <dgm:pt modelId="{DA78C62E-F573-4B38-9B93-9A1D3B774041}" type="parTrans" cxnId="{D0CFF62E-9FA5-4004-967B-2FB36548C1B8}">
      <dgm:prSet/>
      <dgm:spPr/>
      <dgm:t>
        <a:bodyPr/>
        <a:lstStyle/>
        <a:p>
          <a:endParaRPr lang="es-419"/>
        </a:p>
      </dgm:t>
    </dgm:pt>
    <dgm:pt modelId="{AE379A87-023F-4914-B322-E8C5E1BDF024}" type="sibTrans" cxnId="{D0CFF62E-9FA5-4004-967B-2FB36548C1B8}">
      <dgm:prSet/>
      <dgm:spPr/>
      <dgm:t>
        <a:bodyPr/>
        <a:lstStyle/>
        <a:p>
          <a:endParaRPr lang="es-419"/>
        </a:p>
      </dgm:t>
    </dgm:pt>
    <dgm:pt modelId="{B74EA73B-2B6F-4B9D-95A2-2601B8C04890}" type="pres">
      <dgm:prSet presAssocID="{46E0DF49-CA35-47FF-B664-BAD83C32C6E6}" presName="Name0" presStyleCnt="0">
        <dgm:presLayoutVars>
          <dgm:dir/>
          <dgm:animLvl val="lvl"/>
          <dgm:resizeHandles val="exact"/>
        </dgm:presLayoutVars>
      </dgm:prSet>
      <dgm:spPr/>
    </dgm:pt>
    <dgm:pt modelId="{9536C933-A91A-48E0-9BBC-94A9A2032FBE}" type="pres">
      <dgm:prSet presAssocID="{46E0DF49-CA35-47FF-B664-BAD83C32C6E6}" presName="tSp" presStyleCnt="0"/>
      <dgm:spPr/>
    </dgm:pt>
    <dgm:pt modelId="{1A85C151-16A4-47F3-B0D9-120702C9CAB4}" type="pres">
      <dgm:prSet presAssocID="{46E0DF49-CA35-47FF-B664-BAD83C32C6E6}" presName="bSp" presStyleCnt="0"/>
      <dgm:spPr/>
    </dgm:pt>
    <dgm:pt modelId="{911D57FB-F411-4955-AD0A-80E32B2710B9}" type="pres">
      <dgm:prSet presAssocID="{46E0DF49-CA35-47FF-B664-BAD83C32C6E6}" presName="process" presStyleCnt="0"/>
      <dgm:spPr/>
    </dgm:pt>
    <dgm:pt modelId="{8B0B7B2B-FBBE-40D5-81B9-9B9F9819E0A2}" type="pres">
      <dgm:prSet presAssocID="{63B86AB4-2F9D-42AE-96CD-FD4A3531BF54}" presName="composite1" presStyleCnt="0"/>
      <dgm:spPr/>
    </dgm:pt>
    <dgm:pt modelId="{42E7E0E3-5CD3-4C19-9804-5081F83CDCBE}" type="pres">
      <dgm:prSet presAssocID="{63B86AB4-2F9D-42AE-96CD-FD4A3531BF54}" presName="dummyNode1" presStyleLbl="node1" presStyleIdx="0" presStyleCnt="4"/>
      <dgm:spPr/>
    </dgm:pt>
    <dgm:pt modelId="{F344D966-DCB0-489D-AB22-C65105E144E2}" type="pres">
      <dgm:prSet presAssocID="{63B86AB4-2F9D-42AE-96CD-FD4A3531BF54}" presName="childNode1" presStyleLbl="bgAcc1" presStyleIdx="0" presStyleCnt="4">
        <dgm:presLayoutVars>
          <dgm:bulletEnabled val="1"/>
        </dgm:presLayoutVars>
      </dgm:prSet>
      <dgm:spPr/>
    </dgm:pt>
    <dgm:pt modelId="{AF2D169A-3E11-4DC5-BD31-F64F73D56CF4}" type="pres">
      <dgm:prSet presAssocID="{63B86AB4-2F9D-42AE-96CD-FD4A3531BF54}" presName="childNode1tx" presStyleLbl="bgAcc1" presStyleIdx="0" presStyleCnt="4">
        <dgm:presLayoutVars>
          <dgm:bulletEnabled val="1"/>
        </dgm:presLayoutVars>
      </dgm:prSet>
      <dgm:spPr/>
    </dgm:pt>
    <dgm:pt modelId="{099388BE-F1E3-4A99-9969-5EA2AF6F09A1}" type="pres">
      <dgm:prSet presAssocID="{63B86AB4-2F9D-42AE-96CD-FD4A3531BF54}" presName="parentNode1" presStyleLbl="node1" presStyleIdx="0" presStyleCnt="4">
        <dgm:presLayoutVars>
          <dgm:chMax val="1"/>
          <dgm:bulletEnabled val="1"/>
        </dgm:presLayoutVars>
      </dgm:prSet>
      <dgm:spPr/>
    </dgm:pt>
    <dgm:pt modelId="{243D19E0-3ACB-4FEE-A5ED-5F7F9B5B9748}" type="pres">
      <dgm:prSet presAssocID="{63B86AB4-2F9D-42AE-96CD-FD4A3531BF54}" presName="connSite1" presStyleCnt="0"/>
      <dgm:spPr/>
    </dgm:pt>
    <dgm:pt modelId="{10124C93-A31B-4D4F-8BFA-6886735E8A68}" type="pres">
      <dgm:prSet presAssocID="{31331FC0-873E-4BC5-B5E8-FF39257B5061}" presName="Name9" presStyleLbl="sibTrans2D1" presStyleIdx="0" presStyleCnt="3" custAng="21295923" custLinFactNeighborX="5954" custLinFactNeighborY="-11026"/>
      <dgm:spPr/>
    </dgm:pt>
    <dgm:pt modelId="{1F16430D-F961-401B-8298-2530352B04E0}" type="pres">
      <dgm:prSet presAssocID="{CF84E000-B724-4201-AED8-A1E478A40FC4}" presName="composite2" presStyleCnt="0"/>
      <dgm:spPr/>
    </dgm:pt>
    <dgm:pt modelId="{B4A842C9-58CE-4DAD-A107-21569CB74738}" type="pres">
      <dgm:prSet presAssocID="{CF84E000-B724-4201-AED8-A1E478A40FC4}" presName="dummyNode2" presStyleLbl="node1" presStyleIdx="0" presStyleCnt="4"/>
      <dgm:spPr/>
    </dgm:pt>
    <dgm:pt modelId="{568B9195-EA1C-4979-857F-5FC8EE1222BC}" type="pres">
      <dgm:prSet presAssocID="{CF84E000-B724-4201-AED8-A1E478A40FC4}" presName="childNode2" presStyleLbl="bgAcc1" presStyleIdx="1" presStyleCnt="4">
        <dgm:presLayoutVars>
          <dgm:bulletEnabled val="1"/>
        </dgm:presLayoutVars>
      </dgm:prSet>
      <dgm:spPr/>
    </dgm:pt>
    <dgm:pt modelId="{58B83FDE-75AE-4873-8A93-2C415A48BCBB}" type="pres">
      <dgm:prSet presAssocID="{CF84E000-B724-4201-AED8-A1E478A40FC4}" presName="childNode2tx" presStyleLbl="bgAcc1" presStyleIdx="1" presStyleCnt="4">
        <dgm:presLayoutVars>
          <dgm:bulletEnabled val="1"/>
        </dgm:presLayoutVars>
      </dgm:prSet>
      <dgm:spPr/>
    </dgm:pt>
    <dgm:pt modelId="{D2E7408C-FA78-46AE-B7A2-D6F7164E2B22}" type="pres">
      <dgm:prSet presAssocID="{CF84E000-B724-4201-AED8-A1E478A40FC4}" presName="parentNode2" presStyleLbl="node1" presStyleIdx="1" presStyleCnt="4">
        <dgm:presLayoutVars>
          <dgm:chMax val="0"/>
          <dgm:bulletEnabled val="1"/>
        </dgm:presLayoutVars>
      </dgm:prSet>
      <dgm:spPr/>
    </dgm:pt>
    <dgm:pt modelId="{D74B6484-DEE3-41F0-9C18-A0B25922E977}" type="pres">
      <dgm:prSet presAssocID="{CF84E000-B724-4201-AED8-A1E478A40FC4}" presName="connSite2" presStyleCnt="0"/>
      <dgm:spPr/>
    </dgm:pt>
    <dgm:pt modelId="{80AF12FA-BE9D-4097-8D2A-F212DE1F61E4}" type="pres">
      <dgm:prSet presAssocID="{1340C2B2-9C0C-42C7-BF1A-314B9FF6E606}" presName="Name18" presStyleLbl="sibTrans2D1" presStyleIdx="1" presStyleCnt="3" custAng="0" custScaleX="84739" custLinFactNeighborX="-27045" custLinFactNeighborY="-293"/>
      <dgm:spPr/>
    </dgm:pt>
    <dgm:pt modelId="{6141AE7D-F082-4D92-AC51-36A49B19F285}" type="pres">
      <dgm:prSet presAssocID="{92889AE9-CB5D-48ED-8BA9-EAC82483271C}" presName="composite1" presStyleCnt="0"/>
      <dgm:spPr/>
    </dgm:pt>
    <dgm:pt modelId="{4B5DADAA-D4A8-40F0-9466-D792C74FE5C5}" type="pres">
      <dgm:prSet presAssocID="{92889AE9-CB5D-48ED-8BA9-EAC82483271C}" presName="dummyNode1" presStyleLbl="node1" presStyleIdx="1" presStyleCnt="4"/>
      <dgm:spPr/>
    </dgm:pt>
    <dgm:pt modelId="{7A8235C3-640A-4539-843B-50F9CA5AFB49}" type="pres">
      <dgm:prSet presAssocID="{92889AE9-CB5D-48ED-8BA9-EAC82483271C}" presName="childNode1" presStyleLbl="bgAcc1" presStyleIdx="2" presStyleCnt="4" custScaleY="173979" custLinFactNeighborX="-1754" custLinFactNeighborY="-16678">
        <dgm:presLayoutVars>
          <dgm:bulletEnabled val="1"/>
        </dgm:presLayoutVars>
      </dgm:prSet>
      <dgm:spPr/>
    </dgm:pt>
    <dgm:pt modelId="{E02C4D93-FC1B-4387-823A-A3B9B76D4C23}" type="pres">
      <dgm:prSet presAssocID="{92889AE9-CB5D-48ED-8BA9-EAC82483271C}" presName="childNode1tx" presStyleLbl="bgAcc1" presStyleIdx="2" presStyleCnt="4">
        <dgm:presLayoutVars>
          <dgm:bulletEnabled val="1"/>
        </dgm:presLayoutVars>
      </dgm:prSet>
      <dgm:spPr/>
    </dgm:pt>
    <dgm:pt modelId="{0F6FD34F-0717-4058-9670-793352835041}" type="pres">
      <dgm:prSet presAssocID="{92889AE9-CB5D-48ED-8BA9-EAC82483271C}" presName="parentNode1" presStyleLbl="node1" presStyleIdx="2" presStyleCnt="4" custLinFactNeighborX="657" custLinFactNeighborY="24804">
        <dgm:presLayoutVars>
          <dgm:chMax val="1"/>
          <dgm:bulletEnabled val="1"/>
        </dgm:presLayoutVars>
      </dgm:prSet>
      <dgm:spPr/>
    </dgm:pt>
    <dgm:pt modelId="{72779A61-6EE3-4159-A861-EF273AC43C88}" type="pres">
      <dgm:prSet presAssocID="{92889AE9-CB5D-48ED-8BA9-EAC82483271C}" presName="connSite1" presStyleCnt="0"/>
      <dgm:spPr/>
    </dgm:pt>
    <dgm:pt modelId="{22F115D3-B270-4007-AF37-718300F6C443}" type="pres">
      <dgm:prSet presAssocID="{24CC6ABA-F233-4E68-A50C-8112D8BDC930}" presName="Name9" presStyleLbl="sibTrans2D1" presStyleIdx="2" presStyleCnt="3" custAng="1146000"/>
      <dgm:spPr/>
    </dgm:pt>
    <dgm:pt modelId="{AC93BC19-3361-44F9-8DE5-824F461B04B1}" type="pres">
      <dgm:prSet presAssocID="{576F419F-5D4C-48EA-8083-0A710B26EAE6}" presName="composite2" presStyleCnt="0"/>
      <dgm:spPr/>
    </dgm:pt>
    <dgm:pt modelId="{7EE4E2DF-84AD-41C2-BB00-EEC48DEACB66}" type="pres">
      <dgm:prSet presAssocID="{576F419F-5D4C-48EA-8083-0A710B26EAE6}" presName="dummyNode2" presStyleLbl="node1" presStyleIdx="2" presStyleCnt="4"/>
      <dgm:spPr/>
    </dgm:pt>
    <dgm:pt modelId="{E1F2DC97-8FFD-491A-8B13-BF215CD31EB9}" type="pres">
      <dgm:prSet presAssocID="{576F419F-5D4C-48EA-8083-0A710B26EAE6}" presName="childNode2" presStyleLbl="bgAcc1" presStyleIdx="3" presStyleCnt="4" custScaleX="111973" custScaleY="181196">
        <dgm:presLayoutVars>
          <dgm:bulletEnabled val="1"/>
        </dgm:presLayoutVars>
      </dgm:prSet>
      <dgm:spPr/>
    </dgm:pt>
    <dgm:pt modelId="{9D9B51A2-0F01-47EE-A61A-477405E3FD54}" type="pres">
      <dgm:prSet presAssocID="{576F419F-5D4C-48EA-8083-0A710B26EAE6}" presName="childNode2tx" presStyleLbl="bgAcc1" presStyleIdx="3" presStyleCnt="4">
        <dgm:presLayoutVars>
          <dgm:bulletEnabled val="1"/>
        </dgm:presLayoutVars>
      </dgm:prSet>
      <dgm:spPr/>
    </dgm:pt>
    <dgm:pt modelId="{E974602D-FD79-4A36-8E1B-31720921CC88}" type="pres">
      <dgm:prSet presAssocID="{576F419F-5D4C-48EA-8083-0A710B26EAE6}" presName="parentNode2" presStyleLbl="node1" presStyleIdx="3" presStyleCnt="4" custLinFactNeighborX="109" custLinFactNeighborY="-59528">
        <dgm:presLayoutVars>
          <dgm:chMax val="0"/>
          <dgm:bulletEnabled val="1"/>
        </dgm:presLayoutVars>
      </dgm:prSet>
      <dgm:spPr/>
    </dgm:pt>
    <dgm:pt modelId="{85276C20-2964-4502-BA73-6EB85338096D}" type="pres">
      <dgm:prSet presAssocID="{576F419F-5D4C-48EA-8083-0A710B26EAE6}" presName="connSite2" presStyleCnt="0"/>
      <dgm:spPr/>
    </dgm:pt>
  </dgm:ptLst>
  <dgm:cxnLst>
    <dgm:cxn modelId="{384F9407-69F4-498C-B3B2-7854093FBFCD}" type="presOf" srcId="{63B86AB4-2F9D-42AE-96CD-FD4A3531BF54}" destId="{099388BE-F1E3-4A99-9969-5EA2AF6F09A1}" srcOrd="0" destOrd="0" presId="urn:microsoft.com/office/officeart/2005/8/layout/hProcess4"/>
    <dgm:cxn modelId="{56415009-4E34-49AA-8A31-42B63B4C850F}" srcId="{576F419F-5D4C-48EA-8083-0A710B26EAE6}" destId="{9AA45D78-DB13-401B-B907-94EDEED5E189}" srcOrd="3" destOrd="0" parTransId="{8E419A77-0782-4D25-9B31-D86DF18F69BC}" sibTransId="{83F84384-8DA2-4945-8185-65D9E61595A4}"/>
    <dgm:cxn modelId="{AECA952A-0B4A-4040-9D47-A94F837B9B74}" type="presOf" srcId="{13CCDC21-D62E-457D-8C27-BF257A24F384}" destId="{7A8235C3-640A-4539-843B-50F9CA5AFB49}" srcOrd="0" destOrd="0" presId="urn:microsoft.com/office/officeart/2005/8/layout/hProcess4"/>
    <dgm:cxn modelId="{D0CFF62E-9FA5-4004-967B-2FB36548C1B8}" srcId="{576F419F-5D4C-48EA-8083-0A710B26EAE6}" destId="{752638EC-DD09-4A83-87BC-1216676A63ED}" srcOrd="2" destOrd="0" parTransId="{DA78C62E-F573-4B38-9B93-9A1D3B774041}" sibTransId="{AE379A87-023F-4914-B322-E8C5E1BDF024}"/>
    <dgm:cxn modelId="{88E9B835-0A62-4AD2-B05B-ECBE45854299}" type="presOf" srcId="{9AA45D78-DB13-401B-B907-94EDEED5E189}" destId="{E1F2DC97-8FFD-491A-8B13-BF215CD31EB9}" srcOrd="0" destOrd="3" presId="urn:microsoft.com/office/officeart/2005/8/layout/hProcess4"/>
    <dgm:cxn modelId="{F979803B-7264-4060-8846-83ABB6CEE31E}" type="presOf" srcId="{752638EC-DD09-4A83-87BC-1216676A63ED}" destId="{E1F2DC97-8FFD-491A-8B13-BF215CD31EB9}" srcOrd="0" destOrd="2" presId="urn:microsoft.com/office/officeart/2005/8/layout/hProcess4"/>
    <dgm:cxn modelId="{28CC7F65-C6F0-40E4-90C4-EA02A460FDD5}" type="presOf" srcId="{32E479D5-62C5-4956-ABBE-13680EC156B1}" destId="{58B83FDE-75AE-4873-8A93-2C415A48BCBB}" srcOrd="1" destOrd="0" presId="urn:microsoft.com/office/officeart/2005/8/layout/hProcess4"/>
    <dgm:cxn modelId="{02CD7B69-9A23-4BD5-943A-F859012D3805}" type="presOf" srcId="{576F419F-5D4C-48EA-8083-0A710B26EAE6}" destId="{E974602D-FD79-4A36-8E1B-31720921CC88}" srcOrd="0" destOrd="0" presId="urn:microsoft.com/office/officeart/2005/8/layout/hProcess4"/>
    <dgm:cxn modelId="{72231A73-99EC-41DC-B4E9-DB973DE0B28E}" srcId="{576F419F-5D4C-48EA-8083-0A710B26EAE6}" destId="{DDA00E69-0895-44AC-8ABD-D6612654CCA6}" srcOrd="0" destOrd="0" parTransId="{E52D7346-C7B2-4E9B-8D79-36C2E84A9D5B}" sibTransId="{68A82EE6-8BCF-4EC5-82CC-F81608F374F2}"/>
    <dgm:cxn modelId="{EBE1CC74-E335-4E0A-95A8-46AEEA9CD2C7}" srcId="{46E0DF49-CA35-47FF-B664-BAD83C32C6E6}" destId="{CF84E000-B724-4201-AED8-A1E478A40FC4}" srcOrd="1" destOrd="0" parTransId="{69A07A72-952A-45DF-A4B7-32B1B1FF9AF1}" sibTransId="{1340C2B2-9C0C-42C7-BF1A-314B9FF6E606}"/>
    <dgm:cxn modelId="{CCB36577-BF34-4339-93DC-06B0BEC29281}" type="presOf" srcId="{32E479D5-62C5-4956-ABBE-13680EC156B1}" destId="{568B9195-EA1C-4979-857F-5FC8EE1222BC}" srcOrd="0" destOrd="0" presId="urn:microsoft.com/office/officeart/2005/8/layout/hProcess4"/>
    <dgm:cxn modelId="{E32DDC77-C7D7-40FD-82CB-5B69A5437287}" type="presOf" srcId="{DDA00E69-0895-44AC-8ABD-D6612654CCA6}" destId="{E1F2DC97-8FFD-491A-8B13-BF215CD31EB9}" srcOrd="0" destOrd="0" presId="urn:microsoft.com/office/officeart/2005/8/layout/hProcess4"/>
    <dgm:cxn modelId="{A850CA59-E3B3-44AF-BE31-5880AD61ED08}" type="presOf" srcId="{46E0DF49-CA35-47FF-B664-BAD83C32C6E6}" destId="{B74EA73B-2B6F-4B9D-95A2-2601B8C04890}" srcOrd="0" destOrd="0" presId="urn:microsoft.com/office/officeart/2005/8/layout/hProcess4"/>
    <dgm:cxn modelId="{07B01780-F84E-46FE-BA71-6780240DBED5}" type="presOf" srcId="{DDA00E69-0895-44AC-8ABD-D6612654CCA6}" destId="{9D9B51A2-0F01-47EE-A61A-477405E3FD54}" srcOrd="1" destOrd="0" presId="urn:microsoft.com/office/officeart/2005/8/layout/hProcess4"/>
    <dgm:cxn modelId="{4C3D3A8A-A8DD-439B-83D6-3D573F03DF58}" type="presOf" srcId="{31331FC0-873E-4BC5-B5E8-FF39257B5061}" destId="{10124C93-A31B-4D4F-8BFA-6886735E8A68}" srcOrd="0" destOrd="0" presId="urn:microsoft.com/office/officeart/2005/8/layout/hProcess4"/>
    <dgm:cxn modelId="{9716298D-1237-42DD-A383-4B7E529FB66B}" type="presOf" srcId="{24CC6ABA-F233-4E68-A50C-8112D8BDC930}" destId="{22F115D3-B270-4007-AF37-718300F6C443}" srcOrd="0" destOrd="0" presId="urn:microsoft.com/office/officeart/2005/8/layout/hProcess4"/>
    <dgm:cxn modelId="{EB8C0C8E-0D78-42E2-984F-C580F81F03A1}" type="presOf" srcId="{41323AA9-53F3-4542-B475-096AF6F5CD80}" destId="{E1F2DC97-8FFD-491A-8B13-BF215CD31EB9}" srcOrd="0" destOrd="1" presId="urn:microsoft.com/office/officeart/2005/8/layout/hProcess4"/>
    <dgm:cxn modelId="{8016D193-95FC-4E81-9599-FFCF52476328}" srcId="{CF84E000-B724-4201-AED8-A1E478A40FC4}" destId="{32E479D5-62C5-4956-ABBE-13680EC156B1}" srcOrd="0" destOrd="0" parTransId="{377AE6D2-E449-45CD-BE83-C716E7D9A1D5}" sibTransId="{FDEAFC68-0AB2-4810-81B3-7AEF5477573B}"/>
    <dgm:cxn modelId="{DDA625A0-0B58-48B7-8032-23EDAE07565B}" srcId="{46E0DF49-CA35-47FF-B664-BAD83C32C6E6}" destId="{92889AE9-CB5D-48ED-8BA9-EAC82483271C}" srcOrd="2" destOrd="0" parTransId="{FF738996-C865-4E3F-940B-1F0F82200446}" sibTransId="{24CC6ABA-F233-4E68-A50C-8112D8BDC930}"/>
    <dgm:cxn modelId="{0E0704AB-D0D9-443F-B539-C141FF37D495}" srcId="{576F419F-5D4C-48EA-8083-0A710B26EAE6}" destId="{41323AA9-53F3-4542-B475-096AF6F5CD80}" srcOrd="1" destOrd="0" parTransId="{20BCF881-D1A9-4A27-A00B-71BFEF45D493}" sibTransId="{8CF8F94D-D5BD-4F45-B0E6-7B665E77CFBA}"/>
    <dgm:cxn modelId="{9E5333AB-975F-469F-823E-76E52E441D8F}" type="presOf" srcId="{A6E511C3-88AF-4A94-94B3-E68286AD14CC}" destId="{AF2D169A-3E11-4DC5-BD31-F64F73D56CF4}" srcOrd="1" destOrd="0" presId="urn:microsoft.com/office/officeart/2005/8/layout/hProcess4"/>
    <dgm:cxn modelId="{7A73DFAE-8504-450C-9335-26D346BF5F01}" type="presOf" srcId="{9AA45D78-DB13-401B-B907-94EDEED5E189}" destId="{9D9B51A2-0F01-47EE-A61A-477405E3FD54}" srcOrd="1" destOrd="3" presId="urn:microsoft.com/office/officeart/2005/8/layout/hProcess4"/>
    <dgm:cxn modelId="{A0922FBA-9769-4ECE-9F32-9E17225DA2DF}" srcId="{46E0DF49-CA35-47FF-B664-BAD83C32C6E6}" destId="{576F419F-5D4C-48EA-8083-0A710B26EAE6}" srcOrd="3" destOrd="0" parTransId="{CE3C3F38-9233-4271-ADF7-2D284604C555}" sibTransId="{E891AA2F-F6CA-4BAC-9961-5E61880FEF13}"/>
    <dgm:cxn modelId="{7EBBD6BF-D99E-44AE-B5CD-FC51E46B6256}" type="presOf" srcId="{1340C2B2-9C0C-42C7-BF1A-314B9FF6E606}" destId="{80AF12FA-BE9D-4097-8D2A-F212DE1F61E4}" srcOrd="0" destOrd="0" presId="urn:microsoft.com/office/officeart/2005/8/layout/hProcess4"/>
    <dgm:cxn modelId="{EFB90AC4-0F2E-4FFE-9B95-762A22122F1F}" srcId="{46E0DF49-CA35-47FF-B664-BAD83C32C6E6}" destId="{63B86AB4-2F9D-42AE-96CD-FD4A3531BF54}" srcOrd="0" destOrd="0" parTransId="{4E876B7D-298D-42DA-A53C-20319BF49AEF}" sibTransId="{31331FC0-873E-4BC5-B5E8-FF39257B5061}"/>
    <dgm:cxn modelId="{8B1FFFC7-CDCB-427A-9699-7F00D210A859}" type="presOf" srcId="{92889AE9-CB5D-48ED-8BA9-EAC82483271C}" destId="{0F6FD34F-0717-4058-9670-793352835041}" srcOrd="0" destOrd="0" presId="urn:microsoft.com/office/officeart/2005/8/layout/hProcess4"/>
    <dgm:cxn modelId="{1EFA39D3-7AE7-4747-B37C-609DD1FDF15C}" type="presOf" srcId="{41323AA9-53F3-4542-B475-096AF6F5CD80}" destId="{9D9B51A2-0F01-47EE-A61A-477405E3FD54}" srcOrd="1" destOrd="1" presId="urn:microsoft.com/office/officeart/2005/8/layout/hProcess4"/>
    <dgm:cxn modelId="{B00ED1DD-242F-44D3-B74B-6DB2905C0166}" type="presOf" srcId="{CF84E000-B724-4201-AED8-A1E478A40FC4}" destId="{D2E7408C-FA78-46AE-B7A2-D6F7164E2B22}" srcOrd="0" destOrd="0" presId="urn:microsoft.com/office/officeart/2005/8/layout/hProcess4"/>
    <dgm:cxn modelId="{C4B8A2E8-DCEA-44A5-B559-66B44A7FE380}" type="presOf" srcId="{13CCDC21-D62E-457D-8C27-BF257A24F384}" destId="{E02C4D93-FC1B-4387-823A-A3B9B76D4C23}" srcOrd="1" destOrd="0" presId="urn:microsoft.com/office/officeart/2005/8/layout/hProcess4"/>
    <dgm:cxn modelId="{EDBCD3E9-47C6-4075-ACBD-E1E615E389E5}" type="presOf" srcId="{A6E511C3-88AF-4A94-94B3-E68286AD14CC}" destId="{F344D966-DCB0-489D-AB22-C65105E144E2}" srcOrd="0" destOrd="0" presId="urn:microsoft.com/office/officeart/2005/8/layout/hProcess4"/>
    <dgm:cxn modelId="{501395EA-11EE-43A5-923F-25970872DF35}" type="presOf" srcId="{752638EC-DD09-4A83-87BC-1216676A63ED}" destId="{9D9B51A2-0F01-47EE-A61A-477405E3FD54}" srcOrd="1" destOrd="2" presId="urn:microsoft.com/office/officeart/2005/8/layout/hProcess4"/>
    <dgm:cxn modelId="{4D8F67F1-3615-427F-9A17-E7FFC057D24B}" srcId="{63B86AB4-2F9D-42AE-96CD-FD4A3531BF54}" destId="{A6E511C3-88AF-4A94-94B3-E68286AD14CC}" srcOrd="0" destOrd="0" parTransId="{69A96383-2EB5-4852-8388-E9F80C80C35A}" sibTransId="{C47477EB-49ED-4C23-823B-2457E22BEF76}"/>
    <dgm:cxn modelId="{117659FE-7CAB-4831-A4DE-A263B47FA402}" srcId="{92889AE9-CB5D-48ED-8BA9-EAC82483271C}" destId="{13CCDC21-D62E-457D-8C27-BF257A24F384}" srcOrd="0" destOrd="0" parTransId="{0794AEA3-1D38-4D5E-B27F-F04061734153}" sibTransId="{16064CF5-0F46-45F9-AD52-21610490EC50}"/>
    <dgm:cxn modelId="{9C1EF0B0-0431-4D93-BD51-8970BA6466DB}" type="presParOf" srcId="{B74EA73B-2B6F-4B9D-95A2-2601B8C04890}" destId="{9536C933-A91A-48E0-9BBC-94A9A2032FBE}" srcOrd="0" destOrd="0" presId="urn:microsoft.com/office/officeart/2005/8/layout/hProcess4"/>
    <dgm:cxn modelId="{DA1AF701-85DD-43EF-8831-DE03998973BF}" type="presParOf" srcId="{B74EA73B-2B6F-4B9D-95A2-2601B8C04890}" destId="{1A85C151-16A4-47F3-B0D9-120702C9CAB4}" srcOrd="1" destOrd="0" presId="urn:microsoft.com/office/officeart/2005/8/layout/hProcess4"/>
    <dgm:cxn modelId="{5D7AD45B-FAFC-412A-AD1A-4678284BB487}" type="presParOf" srcId="{B74EA73B-2B6F-4B9D-95A2-2601B8C04890}" destId="{911D57FB-F411-4955-AD0A-80E32B2710B9}" srcOrd="2" destOrd="0" presId="urn:microsoft.com/office/officeart/2005/8/layout/hProcess4"/>
    <dgm:cxn modelId="{E45AED01-804A-466D-997E-FD743036A51A}" type="presParOf" srcId="{911D57FB-F411-4955-AD0A-80E32B2710B9}" destId="{8B0B7B2B-FBBE-40D5-81B9-9B9F9819E0A2}" srcOrd="0" destOrd="0" presId="urn:microsoft.com/office/officeart/2005/8/layout/hProcess4"/>
    <dgm:cxn modelId="{4EF7D69A-B2F1-4563-B267-D00654DC9E49}" type="presParOf" srcId="{8B0B7B2B-FBBE-40D5-81B9-9B9F9819E0A2}" destId="{42E7E0E3-5CD3-4C19-9804-5081F83CDCBE}" srcOrd="0" destOrd="0" presId="urn:microsoft.com/office/officeart/2005/8/layout/hProcess4"/>
    <dgm:cxn modelId="{2D8FBDCC-397F-47BE-918C-1AC45220A630}" type="presParOf" srcId="{8B0B7B2B-FBBE-40D5-81B9-9B9F9819E0A2}" destId="{F344D966-DCB0-489D-AB22-C65105E144E2}" srcOrd="1" destOrd="0" presId="urn:microsoft.com/office/officeart/2005/8/layout/hProcess4"/>
    <dgm:cxn modelId="{8F46BDC6-15A1-440F-A2B1-2D61A52C567E}" type="presParOf" srcId="{8B0B7B2B-FBBE-40D5-81B9-9B9F9819E0A2}" destId="{AF2D169A-3E11-4DC5-BD31-F64F73D56CF4}" srcOrd="2" destOrd="0" presId="urn:microsoft.com/office/officeart/2005/8/layout/hProcess4"/>
    <dgm:cxn modelId="{336C98E0-A560-4449-98A5-A9C68D378949}" type="presParOf" srcId="{8B0B7B2B-FBBE-40D5-81B9-9B9F9819E0A2}" destId="{099388BE-F1E3-4A99-9969-5EA2AF6F09A1}" srcOrd="3" destOrd="0" presId="urn:microsoft.com/office/officeart/2005/8/layout/hProcess4"/>
    <dgm:cxn modelId="{A16823F0-FD75-4E36-BADF-DF622DDB3798}" type="presParOf" srcId="{8B0B7B2B-FBBE-40D5-81B9-9B9F9819E0A2}" destId="{243D19E0-3ACB-4FEE-A5ED-5F7F9B5B9748}" srcOrd="4" destOrd="0" presId="urn:microsoft.com/office/officeart/2005/8/layout/hProcess4"/>
    <dgm:cxn modelId="{E4900F3E-E0C7-4181-AF9B-DE7C2634172C}" type="presParOf" srcId="{911D57FB-F411-4955-AD0A-80E32B2710B9}" destId="{10124C93-A31B-4D4F-8BFA-6886735E8A68}" srcOrd="1" destOrd="0" presId="urn:microsoft.com/office/officeart/2005/8/layout/hProcess4"/>
    <dgm:cxn modelId="{0AB4A397-1F17-48E1-B990-75ABD49104F8}" type="presParOf" srcId="{911D57FB-F411-4955-AD0A-80E32B2710B9}" destId="{1F16430D-F961-401B-8298-2530352B04E0}" srcOrd="2" destOrd="0" presId="urn:microsoft.com/office/officeart/2005/8/layout/hProcess4"/>
    <dgm:cxn modelId="{F3E870AA-CF99-48BA-9A1D-FB2B1C19C659}" type="presParOf" srcId="{1F16430D-F961-401B-8298-2530352B04E0}" destId="{B4A842C9-58CE-4DAD-A107-21569CB74738}" srcOrd="0" destOrd="0" presId="urn:microsoft.com/office/officeart/2005/8/layout/hProcess4"/>
    <dgm:cxn modelId="{19E84CB7-F1C8-4270-8038-36AB78032CEE}" type="presParOf" srcId="{1F16430D-F961-401B-8298-2530352B04E0}" destId="{568B9195-EA1C-4979-857F-5FC8EE1222BC}" srcOrd="1" destOrd="0" presId="urn:microsoft.com/office/officeart/2005/8/layout/hProcess4"/>
    <dgm:cxn modelId="{D5C1C64C-C43F-42BC-8BD2-9313EC1B7285}" type="presParOf" srcId="{1F16430D-F961-401B-8298-2530352B04E0}" destId="{58B83FDE-75AE-4873-8A93-2C415A48BCBB}" srcOrd="2" destOrd="0" presId="urn:microsoft.com/office/officeart/2005/8/layout/hProcess4"/>
    <dgm:cxn modelId="{B777FBC2-8AA1-4530-83FF-BD8179993DC1}" type="presParOf" srcId="{1F16430D-F961-401B-8298-2530352B04E0}" destId="{D2E7408C-FA78-46AE-B7A2-D6F7164E2B22}" srcOrd="3" destOrd="0" presId="urn:microsoft.com/office/officeart/2005/8/layout/hProcess4"/>
    <dgm:cxn modelId="{6EA3BCE8-AABF-418B-B5D8-E7236249E20A}" type="presParOf" srcId="{1F16430D-F961-401B-8298-2530352B04E0}" destId="{D74B6484-DEE3-41F0-9C18-A0B25922E977}" srcOrd="4" destOrd="0" presId="urn:microsoft.com/office/officeart/2005/8/layout/hProcess4"/>
    <dgm:cxn modelId="{F7819ADC-AA21-4E08-821A-2EDA4E912362}" type="presParOf" srcId="{911D57FB-F411-4955-AD0A-80E32B2710B9}" destId="{80AF12FA-BE9D-4097-8D2A-F212DE1F61E4}" srcOrd="3" destOrd="0" presId="urn:microsoft.com/office/officeart/2005/8/layout/hProcess4"/>
    <dgm:cxn modelId="{2B018708-9109-4623-B483-3C5F27C3AA97}" type="presParOf" srcId="{911D57FB-F411-4955-AD0A-80E32B2710B9}" destId="{6141AE7D-F082-4D92-AC51-36A49B19F285}" srcOrd="4" destOrd="0" presId="urn:microsoft.com/office/officeart/2005/8/layout/hProcess4"/>
    <dgm:cxn modelId="{FC14C0DF-8B39-4393-ACFA-D6D0B0C8BE5D}" type="presParOf" srcId="{6141AE7D-F082-4D92-AC51-36A49B19F285}" destId="{4B5DADAA-D4A8-40F0-9466-D792C74FE5C5}" srcOrd="0" destOrd="0" presId="urn:microsoft.com/office/officeart/2005/8/layout/hProcess4"/>
    <dgm:cxn modelId="{4AD63BE6-8332-4395-8DB0-0ECCB3FB342C}" type="presParOf" srcId="{6141AE7D-F082-4D92-AC51-36A49B19F285}" destId="{7A8235C3-640A-4539-843B-50F9CA5AFB49}" srcOrd="1" destOrd="0" presId="urn:microsoft.com/office/officeart/2005/8/layout/hProcess4"/>
    <dgm:cxn modelId="{BA3738C2-41BD-4766-A421-9D2B1F74C990}" type="presParOf" srcId="{6141AE7D-F082-4D92-AC51-36A49B19F285}" destId="{E02C4D93-FC1B-4387-823A-A3B9B76D4C23}" srcOrd="2" destOrd="0" presId="urn:microsoft.com/office/officeart/2005/8/layout/hProcess4"/>
    <dgm:cxn modelId="{361B7546-41EE-45F6-93AB-32E3869176F2}" type="presParOf" srcId="{6141AE7D-F082-4D92-AC51-36A49B19F285}" destId="{0F6FD34F-0717-4058-9670-793352835041}" srcOrd="3" destOrd="0" presId="urn:microsoft.com/office/officeart/2005/8/layout/hProcess4"/>
    <dgm:cxn modelId="{F7EBEACC-2A00-48F3-8543-0EAA7DE55ACA}" type="presParOf" srcId="{6141AE7D-F082-4D92-AC51-36A49B19F285}" destId="{72779A61-6EE3-4159-A861-EF273AC43C88}" srcOrd="4" destOrd="0" presId="urn:microsoft.com/office/officeart/2005/8/layout/hProcess4"/>
    <dgm:cxn modelId="{CE794428-4515-4F49-B4D9-CA272D888F3F}" type="presParOf" srcId="{911D57FB-F411-4955-AD0A-80E32B2710B9}" destId="{22F115D3-B270-4007-AF37-718300F6C443}" srcOrd="5" destOrd="0" presId="urn:microsoft.com/office/officeart/2005/8/layout/hProcess4"/>
    <dgm:cxn modelId="{030ABA84-4D25-417B-BFEB-031B20A7791C}" type="presParOf" srcId="{911D57FB-F411-4955-AD0A-80E32B2710B9}" destId="{AC93BC19-3361-44F9-8DE5-824F461B04B1}" srcOrd="6" destOrd="0" presId="urn:microsoft.com/office/officeart/2005/8/layout/hProcess4"/>
    <dgm:cxn modelId="{9DEDA078-1DD2-416B-8281-8BEFF7A16575}" type="presParOf" srcId="{AC93BC19-3361-44F9-8DE5-824F461B04B1}" destId="{7EE4E2DF-84AD-41C2-BB00-EEC48DEACB66}" srcOrd="0" destOrd="0" presId="urn:microsoft.com/office/officeart/2005/8/layout/hProcess4"/>
    <dgm:cxn modelId="{2FBCBAD5-0212-480A-A4B6-D71AC184287A}" type="presParOf" srcId="{AC93BC19-3361-44F9-8DE5-824F461B04B1}" destId="{E1F2DC97-8FFD-491A-8B13-BF215CD31EB9}" srcOrd="1" destOrd="0" presId="urn:microsoft.com/office/officeart/2005/8/layout/hProcess4"/>
    <dgm:cxn modelId="{0A24CCCE-7E80-4A5E-B036-4D1F595ACD70}" type="presParOf" srcId="{AC93BC19-3361-44F9-8DE5-824F461B04B1}" destId="{9D9B51A2-0F01-47EE-A61A-477405E3FD54}" srcOrd="2" destOrd="0" presId="urn:microsoft.com/office/officeart/2005/8/layout/hProcess4"/>
    <dgm:cxn modelId="{1EE086DC-77C3-4EA8-8C33-174DE5810578}" type="presParOf" srcId="{AC93BC19-3361-44F9-8DE5-824F461B04B1}" destId="{E974602D-FD79-4A36-8E1B-31720921CC88}" srcOrd="3" destOrd="0" presId="urn:microsoft.com/office/officeart/2005/8/layout/hProcess4"/>
    <dgm:cxn modelId="{F7D20D72-5BC5-4C9E-9CC6-374235656A02}" type="presParOf" srcId="{AC93BC19-3361-44F9-8DE5-824F461B04B1}" destId="{85276C20-2964-4502-BA73-6EB85338096D}"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44D966-DCB0-489D-AB22-C65105E144E2}">
      <dsp:nvSpPr>
        <dsp:cNvPr id="0" name=""/>
        <dsp:cNvSpPr/>
      </dsp:nvSpPr>
      <dsp:spPr>
        <a:xfrm>
          <a:off x="2186" y="1374640"/>
          <a:ext cx="2267235" cy="1869994"/>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23825" tIns="123825" rIns="123825" bIns="123825" numCol="1" spcCol="1270" anchor="t" anchorCtr="0">
          <a:noAutofit/>
        </a:bodyPr>
        <a:lstStyle/>
        <a:p>
          <a:pPr marL="114300" lvl="1" indent="-114300" algn="just" defTabSz="622300">
            <a:lnSpc>
              <a:spcPct val="90000"/>
            </a:lnSpc>
            <a:spcBef>
              <a:spcPct val="0"/>
            </a:spcBef>
            <a:spcAft>
              <a:spcPct val="15000"/>
            </a:spcAft>
            <a:buChar char="•"/>
          </a:pPr>
          <a:r>
            <a:rPr lang="es-MX" sz="1400" kern="1200">
              <a:latin typeface="+mn-lt"/>
              <a:ea typeface="+mn-ea"/>
              <a:cs typeface="+mn-cs"/>
            </a:rPr>
            <a:t>El Plan de Participación Ciudadana 2020 estaba conformado por seis (6) actividades y nueve (9) productos.</a:t>
          </a:r>
          <a:endParaRPr lang="es-419" sz="1400" kern="1200" dirty="0">
            <a:latin typeface="+mn-lt"/>
            <a:ea typeface="+mn-ea"/>
            <a:cs typeface="+mn-cs"/>
          </a:endParaRPr>
        </a:p>
      </dsp:txBody>
      <dsp:txXfrm>
        <a:off x="45220" y="1417674"/>
        <a:ext cx="2181167" cy="1383213"/>
      </dsp:txXfrm>
    </dsp:sp>
    <dsp:sp modelId="{10124C93-A31B-4D4F-8BFA-6886735E8A68}">
      <dsp:nvSpPr>
        <dsp:cNvPr id="0" name=""/>
        <dsp:cNvSpPr/>
      </dsp:nvSpPr>
      <dsp:spPr>
        <a:xfrm rot="21295923">
          <a:off x="1403213" y="1410194"/>
          <a:ext cx="2670738" cy="2670738"/>
        </a:xfrm>
        <a:prstGeom prst="leftCircularArrow">
          <a:avLst>
            <a:gd name="adj1" fmla="val 3788"/>
            <a:gd name="adj2" fmla="val 473244"/>
            <a:gd name="adj3" fmla="val 2248754"/>
            <a:gd name="adj4" fmla="val 9024489"/>
            <a:gd name="adj5" fmla="val 4419"/>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099388BE-F1E3-4A99-9969-5EA2AF6F09A1}">
      <dsp:nvSpPr>
        <dsp:cNvPr id="0" name=""/>
        <dsp:cNvSpPr/>
      </dsp:nvSpPr>
      <dsp:spPr>
        <a:xfrm>
          <a:off x="506016" y="2843922"/>
          <a:ext cx="2015320" cy="801426"/>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s-MX" sz="1800" kern="1200" dirty="0"/>
            <a:t>Plan de Participación Ciudadana 2020</a:t>
          </a:r>
          <a:endParaRPr lang="es-419" sz="1800" kern="1200" dirty="0"/>
        </a:p>
      </dsp:txBody>
      <dsp:txXfrm>
        <a:off x="529489" y="2867395"/>
        <a:ext cx="1968374" cy="754480"/>
      </dsp:txXfrm>
    </dsp:sp>
    <dsp:sp modelId="{568B9195-EA1C-4979-857F-5FC8EE1222BC}">
      <dsp:nvSpPr>
        <dsp:cNvPr id="0" name=""/>
        <dsp:cNvSpPr/>
      </dsp:nvSpPr>
      <dsp:spPr>
        <a:xfrm>
          <a:off x="3003073" y="1374640"/>
          <a:ext cx="2267235" cy="1869994"/>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23825" tIns="123825" rIns="123825" bIns="123825" numCol="1" spcCol="1270" anchor="t" anchorCtr="0">
          <a:noAutofit/>
        </a:bodyPr>
        <a:lstStyle/>
        <a:p>
          <a:pPr marL="114300" lvl="1" indent="-114300" algn="just" defTabSz="622300">
            <a:lnSpc>
              <a:spcPct val="90000"/>
            </a:lnSpc>
            <a:spcBef>
              <a:spcPct val="0"/>
            </a:spcBef>
            <a:spcAft>
              <a:spcPct val="15000"/>
            </a:spcAft>
            <a:buChar char="•"/>
          </a:pPr>
          <a:r>
            <a:rPr lang="es-MX" sz="1400" kern="1200">
              <a:latin typeface="+mn-lt"/>
              <a:ea typeface="+mn-ea"/>
              <a:cs typeface="+mn-cs"/>
            </a:rPr>
            <a:t>Las actividades programadas se desarrollaron en su totalidad obteniendo un cumplimiento del 100%.</a:t>
          </a:r>
          <a:endParaRPr lang="es-419" sz="1400" kern="1200" dirty="0">
            <a:latin typeface="+mn-lt"/>
            <a:ea typeface="+mn-ea"/>
            <a:cs typeface="+mn-cs"/>
          </a:endParaRPr>
        </a:p>
      </dsp:txBody>
      <dsp:txXfrm>
        <a:off x="3046107" y="1818387"/>
        <a:ext cx="2181167" cy="1383213"/>
      </dsp:txXfrm>
    </dsp:sp>
    <dsp:sp modelId="{80AF12FA-BE9D-4097-8D2A-F212DE1F61E4}">
      <dsp:nvSpPr>
        <dsp:cNvPr id="0" name=""/>
        <dsp:cNvSpPr/>
      </dsp:nvSpPr>
      <dsp:spPr>
        <a:xfrm>
          <a:off x="3737113" y="-11"/>
          <a:ext cx="2491315" cy="2939986"/>
        </a:xfrm>
        <a:prstGeom prst="circularArrow">
          <a:avLst>
            <a:gd name="adj1" fmla="val 3441"/>
            <a:gd name="adj2" fmla="val 426348"/>
            <a:gd name="adj3" fmla="val 18929161"/>
            <a:gd name="adj4" fmla="val 12106530"/>
            <a:gd name="adj5" fmla="val 4014"/>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2E7408C-FA78-46AE-B7A2-D6F7164E2B22}">
      <dsp:nvSpPr>
        <dsp:cNvPr id="0" name=""/>
        <dsp:cNvSpPr/>
      </dsp:nvSpPr>
      <dsp:spPr>
        <a:xfrm>
          <a:off x="3506903" y="973927"/>
          <a:ext cx="2015320" cy="801426"/>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s-MX" sz="1800" kern="1200" dirty="0"/>
            <a:t>Cumplimiento del 100%</a:t>
          </a:r>
          <a:endParaRPr lang="es-419" sz="1800" kern="1200" dirty="0"/>
        </a:p>
      </dsp:txBody>
      <dsp:txXfrm>
        <a:off x="3530376" y="997400"/>
        <a:ext cx="1968374" cy="754480"/>
      </dsp:txXfrm>
    </dsp:sp>
    <dsp:sp modelId="{7A8235C3-640A-4539-843B-50F9CA5AFB49}">
      <dsp:nvSpPr>
        <dsp:cNvPr id="0" name=""/>
        <dsp:cNvSpPr/>
      </dsp:nvSpPr>
      <dsp:spPr>
        <a:xfrm>
          <a:off x="5964193" y="371061"/>
          <a:ext cx="2267235" cy="3253398"/>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23825" tIns="123825" rIns="123825" bIns="123825" numCol="1" spcCol="1270" anchor="t" anchorCtr="0">
          <a:noAutofit/>
        </a:bodyPr>
        <a:lstStyle/>
        <a:p>
          <a:pPr marL="114300" lvl="1" indent="-114300" algn="just" defTabSz="622300">
            <a:lnSpc>
              <a:spcPct val="90000"/>
            </a:lnSpc>
            <a:spcBef>
              <a:spcPct val="0"/>
            </a:spcBef>
            <a:spcAft>
              <a:spcPct val="15000"/>
            </a:spcAft>
            <a:buChar char="•"/>
          </a:pPr>
          <a:r>
            <a:rPr lang="es-MX" sz="1400" kern="1200">
              <a:latin typeface="+mn-lt"/>
              <a:ea typeface="+mn-ea"/>
              <a:cs typeface="+mn-cs"/>
            </a:rPr>
            <a:t>Las actividades fueron lideradas por el grupo de Planeación y Gestión de Riesgos y se desarrollaron en coordinación y apoyo con los grupos de Comunicaciones, Servicios Administrativos y la Subgerencia de Estructuración de Proyectos.</a:t>
          </a:r>
          <a:endParaRPr lang="es-419" sz="1400" kern="1200" dirty="0">
            <a:latin typeface="+mn-lt"/>
            <a:ea typeface="+mn-ea"/>
            <a:cs typeface="+mn-cs"/>
          </a:endParaRPr>
        </a:p>
      </dsp:txBody>
      <dsp:txXfrm>
        <a:off x="6030598" y="437466"/>
        <a:ext cx="2134425" cy="2423431"/>
      </dsp:txXfrm>
    </dsp:sp>
    <dsp:sp modelId="{22F115D3-B270-4007-AF37-718300F6C443}">
      <dsp:nvSpPr>
        <dsp:cNvPr id="0" name=""/>
        <dsp:cNvSpPr/>
      </dsp:nvSpPr>
      <dsp:spPr>
        <a:xfrm rot="1146000">
          <a:off x="7192164" y="1699778"/>
          <a:ext cx="2820592" cy="2820592"/>
        </a:xfrm>
        <a:prstGeom prst="leftCircularArrow">
          <a:avLst>
            <a:gd name="adj1" fmla="val 3587"/>
            <a:gd name="adj2" fmla="val 445943"/>
            <a:gd name="adj3" fmla="val 1935507"/>
            <a:gd name="adj4" fmla="val 8738542"/>
            <a:gd name="adj5" fmla="val 4184"/>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0F6FD34F-0717-4058-9670-793352835041}">
      <dsp:nvSpPr>
        <dsp:cNvPr id="0" name=""/>
        <dsp:cNvSpPr/>
      </dsp:nvSpPr>
      <dsp:spPr>
        <a:xfrm>
          <a:off x="6521031" y="3042708"/>
          <a:ext cx="2015320" cy="801426"/>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s-MX" sz="1800" kern="1200" dirty="0"/>
            <a:t>Equipo de trabajo coordinado</a:t>
          </a:r>
          <a:endParaRPr lang="es-419" sz="1800" kern="1200" dirty="0"/>
        </a:p>
      </dsp:txBody>
      <dsp:txXfrm>
        <a:off x="6544504" y="3066181"/>
        <a:ext cx="1968374" cy="754480"/>
      </dsp:txXfrm>
    </dsp:sp>
    <dsp:sp modelId="{E1F2DC97-8FFD-491A-8B13-BF215CD31EB9}">
      <dsp:nvSpPr>
        <dsp:cNvPr id="0" name=""/>
        <dsp:cNvSpPr/>
      </dsp:nvSpPr>
      <dsp:spPr>
        <a:xfrm>
          <a:off x="9004848" y="615460"/>
          <a:ext cx="2538691" cy="3388355"/>
        </a:xfrm>
        <a:prstGeom prst="roundRect">
          <a:avLst>
            <a:gd name="adj" fmla="val 10000"/>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23825" tIns="123825" rIns="123825" bIns="123825" numCol="1" spcCol="1270" anchor="t" anchorCtr="0">
          <a:noAutofit/>
        </a:bodyPr>
        <a:lstStyle/>
        <a:p>
          <a:pPr marL="57150" lvl="1" indent="-57150" algn="l" defTabSz="466725">
            <a:lnSpc>
              <a:spcPct val="90000"/>
            </a:lnSpc>
            <a:spcBef>
              <a:spcPct val="0"/>
            </a:spcBef>
            <a:spcAft>
              <a:spcPct val="15000"/>
            </a:spcAft>
            <a:buChar char="•"/>
          </a:pPr>
          <a:r>
            <a:rPr lang="es-MX" sz="1050" kern="1200"/>
            <a:t> </a:t>
          </a:r>
          <a:r>
            <a:rPr lang="es-MX" sz="1400" kern="1200">
              <a:latin typeface="+mn-lt"/>
              <a:ea typeface="+mn-ea"/>
              <a:cs typeface="+mn-cs"/>
            </a:rPr>
            <a:t>Realización del primer Chat temático sobre Estructuración de proyectos.</a:t>
          </a:r>
          <a:endParaRPr lang="es-419" sz="1050" kern="1200" dirty="0"/>
        </a:p>
        <a:p>
          <a:pPr marL="114300" lvl="1" indent="-114300" algn="just" defTabSz="622300">
            <a:lnSpc>
              <a:spcPct val="90000"/>
            </a:lnSpc>
            <a:spcBef>
              <a:spcPct val="0"/>
            </a:spcBef>
            <a:spcAft>
              <a:spcPct val="15000"/>
            </a:spcAft>
            <a:buChar char="•"/>
          </a:pPr>
          <a:r>
            <a:rPr lang="es-MX" sz="1400" kern="1200">
              <a:latin typeface="+mn-lt"/>
              <a:ea typeface="+mn-ea"/>
              <a:cs typeface="+mn-cs"/>
            </a:rPr>
            <a:t>Mayor promoción y uso de los canales virtuales de atención al ciudadano a través de PODCAST y VideoClips.</a:t>
          </a:r>
          <a:endParaRPr lang="es-419" sz="1400" kern="1200" dirty="0">
            <a:latin typeface="+mn-lt"/>
            <a:ea typeface="+mn-ea"/>
            <a:cs typeface="+mn-cs"/>
          </a:endParaRPr>
        </a:p>
        <a:p>
          <a:pPr marL="114300" lvl="1" indent="-114300" algn="just" defTabSz="622300">
            <a:lnSpc>
              <a:spcPct val="90000"/>
            </a:lnSpc>
            <a:spcBef>
              <a:spcPct val="0"/>
            </a:spcBef>
            <a:spcAft>
              <a:spcPct val="15000"/>
            </a:spcAft>
            <a:buChar char="•"/>
          </a:pPr>
          <a:r>
            <a:rPr lang="es-MX" sz="1400" kern="1200">
              <a:latin typeface="+mn-lt"/>
              <a:ea typeface="+mn-ea"/>
              <a:cs typeface="+mn-cs"/>
            </a:rPr>
            <a:t>Reporte del Índice de Transparencia y acceso a la información – ITA con un cumplimiento del 99%. </a:t>
          </a:r>
          <a:endParaRPr lang="es-419" sz="1400" kern="1200" dirty="0">
            <a:latin typeface="+mn-lt"/>
            <a:ea typeface="+mn-ea"/>
            <a:cs typeface="+mn-cs"/>
          </a:endParaRPr>
        </a:p>
        <a:p>
          <a:pPr marL="57150" lvl="1" indent="-57150" algn="just" defTabSz="466725">
            <a:lnSpc>
              <a:spcPct val="90000"/>
            </a:lnSpc>
            <a:spcBef>
              <a:spcPct val="0"/>
            </a:spcBef>
            <a:spcAft>
              <a:spcPct val="15000"/>
            </a:spcAft>
            <a:buChar char="•"/>
          </a:pPr>
          <a:endParaRPr lang="es-419" sz="1050" kern="1200" dirty="0"/>
        </a:p>
      </dsp:txBody>
      <dsp:txXfrm>
        <a:off x="9079204" y="1415892"/>
        <a:ext cx="2389979" cy="2513567"/>
      </dsp:txXfrm>
    </dsp:sp>
    <dsp:sp modelId="{E974602D-FD79-4A36-8E1B-31720921CC88}">
      <dsp:nvSpPr>
        <dsp:cNvPr id="0" name=""/>
        <dsp:cNvSpPr/>
      </dsp:nvSpPr>
      <dsp:spPr>
        <a:xfrm>
          <a:off x="9646592" y="496854"/>
          <a:ext cx="2015320" cy="801426"/>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s-MX" sz="1800" kern="1200" dirty="0"/>
            <a:t>Principales Logros 2020</a:t>
          </a:r>
          <a:endParaRPr lang="es-419" sz="1800" kern="1200" dirty="0"/>
        </a:p>
      </dsp:txBody>
      <dsp:txXfrm>
        <a:off x="9670065" y="520327"/>
        <a:ext cx="1968374" cy="75448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B71DBB-6A44-4784-99F5-4C6497A85AD2}" type="datetimeFigureOut">
              <a:rPr lang="es-CO" smtClean="0"/>
              <a:t>24/03/2021</a:t>
            </a:fld>
            <a:endParaRPr lang="es-CO"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F863C0-CFB3-48D6-B6CA-830DF99AC0B9}" type="slidenum">
              <a:rPr lang="es-CO" smtClean="0"/>
              <a:t>‹Nº›</a:t>
            </a:fld>
            <a:endParaRPr lang="es-CO" dirty="0"/>
          </a:p>
        </p:txBody>
      </p:sp>
    </p:spTree>
    <p:extLst>
      <p:ext uri="{BB962C8B-B14F-4D97-AF65-F5344CB8AC3E}">
        <p14:creationId xmlns:p14="http://schemas.microsoft.com/office/powerpoint/2010/main" val="6575685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_tradnl"/>
              <a:t>Clic para editar título</a:t>
            </a:r>
            <a:endParaRPr lang="es-E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07D099D4-B411-6A4B-9506-A15F2200E0E9}" type="datetimeFigureOut">
              <a:rPr lang="es-ES" smtClean="0"/>
              <a:t>24/03/2021</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E2B9B2D7-4CCC-CF48-97CC-5CC9F10C7054}" type="slidenum">
              <a:rPr lang="es-ES" smtClean="0"/>
              <a:t>‹Nº›</a:t>
            </a:fld>
            <a:endParaRPr lang="es-ES" dirty="0"/>
          </a:p>
        </p:txBody>
      </p:sp>
    </p:spTree>
    <p:extLst>
      <p:ext uri="{BB962C8B-B14F-4D97-AF65-F5344CB8AC3E}">
        <p14:creationId xmlns:p14="http://schemas.microsoft.com/office/powerpoint/2010/main" val="1265204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7D099D4-B411-6A4B-9506-A15F2200E0E9}" type="datetimeFigureOut">
              <a:rPr lang="es-ES" smtClean="0"/>
              <a:t>24/03/2021</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E2B9B2D7-4CCC-CF48-97CC-5CC9F10C7054}" type="slidenum">
              <a:rPr lang="es-ES" smtClean="0"/>
              <a:t>‹Nº›</a:t>
            </a:fld>
            <a:endParaRPr lang="es-ES" dirty="0"/>
          </a:p>
        </p:txBody>
      </p:sp>
    </p:spTree>
    <p:extLst>
      <p:ext uri="{BB962C8B-B14F-4D97-AF65-F5344CB8AC3E}">
        <p14:creationId xmlns:p14="http://schemas.microsoft.com/office/powerpoint/2010/main" val="18747990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7D099D4-B411-6A4B-9506-A15F2200E0E9}" type="datetimeFigureOut">
              <a:rPr lang="es-ES" smtClean="0"/>
              <a:t>24/03/2021</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E2B9B2D7-4CCC-CF48-97CC-5CC9F10C7054}" type="slidenum">
              <a:rPr lang="es-ES" smtClean="0"/>
              <a:t>‹Nº›</a:t>
            </a:fld>
            <a:endParaRPr lang="es-ES" dirty="0"/>
          </a:p>
        </p:txBody>
      </p:sp>
    </p:spTree>
    <p:extLst>
      <p:ext uri="{BB962C8B-B14F-4D97-AF65-F5344CB8AC3E}">
        <p14:creationId xmlns:p14="http://schemas.microsoft.com/office/powerpoint/2010/main" val="1426819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7D099D4-B411-6A4B-9506-A15F2200E0E9}" type="datetimeFigureOut">
              <a:rPr lang="es-ES" smtClean="0"/>
              <a:t>24/03/2021</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E2B9B2D7-4CCC-CF48-97CC-5CC9F10C7054}" type="slidenum">
              <a:rPr lang="es-ES" smtClean="0"/>
              <a:t>‹Nº›</a:t>
            </a:fld>
            <a:endParaRPr lang="es-ES" dirty="0"/>
          </a:p>
        </p:txBody>
      </p:sp>
    </p:spTree>
    <p:extLst>
      <p:ext uri="{BB962C8B-B14F-4D97-AF65-F5344CB8AC3E}">
        <p14:creationId xmlns:p14="http://schemas.microsoft.com/office/powerpoint/2010/main" val="1665204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_tradnl"/>
              <a:t>Clic para editar título</a:t>
            </a:r>
            <a:endParaRPr lang="es-E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07D099D4-B411-6A4B-9506-A15F2200E0E9}" type="datetimeFigureOut">
              <a:rPr lang="es-ES" smtClean="0"/>
              <a:t>24/03/2021</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E2B9B2D7-4CCC-CF48-97CC-5CC9F10C7054}" type="slidenum">
              <a:rPr lang="es-ES" smtClean="0"/>
              <a:t>‹Nº›</a:t>
            </a:fld>
            <a:endParaRPr lang="es-ES" dirty="0"/>
          </a:p>
        </p:txBody>
      </p:sp>
    </p:spTree>
    <p:extLst>
      <p:ext uri="{BB962C8B-B14F-4D97-AF65-F5344CB8AC3E}">
        <p14:creationId xmlns:p14="http://schemas.microsoft.com/office/powerpoint/2010/main" val="1707056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838200" y="1825625"/>
            <a:ext cx="5181600" cy="435133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6172200" y="1825625"/>
            <a:ext cx="5181600" cy="435133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07D099D4-B411-6A4B-9506-A15F2200E0E9}" type="datetimeFigureOut">
              <a:rPr lang="es-ES" smtClean="0"/>
              <a:t>24/03/2021</a:t>
            </a:fld>
            <a:endParaRPr lang="es-ES" dirty="0"/>
          </a:p>
        </p:txBody>
      </p:sp>
      <p:sp>
        <p:nvSpPr>
          <p:cNvPr id="6" name="Marcador de pie de página 5"/>
          <p:cNvSpPr>
            <a:spLocks noGrp="1"/>
          </p:cNvSpPr>
          <p:nvPr>
            <p:ph type="ftr" sz="quarter" idx="11"/>
          </p:nvPr>
        </p:nvSpPr>
        <p:spPr/>
        <p:txBody>
          <a:bodyPr/>
          <a:lstStyle/>
          <a:p>
            <a:endParaRPr lang="es-ES" dirty="0"/>
          </a:p>
        </p:txBody>
      </p:sp>
      <p:sp>
        <p:nvSpPr>
          <p:cNvPr id="7" name="Marcador de número de diapositiva 6"/>
          <p:cNvSpPr>
            <a:spLocks noGrp="1"/>
          </p:cNvSpPr>
          <p:nvPr>
            <p:ph type="sldNum" sz="quarter" idx="12"/>
          </p:nvPr>
        </p:nvSpPr>
        <p:spPr/>
        <p:txBody>
          <a:bodyPr/>
          <a:lstStyle/>
          <a:p>
            <a:fld id="{E2B9B2D7-4CCC-CF48-97CC-5CC9F10C7054}" type="slidenum">
              <a:rPr lang="es-ES" smtClean="0"/>
              <a:t>‹Nº›</a:t>
            </a:fld>
            <a:endParaRPr lang="es-ES" dirty="0"/>
          </a:p>
        </p:txBody>
      </p:sp>
    </p:spTree>
    <p:extLst>
      <p:ext uri="{BB962C8B-B14F-4D97-AF65-F5344CB8AC3E}">
        <p14:creationId xmlns:p14="http://schemas.microsoft.com/office/powerpoint/2010/main" val="564325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_tradnl"/>
              <a:t>Clic para editar título</a:t>
            </a:r>
            <a:endParaRPr lang="es-E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07D099D4-B411-6A4B-9506-A15F2200E0E9}" type="datetimeFigureOut">
              <a:rPr lang="es-ES" smtClean="0"/>
              <a:t>24/03/2021</a:t>
            </a:fld>
            <a:endParaRPr lang="es-ES" dirty="0"/>
          </a:p>
        </p:txBody>
      </p:sp>
      <p:sp>
        <p:nvSpPr>
          <p:cNvPr id="8" name="Marcador de pie de página 7"/>
          <p:cNvSpPr>
            <a:spLocks noGrp="1"/>
          </p:cNvSpPr>
          <p:nvPr>
            <p:ph type="ftr" sz="quarter" idx="11"/>
          </p:nvPr>
        </p:nvSpPr>
        <p:spPr/>
        <p:txBody>
          <a:bodyPr/>
          <a:lstStyle/>
          <a:p>
            <a:endParaRPr lang="es-ES" dirty="0"/>
          </a:p>
        </p:txBody>
      </p:sp>
      <p:sp>
        <p:nvSpPr>
          <p:cNvPr id="9" name="Marcador de número de diapositiva 8"/>
          <p:cNvSpPr>
            <a:spLocks noGrp="1"/>
          </p:cNvSpPr>
          <p:nvPr>
            <p:ph type="sldNum" sz="quarter" idx="12"/>
          </p:nvPr>
        </p:nvSpPr>
        <p:spPr/>
        <p:txBody>
          <a:bodyPr/>
          <a:lstStyle/>
          <a:p>
            <a:fld id="{E2B9B2D7-4CCC-CF48-97CC-5CC9F10C7054}" type="slidenum">
              <a:rPr lang="es-ES" smtClean="0"/>
              <a:t>‹Nº›</a:t>
            </a:fld>
            <a:endParaRPr lang="es-ES" dirty="0"/>
          </a:p>
        </p:txBody>
      </p:sp>
    </p:spTree>
    <p:extLst>
      <p:ext uri="{BB962C8B-B14F-4D97-AF65-F5344CB8AC3E}">
        <p14:creationId xmlns:p14="http://schemas.microsoft.com/office/powerpoint/2010/main" val="12978935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07D099D4-B411-6A4B-9506-A15F2200E0E9}" type="datetimeFigureOut">
              <a:rPr lang="es-ES" smtClean="0"/>
              <a:t>24/03/2021</a:t>
            </a:fld>
            <a:endParaRPr lang="es-ES" dirty="0"/>
          </a:p>
        </p:txBody>
      </p:sp>
      <p:sp>
        <p:nvSpPr>
          <p:cNvPr id="4" name="Marcador de pie de página 3"/>
          <p:cNvSpPr>
            <a:spLocks noGrp="1"/>
          </p:cNvSpPr>
          <p:nvPr>
            <p:ph type="ftr" sz="quarter" idx="11"/>
          </p:nvPr>
        </p:nvSpPr>
        <p:spPr/>
        <p:txBody>
          <a:bodyPr/>
          <a:lstStyle/>
          <a:p>
            <a:endParaRPr lang="es-ES" dirty="0"/>
          </a:p>
        </p:txBody>
      </p:sp>
      <p:sp>
        <p:nvSpPr>
          <p:cNvPr id="5" name="Marcador de número de diapositiva 4"/>
          <p:cNvSpPr>
            <a:spLocks noGrp="1"/>
          </p:cNvSpPr>
          <p:nvPr>
            <p:ph type="sldNum" sz="quarter" idx="12"/>
          </p:nvPr>
        </p:nvSpPr>
        <p:spPr/>
        <p:txBody>
          <a:bodyPr/>
          <a:lstStyle/>
          <a:p>
            <a:fld id="{E2B9B2D7-4CCC-CF48-97CC-5CC9F10C7054}" type="slidenum">
              <a:rPr lang="es-ES" smtClean="0"/>
              <a:t>‹Nº›</a:t>
            </a:fld>
            <a:endParaRPr lang="es-ES" dirty="0"/>
          </a:p>
        </p:txBody>
      </p:sp>
    </p:spTree>
    <p:extLst>
      <p:ext uri="{BB962C8B-B14F-4D97-AF65-F5344CB8AC3E}">
        <p14:creationId xmlns:p14="http://schemas.microsoft.com/office/powerpoint/2010/main" val="10105289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7D099D4-B411-6A4B-9506-A15F2200E0E9}" type="datetimeFigureOut">
              <a:rPr lang="es-ES" smtClean="0"/>
              <a:t>24/03/2021</a:t>
            </a:fld>
            <a:endParaRPr lang="es-ES" dirty="0"/>
          </a:p>
        </p:txBody>
      </p:sp>
      <p:sp>
        <p:nvSpPr>
          <p:cNvPr id="3" name="Marcador de pie de página 2"/>
          <p:cNvSpPr>
            <a:spLocks noGrp="1"/>
          </p:cNvSpPr>
          <p:nvPr>
            <p:ph type="ftr" sz="quarter" idx="11"/>
          </p:nvPr>
        </p:nvSpPr>
        <p:spPr/>
        <p:txBody>
          <a:bodyPr/>
          <a:lstStyle/>
          <a:p>
            <a:endParaRPr lang="es-ES" dirty="0"/>
          </a:p>
        </p:txBody>
      </p:sp>
      <p:sp>
        <p:nvSpPr>
          <p:cNvPr id="4" name="Marcador de número de diapositiva 3"/>
          <p:cNvSpPr>
            <a:spLocks noGrp="1"/>
          </p:cNvSpPr>
          <p:nvPr>
            <p:ph type="sldNum" sz="quarter" idx="12"/>
          </p:nvPr>
        </p:nvSpPr>
        <p:spPr/>
        <p:txBody>
          <a:bodyPr/>
          <a:lstStyle/>
          <a:p>
            <a:fld id="{E2B9B2D7-4CCC-CF48-97CC-5CC9F10C7054}" type="slidenum">
              <a:rPr lang="es-ES" smtClean="0"/>
              <a:t>‹Nº›</a:t>
            </a:fld>
            <a:endParaRPr lang="es-ES" dirty="0"/>
          </a:p>
        </p:txBody>
      </p:sp>
    </p:spTree>
    <p:extLst>
      <p:ext uri="{BB962C8B-B14F-4D97-AF65-F5344CB8AC3E}">
        <p14:creationId xmlns:p14="http://schemas.microsoft.com/office/powerpoint/2010/main" val="3585322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_tradnl"/>
              <a:t>Clic para editar título</a:t>
            </a:r>
            <a:endParaRPr lang="es-E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7D099D4-B411-6A4B-9506-A15F2200E0E9}" type="datetimeFigureOut">
              <a:rPr lang="es-ES" smtClean="0"/>
              <a:t>24/03/2021</a:t>
            </a:fld>
            <a:endParaRPr lang="es-ES" dirty="0"/>
          </a:p>
        </p:txBody>
      </p:sp>
      <p:sp>
        <p:nvSpPr>
          <p:cNvPr id="6" name="Marcador de pie de página 5"/>
          <p:cNvSpPr>
            <a:spLocks noGrp="1"/>
          </p:cNvSpPr>
          <p:nvPr>
            <p:ph type="ftr" sz="quarter" idx="11"/>
          </p:nvPr>
        </p:nvSpPr>
        <p:spPr/>
        <p:txBody>
          <a:bodyPr/>
          <a:lstStyle/>
          <a:p>
            <a:endParaRPr lang="es-ES" dirty="0"/>
          </a:p>
        </p:txBody>
      </p:sp>
      <p:sp>
        <p:nvSpPr>
          <p:cNvPr id="7" name="Marcador de número de diapositiva 6"/>
          <p:cNvSpPr>
            <a:spLocks noGrp="1"/>
          </p:cNvSpPr>
          <p:nvPr>
            <p:ph type="sldNum" sz="quarter" idx="12"/>
          </p:nvPr>
        </p:nvSpPr>
        <p:spPr/>
        <p:txBody>
          <a:bodyPr/>
          <a:lstStyle/>
          <a:p>
            <a:fld id="{E2B9B2D7-4CCC-CF48-97CC-5CC9F10C7054}" type="slidenum">
              <a:rPr lang="es-ES" smtClean="0"/>
              <a:t>‹Nº›</a:t>
            </a:fld>
            <a:endParaRPr lang="es-ES" dirty="0"/>
          </a:p>
        </p:txBody>
      </p:sp>
    </p:spTree>
    <p:extLst>
      <p:ext uri="{BB962C8B-B14F-4D97-AF65-F5344CB8AC3E}">
        <p14:creationId xmlns:p14="http://schemas.microsoft.com/office/powerpoint/2010/main" val="1708302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_tradnl"/>
              <a:t>Clic para editar título</a:t>
            </a:r>
            <a:endParaRPr lang="es-ES"/>
          </a:p>
        </p:txBody>
      </p:sp>
      <p:sp>
        <p:nvSpPr>
          <p:cNvPr id="3" name="Marcador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7D099D4-B411-6A4B-9506-A15F2200E0E9}" type="datetimeFigureOut">
              <a:rPr lang="es-ES" smtClean="0"/>
              <a:t>24/03/2021</a:t>
            </a:fld>
            <a:endParaRPr lang="es-ES" dirty="0"/>
          </a:p>
        </p:txBody>
      </p:sp>
      <p:sp>
        <p:nvSpPr>
          <p:cNvPr id="6" name="Marcador de pie de página 5"/>
          <p:cNvSpPr>
            <a:spLocks noGrp="1"/>
          </p:cNvSpPr>
          <p:nvPr>
            <p:ph type="ftr" sz="quarter" idx="11"/>
          </p:nvPr>
        </p:nvSpPr>
        <p:spPr/>
        <p:txBody>
          <a:bodyPr/>
          <a:lstStyle/>
          <a:p>
            <a:endParaRPr lang="es-ES" dirty="0"/>
          </a:p>
        </p:txBody>
      </p:sp>
      <p:sp>
        <p:nvSpPr>
          <p:cNvPr id="7" name="Marcador de número de diapositiva 6"/>
          <p:cNvSpPr>
            <a:spLocks noGrp="1"/>
          </p:cNvSpPr>
          <p:nvPr>
            <p:ph type="sldNum" sz="quarter" idx="12"/>
          </p:nvPr>
        </p:nvSpPr>
        <p:spPr/>
        <p:txBody>
          <a:bodyPr/>
          <a:lstStyle/>
          <a:p>
            <a:fld id="{E2B9B2D7-4CCC-CF48-97CC-5CC9F10C7054}" type="slidenum">
              <a:rPr lang="es-ES" smtClean="0"/>
              <a:t>‹Nº›</a:t>
            </a:fld>
            <a:endParaRPr lang="es-ES" dirty="0"/>
          </a:p>
        </p:txBody>
      </p:sp>
    </p:spTree>
    <p:extLst>
      <p:ext uri="{BB962C8B-B14F-4D97-AF65-F5344CB8AC3E}">
        <p14:creationId xmlns:p14="http://schemas.microsoft.com/office/powerpoint/2010/main" val="18577569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D099D4-B411-6A4B-9506-A15F2200E0E9}" type="datetimeFigureOut">
              <a:rPr lang="es-ES" smtClean="0"/>
              <a:t>24/03/2021</a:t>
            </a:fld>
            <a:endParaRPr lang="es-ES" dirty="0"/>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B9B2D7-4CCC-CF48-97CC-5CC9F10C7054}" type="slidenum">
              <a:rPr lang="es-ES" smtClean="0"/>
              <a:t>‹Nº›</a:t>
            </a:fld>
            <a:endParaRPr lang="es-ES" dirty="0"/>
          </a:p>
        </p:txBody>
      </p:sp>
    </p:spTree>
    <p:extLst>
      <p:ext uri="{BB962C8B-B14F-4D97-AF65-F5344CB8AC3E}">
        <p14:creationId xmlns:p14="http://schemas.microsoft.com/office/powerpoint/2010/main" val="18775651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nkR_2W5eQS4&amp;feature=youtu.be"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enterritorio.gov.co/web/sites/default/files/2020-05/documentos/pqrd_primer_trimestre_2020_0.pdf"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chart" Target="../charts/chart1.xml"/><Relationship Id="rId5" Type="http://schemas.openxmlformats.org/officeDocument/2006/relationships/hyperlink" Target="https://www.enterritorio.gov.co/web/sites/default/files/2020-11/documentos/Informe%20Tercer%20Trimestre%20PQRDF%202020F.pdf" TargetMode="External"/><Relationship Id="rId4" Type="http://schemas.openxmlformats.org/officeDocument/2006/relationships/hyperlink" Target="https://www.enterritorio.gov.co/web/sites/default/files/2020-08/documentos/Informe%20Segundo%20Trimestre%20PQRDF%202020.pdf"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s://web.microsoftstream.com/video/37cfcd4e-ff94-452b-847a-71f7f763ed81"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BNE5M4dZ9xQ" TargetMode="External"/><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s://www.enterritorio.gov.co/web/sites/default/files/2020-12/documentos/Evaluaci%C3%B3n%20espacio%20de%20di%C3%A1logo%20Chat%20tem%C3%A1tico%20Estructuraci%C3%B3n%20de%20proyectos.pdf"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s://www.facebook.com/410111099765611/posts/741719609938090/?vh=e&amp;d=n"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s://www.youtube.com/watch?v=aWIXzSu5wDY&amp;feature=youtu.be"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s://www.enterritorio.gov.co/web/rendicion-de-cuentas-202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uadroTexto 4"/>
          <p:cNvSpPr txBox="1"/>
          <p:nvPr/>
        </p:nvSpPr>
        <p:spPr>
          <a:xfrm>
            <a:off x="1131901" y="1858860"/>
            <a:ext cx="9928197" cy="707886"/>
          </a:xfrm>
          <a:prstGeom prst="rect">
            <a:avLst/>
          </a:prstGeom>
          <a:noFill/>
        </p:spPr>
        <p:txBody>
          <a:bodyPr wrap="square" rtlCol="0">
            <a:spAutoFit/>
          </a:bodyPr>
          <a:lstStyle/>
          <a:p>
            <a:pPr algn="ctr"/>
            <a:r>
              <a:rPr lang="es-CO" sz="4000" b="1" dirty="0">
                <a:solidFill>
                  <a:srgbClr val="00B0F0"/>
                </a:solidFill>
                <a:cs typeface="Arial" charset="0"/>
              </a:rPr>
              <a:t>PLAN DE PARTICIPACIÓN CIUDADANA 2020</a:t>
            </a:r>
            <a:endParaRPr lang="es-ES" sz="4000" b="1" dirty="0">
              <a:solidFill>
                <a:srgbClr val="00B0F0"/>
              </a:solidFill>
              <a:ea typeface="Arial" charset="0"/>
              <a:cs typeface="Arial" charset="0"/>
            </a:endParaRPr>
          </a:p>
        </p:txBody>
      </p:sp>
      <p:pic>
        <p:nvPicPr>
          <p:cNvPr id="6" name="Imagen 5">
            <a:extLst>
              <a:ext uri="{FF2B5EF4-FFF2-40B4-BE49-F238E27FC236}">
                <a16:creationId xmlns:a16="http://schemas.microsoft.com/office/drawing/2014/main" id="{D8E7CFFF-A932-43CF-8FE0-C376B358B26B}"/>
              </a:ext>
            </a:extLst>
          </p:cNvPr>
          <p:cNvPicPr>
            <a:picLocks noChangeAspect="1"/>
          </p:cNvPicPr>
          <p:nvPr/>
        </p:nvPicPr>
        <p:blipFill rotWithShape="1">
          <a:blip r:embed="rId3"/>
          <a:srcRect l="3005" t="18380" r="20841" b="21503"/>
          <a:stretch/>
        </p:blipFill>
        <p:spPr>
          <a:xfrm>
            <a:off x="4455512" y="2858783"/>
            <a:ext cx="2300795" cy="2304893"/>
          </a:xfrm>
          <a:prstGeom prst="rect">
            <a:avLst/>
          </a:prstGeom>
        </p:spPr>
      </p:pic>
    </p:spTree>
    <p:extLst>
      <p:ext uri="{BB962C8B-B14F-4D97-AF65-F5344CB8AC3E}">
        <p14:creationId xmlns:p14="http://schemas.microsoft.com/office/powerpoint/2010/main" val="4175598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2FF5B9A0-B9A1-453B-AA95-AE3772AA1CCC}"/>
              </a:ext>
            </a:extLst>
          </p:cNvPr>
          <p:cNvSpPr txBox="1"/>
          <p:nvPr/>
        </p:nvSpPr>
        <p:spPr>
          <a:xfrm>
            <a:off x="490329" y="759264"/>
            <a:ext cx="11025809" cy="369332"/>
          </a:xfrm>
          <a:prstGeom prst="rect">
            <a:avLst/>
          </a:prstGeom>
          <a:noFill/>
        </p:spPr>
        <p:txBody>
          <a:bodyPr wrap="square">
            <a:spAutoFit/>
          </a:bodyPr>
          <a:lstStyle/>
          <a:p>
            <a:pPr algn="just"/>
            <a:r>
              <a:rPr lang="es-CO" b="1" dirty="0">
                <a:solidFill>
                  <a:srgbClr val="004A84"/>
                </a:solidFill>
                <a:latin typeface="+mj-lt"/>
              </a:rPr>
              <a:t>5. </a:t>
            </a:r>
            <a:r>
              <a:rPr lang="es-ES" b="1" dirty="0">
                <a:solidFill>
                  <a:srgbClr val="004A84"/>
                </a:solidFill>
                <a:latin typeface="+mj-lt"/>
              </a:rPr>
              <a:t>Se elaboró videoclip difundido en redes sociales el 12 de noviembre/2020 sobre los Canales de participación virtuales.</a:t>
            </a:r>
            <a:endParaRPr lang="es-CO" b="1" dirty="0">
              <a:solidFill>
                <a:srgbClr val="004A84"/>
              </a:solidFill>
              <a:latin typeface="+mj-lt"/>
            </a:endParaRPr>
          </a:p>
        </p:txBody>
      </p:sp>
      <p:sp>
        <p:nvSpPr>
          <p:cNvPr id="6" name="CuadroTexto 5">
            <a:extLst>
              <a:ext uri="{FF2B5EF4-FFF2-40B4-BE49-F238E27FC236}">
                <a16:creationId xmlns:a16="http://schemas.microsoft.com/office/drawing/2014/main" id="{DCFC1C9F-44BD-4DD3-9C83-E422A81C547F}"/>
              </a:ext>
            </a:extLst>
          </p:cNvPr>
          <p:cNvSpPr txBox="1"/>
          <p:nvPr/>
        </p:nvSpPr>
        <p:spPr>
          <a:xfrm>
            <a:off x="8375372" y="2828835"/>
            <a:ext cx="3445567" cy="1384995"/>
          </a:xfrm>
          <a:prstGeom prst="rect">
            <a:avLst/>
          </a:prstGeom>
          <a:noFill/>
        </p:spPr>
        <p:txBody>
          <a:bodyPr wrap="square">
            <a:spAutoFit/>
          </a:bodyPr>
          <a:lstStyle/>
          <a:p>
            <a:pPr algn="just"/>
            <a:r>
              <a:rPr lang="es-419" sz="1500" dirty="0">
                <a:solidFill>
                  <a:srgbClr val="004A84"/>
                </a:solidFill>
              </a:rPr>
              <a:t>Publicación en el canal de YouTube Institucional </a:t>
            </a:r>
            <a:r>
              <a:rPr lang="es-419" sz="1800" dirty="0">
                <a:solidFill>
                  <a:srgbClr val="0F3363"/>
                </a:solidFill>
                <a:latin typeface="Calibri" panose="020F0502020204030204" pitchFamily="34" charset="0"/>
                <a:cs typeface="Times New Roman" panose="02020603050405020304" pitchFamily="18" charset="0"/>
                <a:hlinkClick r:id="rId3"/>
              </a:rPr>
              <a:t>https://www.youtube.com/watch?v=nkR_2W5eQS4&amp;feature=youtu.be</a:t>
            </a:r>
            <a:endParaRPr lang="es-CO" dirty="0"/>
          </a:p>
        </p:txBody>
      </p:sp>
      <p:pic>
        <p:nvPicPr>
          <p:cNvPr id="7" name="Imagen 6">
            <a:extLst>
              <a:ext uri="{FF2B5EF4-FFF2-40B4-BE49-F238E27FC236}">
                <a16:creationId xmlns:a16="http://schemas.microsoft.com/office/drawing/2014/main" id="{4064A3BA-6BFA-419B-8E05-CB8369877E85}"/>
              </a:ext>
            </a:extLst>
          </p:cNvPr>
          <p:cNvPicPr>
            <a:picLocks noChangeAspect="1"/>
          </p:cNvPicPr>
          <p:nvPr/>
        </p:nvPicPr>
        <p:blipFill rotWithShape="1">
          <a:blip r:embed="rId4"/>
          <a:srcRect l="16631" t="10222" r="22283" b="5099"/>
          <a:stretch/>
        </p:blipFill>
        <p:spPr>
          <a:xfrm>
            <a:off x="569842" y="1327954"/>
            <a:ext cx="7659758" cy="4953576"/>
          </a:xfrm>
          <a:prstGeom prst="rect">
            <a:avLst/>
          </a:prstGeom>
        </p:spPr>
      </p:pic>
    </p:spTree>
    <p:extLst>
      <p:ext uri="{BB962C8B-B14F-4D97-AF65-F5344CB8AC3E}">
        <p14:creationId xmlns:p14="http://schemas.microsoft.com/office/powerpoint/2010/main" val="948270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2FF5B9A0-B9A1-453B-AA95-AE3772AA1CCC}"/>
              </a:ext>
            </a:extLst>
          </p:cNvPr>
          <p:cNvSpPr txBox="1"/>
          <p:nvPr/>
        </p:nvSpPr>
        <p:spPr>
          <a:xfrm>
            <a:off x="583095" y="1077316"/>
            <a:ext cx="11025809" cy="2123658"/>
          </a:xfrm>
          <a:prstGeom prst="rect">
            <a:avLst/>
          </a:prstGeom>
          <a:noFill/>
        </p:spPr>
        <p:txBody>
          <a:bodyPr wrap="square">
            <a:spAutoFit/>
          </a:bodyPr>
          <a:lstStyle/>
          <a:p>
            <a:pPr algn="just"/>
            <a:r>
              <a:rPr lang="es-CO" b="1" dirty="0">
                <a:solidFill>
                  <a:srgbClr val="004A84"/>
                </a:solidFill>
                <a:latin typeface="+mj-lt"/>
              </a:rPr>
              <a:t>5. </a:t>
            </a:r>
            <a:r>
              <a:rPr lang="es-ES" b="1" dirty="0">
                <a:solidFill>
                  <a:srgbClr val="004A84"/>
                </a:solidFill>
                <a:latin typeface="+mj-lt"/>
              </a:rPr>
              <a:t>Se analizó el uso de los canales virtuales dispuestos por ENTerritorio como son: </a:t>
            </a:r>
          </a:p>
          <a:p>
            <a:pPr algn="just"/>
            <a:endParaRPr lang="es-ES" sz="1500" b="1" dirty="0">
              <a:solidFill>
                <a:srgbClr val="004A84"/>
              </a:solidFill>
              <a:latin typeface="+mj-lt"/>
            </a:endParaRPr>
          </a:p>
          <a:p>
            <a:pPr algn="just"/>
            <a:r>
              <a:rPr lang="es-ES" sz="1500" dirty="0">
                <a:solidFill>
                  <a:srgbClr val="004A84"/>
                </a:solidFill>
              </a:rPr>
              <a:t>Correo electrónico </a:t>
            </a:r>
            <a:r>
              <a:rPr lang="es-ES" b="1" dirty="0">
                <a:solidFill>
                  <a:srgbClr val="004A84"/>
                </a:solidFill>
                <a:latin typeface="+mj-lt"/>
              </a:rPr>
              <a:t>quejasyreclamos@enterritorio.gov.co</a:t>
            </a:r>
            <a:r>
              <a:rPr lang="es-ES" sz="1500" dirty="0">
                <a:solidFill>
                  <a:srgbClr val="004A84"/>
                </a:solidFill>
              </a:rPr>
              <a:t>, </a:t>
            </a:r>
            <a:r>
              <a:rPr lang="es-ES" b="1" dirty="0">
                <a:solidFill>
                  <a:srgbClr val="004A84"/>
                </a:solidFill>
                <a:latin typeface="+mj-lt"/>
              </a:rPr>
              <a:t>radicacioncorrespondencia@enterritorio.gov.co</a:t>
            </a:r>
            <a:r>
              <a:rPr lang="es-ES" sz="1500" dirty="0">
                <a:solidFill>
                  <a:srgbClr val="004A84"/>
                </a:solidFill>
              </a:rPr>
              <a:t>, </a:t>
            </a:r>
            <a:r>
              <a:rPr lang="es-ES" b="1" dirty="0">
                <a:solidFill>
                  <a:srgbClr val="004A84"/>
                </a:solidFill>
                <a:latin typeface="+mj-lt"/>
              </a:rPr>
              <a:t>Redes sociales </a:t>
            </a:r>
            <a:r>
              <a:rPr lang="es-ES" sz="1500" dirty="0">
                <a:solidFill>
                  <a:srgbClr val="004A84"/>
                </a:solidFill>
              </a:rPr>
              <a:t>y la </a:t>
            </a:r>
            <a:r>
              <a:rPr lang="es-ES" b="1" dirty="0">
                <a:solidFill>
                  <a:srgbClr val="004A84"/>
                </a:solidFill>
                <a:latin typeface="+mj-lt"/>
              </a:rPr>
              <a:t>página Web institucional</a:t>
            </a:r>
            <a:r>
              <a:rPr lang="es-ES" sz="1500" dirty="0">
                <a:solidFill>
                  <a:srgbClr val="004A84"/>
                </a:solidFill>
              </a:rPr>
              <a:t>, tomando como insumo el resultado de la Encuesta de usabilidad del formulario PQRD y los Informes trimestrales de PQRD desde enero hasta septiembre/2020, teniendo en cuenta que no se obtuvo la muestra requerida en respuestas a la encuesta dispuesta en el portal Web. Se concluye que el canal virtual de atención ciudadana de preferencia por los usuarios de ENTerritorio es el correo electrónico.</a:t>
            </a:r>
          </a:p>
          <a:p>
            <a:pPr algn="just"/>
            <a:endParaRPr lang="es-CO" b="1" dirty="0">
              <a:solidFill>
                <a:srgbClr val="004A84"/>
              </a:solidFill>
              <a:latin typeface="+mj-lt"/>
            </a:endParaRPr>
          </a:p>
        </p:txBody>
      </p:sp>
    </p:spTree>
    <p:extLst>
      <p:ext uri="{BB962C8B-B14F-4D97-AF65-F5344CB8AC3E}">
        <p14:creationId xmlns:p14="http://schemas.microsoft.com/office/powerpoint/2010/main" val="25541416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464239C9-B641-4E95-AD8F-0116698007EA}"/>
              </a:ext>
            </a:extLst>
          </p:cNvPr>
          <p:cNvSpPr/>
          <p:nvPr/>
        </p:nvSpPr>
        <p:spPr>
          <a:xfrm>
            <a:off x="595000" y="720568"/>
            <a:ext cx="10402956"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b="1" dirty="0">
                <a:solidFill>
                  <a:srgbClr val="004A84"/>
                </a:solidFill>
                <a:latin typeface="+mj-lt"/>
              </a:rPr>
              <a:t>Resultado de encuesta usabilidad formulario PQRD</a:t>
            </a:r>
          </a:p>
        </p:txBody>
      </p:sp>
      <p:sp>
        <p:nvSpPr>
          <p:cNvPr id="5" name="CuadroTexto 4">
            <a:extLst>
              <a:ext uri="{FF2B5EF4-FFF2-40B4-BE49-F238E27FC236}">
                <a16:creationId xmlns:a16="http://schemas.microsoft.com/office/drawing/2014/main" id="{1FCFAF5C-66D9-49A9-BB1A-F7C5011D3D68}"/>
              </a:ext>
            </a:extLst>
          </p:cNvPr>
          <p:cNvSpPr txBox="1"/>
          <p:nvPr/>
        </p:nvSpPr>
        <p:spPr>
          <a:xfrm>
            <a:off x="438574" y="1172687"/>
            <a:ext cx="11281802" cy="830997"/>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419" sz="1500" dirty="0">
                <a:solidFill>
                  <a:srgbClr val="004A84"/>
                </a:solidFill>
              </a:rPr>
              <a:t>La encuesta sobre </a:t>
            </a:r>
            <a:r>
              <a:rPr kumimoji="0" lang="es-419" sz="1600" b="1" i="1" u="none" strike="noStrike" kern="1200" cap="none" spc="0" normalizeH="0" baseline="0" noProof="0" dirty="0">
                <a:ln>
                  <a:noFill/>
                </a:ln>
                <a:solidFill>
                  <a:srgbClr val="004A84"/>
                </a:solidFill>
                <a:effectLst/>
                <a:uLnTx/>
                <a:uFillTx/>
                <a:latin typeface="Calibri" panose="020F0502020204030204"/>
                <a:ea typeface="+mn-ea"/>
                <a:cs typeface="+mn-cs"/>
              </a:rPr>
              <a:t>Usabilidad del formulario de PQRD </a:t>
            </a:r>
            <a:r>
              <a:rPr lang="es-419" sz="1500" dirty="0">
                <a:solidFill>
                  <a:srgbClr val="004A84"/>
                </a:solidFill>
              </a:rPr>
              <a:t>se encuentra disponible de manera permanente en el portal Web institucional, contiene 5 preguntas. Durante la vigencia 2020 se obtuvieron 2 respuestas,  las cuales fueron analizadas y serán la fuente para el mejoramiento.</a:t>
            </a:r>
          </a:p>
        </p:txBody>
      </p:sp>
      <p:sp>
        <p:nvSpPr>
          <p:cNvPr id="6" name="Flecha: cheurón 6">
            <a:extLst>
              <a:ext uri="{FF2B5EF4-FFF2-40B4-BE49-F238E27FC236}">
                <a16:creationId xmlns:a16="http://schemas.microsoft.com/office/drawing/2014/main" id="{DA19F80C-DD94-4EEB-8574-EBBA9FFF3547}"/>
              </a:ext>
            </a:extLst>
          </p:cNvPr>
          <p:cNvSpPr/>
          <p:nvPr/>
        </p:nvSpPr>
        <p:spPr>
          <a:xfrm>
            <a:off x="416474" y="3619608"/>
            <a:ext cx="279643" cy="349887"/>
          </a:xfrm>
          <a:prstGeom prst="chevron">
            <a:avLst>
              <a:gd name="adj" fmla="val 62310"/>
            </a:avLst>
          </a:prstGeom>
          <a:solidFill>
            <a:srgbClr val="3BB5E6"/>
          </a:solidFill>
          <a:ln>
            <a:noFill/>
          </a:ln>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7" name="Flecha: cheurón 6">
            <a:extLst>
              <a:ext uri="{FF2B5EF4-FFF2-40B4-BE49-F238E27FC236}">
                <a16:creationId xmlns:a16="http://schemas.microsoft.com/office/drawing/2014/main" id="{755AB0E2-93E3-472E-9707-3D71641413B4}"/>
              </a:ext>
            </a:extLst>
          </p:cNvPr>
          <p:cNvSpPr/>
          <p:nvPr/>
        </p:nvSpPr>
        <p:spPr>
          <a:xfrm>
            <a:off x="403894" y="2150638"/>
            <a:ext cx="279643" cy="349887"/>
          </a:xfrm>
          <a:prstGeom prst="chevron">
            <a:avLst>
              <a:gd name="adj" fmla="val 62310"/>
            </a:avLst>
          </a:prstGeom>
          <a:solidFill>
            <a:srgbClr val="3BB5E6"/>
          </a:solidFill>
          <a:ln>
            <a:noFill/>
          </a:ln>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419"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CuadroTexto 7">
            <a:extLst>
              <a:ext uri="{FF2B5EF4-FFF2-40B4-BE49-F238E27FC236}">
                <a16:creationId xmlns:a16="http://schemas.microsoft.com/office/drawing/2014/main" id="{C210496D-47FB-4003-8B55-5A897F74C3BF}"/>
              </a:ext>
            </a:extLst>
          </p:cNvPr>
          <p:cNvSpPr txBox="1"/>
          <p:nvPr/>
        </p:nvSpPr>
        <p:spPr>
          <a:xfrm>
            <a:off x="734822" y="2151727"/>
            <a:ext cx="10963452" cy="255454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419" sz="1600" b="0" i="0" u="none" strike="noStrike" kern="1200" cap="none" spc="0" normalizeH="0" baseline="0" noProof="0" dirty="0">
                <a:ln>
                  <a:noFill/>
                </a:ln>
                <a:solidFill>
                  <a:srgbClr val="004A84"/>
                </a:solidFill>
                <a:effectLst/>
                <a:uLnTx/>
                <a:uFillTx/>
                <a:latin typeface="Calibri" panose="020F0502020204030204"/>
                <a:ea typeface="+mn-ea"/>
                <a:cs typeface="+mn-cs"/>
              </a:rPr>
              <a:t>El </a:t>
            </a:r>
            <a:r>
              <a:rPr kumimoji="0" lang="es-419" sz="1100" b="0" i="0" u="none" strike="noStrike" kern="1200" cap="none" spc="0" normalizeH="0" baseline="0" noProof="0" dirty="0">
                <a:ln>
                  <a:noFill/>
                </a:ln>
                <a:solidFill>
                  <a:srgbClr val="004A84"/>
                </a:solidFill>
                <a:effectLst/>
                <a:uLnTx/>
                <a:uFillTx/>
                <a:latin typeface="Calibri" panose="020F0502020204030204"/>
                <a:ea typeface="+mn-ea"/>
                <a:cs typeface="+mn-cs"/>
              </a:rPr>
              <a:t>(</a:t>
            </a:r>
            <a:r>
              <a:rPr kumimoji="0" lang="es-419" sz="1600" b="1" i="0" u="none" strike="noStrike" kern="1200" cap="none" spc="0" normalizeH="0" baseline="0" noProof="0" dirty="0">
                <a:ln>
                  <a:noFill/>
                </a:ln>
                <a:solidFill>
                  <a:srgbClr val="00B0F0"/>
                </a:solidFill>
                <a:effectLst/>
                <a:uLnTx/>
                <a:uFillTx/>
                <a:latin typeface="Calibri" panose="020F0502020204030204"/>
                <a:ea typeface="+mn-ea"/>
                <a:cs typeface="Times New Roman" panose="02020603050405020304" pitchFamily="18" charset="0"/>
              </a:rPr>
              <a:t>100%</a:t>
            </a:r>
            <a:r>
              <a:rPr kumimoji="0" lang="es-419" sz="1100" b="0" i="0" u="none" strike="noStrike" kern="1200" cap="none" spc="0" normalizeH="0" baseline="0" noProof="0" dirty="0">
                <a:ln>
                  <a:noFill/>
                </a:ln>
                <a:solidFill>
                  <a:srgbClr val="004A84"/>
                </a:solidFill>
                <a:effectLst/>
                <a:uLnTx/>
                <a:uFillTx/>
                <a:latin typeface="Calibri" panose="020F0502020204030204"/>
                <a:ea typeface="+mn-ea"/>
                <a:cs typeface="+mn-cs"/>
              </a:rPr>
              <a:t>) </a:t>
            </a:r>
            <a:r>
              <a:rPr lang="es-419" sz="1500" dirty="0">
                <a:solidFill>
                  <a:srgbClr val="004A84"/>
                </a:solidFill>
              </a:rPr>
              <a:t>de los encuestados considera que la ubicación del formulario de PQRD en el Sitio Web es adecuada.</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s-419" sz="1600" dirty="0">
              <a:solidFill>
                <a:srgbClr val="004A84"/>
              </a:solidFill>
              <a:latin typeface="Calibri" panose="020F0502020204030204"/>
            </a:endParaRPr>
          </a:p>
          <a:p>
            <a:pPr algn="just">
              <a:defRPr/>
            </a:pPr>
            <a:r>
              <a:rPr kumimoji="0" lang="es-419" sz="1600" b="0" i="0" u="none" strike="noStrike" kern="1200" cap="none" spc="0" normalizeH="0" baseline="0" noProof="0" dirty="0">
                <a:ln>
                  <a:noFill/>
                </a:ln>
                <a:solidFill>
                  <a:srgbClr val="004A84"/>
                </a:solidFill>
                <a:effectLst/>
                <a:uLnTx/>
                <a:uFillTx/>
                <a:latin typeface="Calibri" panose="020F0502020204030204"/>
                <a:ea typeface="+mn-ea"/>
                <a:cs typeface="+mn-cs"/>
              </a:rPr>
              <a:t>El </a:t>
            </a:r>
            <a:r>
              <a:rPr kumimoji="0" lang="es-419" sz="1100" b="0" i="0" u="none" strike="noStrike" kern="1200" cap="none" spc="0" normalizeH="0" baseline="0" noProof="0" dirty="0">
                <a:ln>
                  <a:noFill/>
                </a:ln>
                <a:solidFill>
                  <a:srgbClr val="004A84"/>
                </a:solidFill>
                <a:effectLst/>
                <a:uLnTx/>
                <a:uFillTx/>
                <a:latin typeface="Calibri" panose="020F0502020204030204"/>
                <a:ea typeface="+mn-ea"/>
                <a:cs typeface="+mn-cs"/>
              </a:rPr>
              <a:t>(</a:t>
            </a:r>
            <a:r>
              <a:rPr kumimoji="0" lang="es-419" sz="1600" b="1" i="0" u="none" strike="noStrike" kern="1200" cap="none" spc="0" normalizeH="0" baseline="0" noProof="0" dirty="0">
                <a:ln>
                  <a:noFill/>
                </a:ln>
                <a:solidFill>
                  <a:srgbClr val="00B0F0"/>
                </a:solidFill>
                <a:effectLst/>
                <a:uLnTx/>
                <a:uFillTx/>
                <a:latin typeface="Calibri" panose="020F0502020204030204"/>
                <a:ea typeface="+mn-ea"/>
                <a:cs typeface="Times New Roman" panose="02020603050405020304" pitchFamily="18" charset="0"/>
              </a:rPr>
              <a:t>100%</a:t>
            </a:r>
            <a:r>
              <a:rPr kumimoji="0" lang="es-419" sz="1100" b="0" i="0" u="none" strike="noStrike" kern="1200" cap="none" spc="0" normalizeH="0" baseline="0" noProof="0" dirty="0">
                <a:ln>
                  <a:noFill/>
                </a:ln>
                <a:solidFill>
                  <a:srgbClr val="004A84"/>
                </a:solidFill>
                <a:effectLst/>
                <a:uLnTx/>
                <a:uFillTx/>
                <a:latin typeface="Calibri" panose="020F0502020204030204"/>
                <a:ea typeface="+mn-ea"/>
                <a:cs typeface="+mn-cs"/>
              </a:rPr>
              <a:t>) </a:t>
            </a:r>
            <a:r>
              <a:rPr lang="es-419" sz="1500" dirty="0">
                <a:solidFill>
                  <a:srgbClr val="004A84"/>
                </a:solidFill>
              </a:rPr>
              <a:t>de los encuestados considera que el diseño del formulario de PQRD es intuitivo y facilita su diligenciamiento.</a:t>
            </a:r>
          </a:p>
          <a:p>
            <a:pPr algn="just">
              <a:defRPr/>
            </a:pPr>
            <a:endParaRPr lang="es-419" sz="1600" dirty="0">
              <a:solidFill>
                <a:srgbClr val="004A84"/>
              </a:solidFill>
              <a:latin typeface="Calibri" panose="020F0502020204030204"/>
            </a:endParaRPr>
          </a:p>
          <a:p>
            <a:pPr algn="just">
              <a:defRPr/>
            </a:pPr>
            <a:r>
              <a:rPr kumimoji="0" lang="es-419" sz="1600" b="0" i="0" u="none" strike="noStrike" kern="1200" cap="none" spc="0" normalizeH="0" baseline="0" noProof="0" dirty="0">
                <a:ln>
                  <a:noFill/>
                </a:ln>
                <a:solidFill>
                  <a:srgbClr val="004A84"/>
                </a:solidFill>
                <a:effectLst/>
                <a:uLnTx/>
                <a:uFillTx/>
                <a:latin typeface="Calibri" panose="020F0502020204030204"/>
                <a:ea typeface="+mn-ea"/>
                <a:cs typeface="+mn-cs"/>
              </a:rPr>
              <a:t>El </a:t>
            </a:r>
            <a:r>
              <a:rPr kumimoji="0" lang="es-419" sz="1100" b="0" i="0" u="none" strike="noStrike" kern="1200" cap="none" spc="0" normalizeH="0" baseline="0" noProof="0" dirty="0">
                <a:ln>
                  <a:noFill/>
                </a:ln>
                <a:solidFill>
                  <a:srgbClr val="004A84"/>
                </a:solidFill>
                <a:effectLst/>
                <a:uLnTx/>
                <a:uFillTx/>
                <a:latin typeface="Calibri" panose="020F0502020204030204"/>
                <a:ea typeface="+mn-ea"/>
                <a:cs typeface="+mn-cs"/>
              </a:rPr>
              <a:t>(</a:t>
            </a:r>
            <a:r>
              <a:rPr kumimoji="0" lang="es-419" sz="1600" b="1" i="0" u="none" strike="noStrike" kern="1200" cap="none" spc="0" normalizeH="0" baseline="0" noProof="0" dirty="0">
                <a:ln>
                  <a:noFill/>
                </a:ln>
                <a:solidFill>
                  <a:srgbClr val="00B0F0"/>
                </a:solidFill>
                <a:effectLst/>
                <a:uLnTx/>
                <a:uFillTx/>
                <a:latin typeface="Calibri" panose="020F0502020204030204"/>
                <a:ea typeface="+mn-ea"/>
                <a:cs typeface="Times New Roman" panose="02020603050405020304" pitchFamily="18" charset="0"/>
              </a:rPr>
              <a:t>100%</a:t>
            </a:r>
            <a:r>
              <a:rPr kumimoji="0" lang="es-419" sz="1100" b="0" i="0" u="none" strike="noStrike" kern="1200" cap="none" spc="0" normalizeH="0" baseline="0" noProof="0" dirty="0">
                <a:ln>
                  <a:noFill/>
                </a:ln>
                <a:solidFill>
                  <a:srgbClr val="004A84"/>
                </a:solidFill>
                <a:effectLst/>
                <a:uLnTx/>
                <a:uFillTx/>
                <a:latin typeface="Calibri" panose="020F0502020204030204"/>
                <a:ea typeface="+mn-ea"/>
                <a:cs typeface="+mn-cs"/>
              </a:rPr>
              <a:t>) </a:t>
            </a:r>
            <a:r>
              <a:rPr lang="es-419" sz="1500" dirty="0">
                <a:solidFill>
                  <a:srgbClr val="004A84"/>
                </a:solidFill>
              </a:rPr>
              <a:t>de los encuestados considera que los campos solicitados para el diligenciamiento del formulario PQRD son adecuados.</a:t>
            </a:r>
          </a:p>
          <a:p>
            <a:pPr algn="just">
              <a:defRPr/>
            </a:pPr>
            <a:endParaRPr lang="es-419" sz="1600" dirty="0">
              <a:solidFill>
                <a:srgbClr val="004A84"/>
              </a:solidFill>
              <a:latin typeface="Calibri" panose="020F0502020204030204"/>
            </a:endParaRPr>
          </a:p>
          <a:p>
            <a:pPr algn="just">
              <a:defRPr/>
            </a:pPr>
            <a:r>
              <a:rPr kumimoji="0" lang="es-419" sz="1600" b="0" i="0" u="none" strike="noStrike" kern="1200" cap="none" spc="0" normalizeH="0" baseline="0" noProof="0" dirty="0">
                <a:ln>
                  <a:noFill/>
                </a:ln>
                <a:solidFill>
                  <a:srgbClr val="004A84"/>
                </a:solidFill>
                <a:effectLst/>
                <a:uLnTx/>
                <a:uFillTx/>
                <a:latin typeface="Calibri" panose="020F0502020204030204"/>
                <a:ea typeface="+mn-ea"/>
                <a:cs typeface="+mn-cs"/>
              </a:rPr>
              <a:t>El </a:t>
            </a:r>
            <a:r>
              <a:rPr kumimoji="0" lang="es-419" sz="1100" b="0" i="0" u="none" strike="noStrike" kern="1200" cap="none" spc="0" normalizeH="0" baseline="0" noProof="0" dirty="0">
                <a:ln>
                  <a:noFill/>
                </a:ln>
                <a:solidFill>
                  <a:srgbClr val="004A84"/>
                </a:solidFill>
                <a:effectLst/>
                <a:uLnTx/>
                <a:uFillTx/>
                <a:latin typeface="Calibri" panose="020F0502020204030204"/>
                <a:ea typeface="+mn-ea"/>
                <a:cs typeface="+mn-cs"/>
              </a:rPr>
              <a:t>(</a:t>
            </a:r>
            <a:r>
              <a:rPr kumimoji="0" lang="es-419" sz="1600" b="1" i="0" u="none" strike="noStrike" kern="1200" cap="none" spc="0" normalizeH="0" baseline="0" noProof="0" dirty="0">
                <a:ln>
                  <a:noFill/>
                </a:ln>
                <a:solidFill>
                  <a:srgbClr val="00B0F0"/>
                </a:solidFill>
                <a:effectLst/>
                <a:uLnTx/>
                <a:uFillTx/>
                <a:latin typeface="Calibri" panose="020F0502020204030204"/>
                <a:ea typeface="+mn-ea"/>
                <a:cs typeface="Times New Roman" panose="02020603050405020304" pitchFamily="18" charset="0"/>
              </a:rPr>
              <a:t>100%</a:t>
            </a:r>
            <a:r>
              <a:rPr kumimoji="0" lang="es-419" sz="1100" b="0" i="0" u="none" strike="noStrike" kern="1200" cap="none" spc="0" normalizeH="0" baseline="0" noProof="0" dirty="0">
                <a:ln>
                  <a:noFill/>
                </a:ln>
                <a:solidFill>
                  <a:srgbClr val="004A84"/>
                </a:solidFill>
                <a:effectLst/>
                <a:uLnTx/>
                <a:uFillTx/>
                <a:latin typeface="Calibri" panose="020F0502020204030204"/>
                <a:ea typeface="+mn-ea"/>
                <a:cs typeface="+mn-cs"/>
              </a:rPr>
              <a:t>) </a:t>
            </a:r>
            <a:r>
              <a:rPr lang="es-419" sz="1500" dirty="0">
                <a:solidFill>
                  <a:srgbClr val="004A84"/>
                </a:solidFill>
              </a:rPr>
              <a:t>de los encuestados considera que las instrucciones y mensajes informativos dados para el diligenciamiento del formulario PQRD son las claros.</a:t>
            </a:r>
          </a:p>
          <a:p>
            <a:pPr algn="just">
              <a:defRPr/>
            </a:pPr>
            <a:endParaRPr lang="es-419" sz="1600" dirty="0">
              <a:solidFill>
                <a:srgbClr val="004A84"/>
              </a:solidFill>
              <a:latin typeface="Calibri" panose="020F0502020204030204"/>
            </a:endParaRPr>
          </a:p>
          <a:p>
            <a:pPr algn="just">
              <a:defRPr/>
            </a:pPr>
            <a:r>
              <a:rPr lang="es-419" sz="1500" dirty="0">
                <a:solidFill>
                  <a:srgbClr val="004A84"/>
                </a:solidFill>
              </a:rPr>
              <a:t>No se obtuvo respuesta a la pregunta: ¿Piensa usted que el sitio web mantiene una navegación consistente y coherente?</a:t>
            </a:r>
          </a:p>
        </p:txBody>
      </p:sp>
      <p:sp>
        <p:nvSpPr>
          <p:cNvPr id="9" name="Flecha: cheurón 6">
            <a:extLst>
              <a:ext uri="{FF2B5EF4-FFF2-40B4-BE49-F238E27FC236}">
                <a16:creationId xmlns:a16="http://schemas.microsoft.com/office/drawing/2014/main" id="{A3D4AEB3-F3F8-4EE8-88C2-C88398AC8DF1}"/>
              </a:ext>
            </a:extLst>
          </p:cNvPr>
          <p:cNvSpPr/>
          <p:nvPr/>
        </p:nvSpPr>
        <p:spPr>
          <a:xfrm>
            <a:off x="442601" y="3123051"/>
            <a:ext cx="279643" cy="349887"/>
          </a:xfrm>
          <a:prstGeom prst="chevron">
            <a:avLst>
              <a:gd name="adj" fmla="val 62310"/>
            </a:avLst>
          </a:prstGeom>
          <a:solidFill>
            <a:srgbClr val="3BB5E6"/>
          </a:solidFill>
          <a:ln>
            <a:noFill/>
          </a:ln>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0" name="CuadroTexto 9">
            <a:extLst>
              <a:ext uri="{FF2B5EF4-FFF2-40B4-BE49-F238E27FC236}">
                <a16:creationId xmlns:a16="http://schemas.microsoft.com/office/drawing/2014/main" id="{2FADE3AC-4826-4190-BCB3-05E90A5BC4C2}"/>
              </a:ext>
            </a:extLst>
          </p:cNvPr>
          <p:cNvSpPr txBox="1"/>
          <p:nvPr/>
        </p:nvSpPr>
        <p:spPr>
          <a:xfrm>
            <a:off x="403894" y="4778791"/>
            <a:ext cx="6096000" cy="369332"/>
          </a:xfrm>
          <a:prstGeom prst="rect">
            <a:avLst/>
          </a:prstGeom>
          <a:noFill/>
        </p:spPr>
        <p:txBody>
          <a:bodyPr wrap="square">
            <a:spAutoFit/>
          </a:bodyPr>
          <a:lstStyle/>
          <a:p>
            <a:r>
              <a:rPr lang="es-MX" b="1" dirty="0">
                <a:solidFill>
                  <a:srgbClr val="00B0F0"/>
                </a:solidFill>
                <a:latin typeface="Calibri" panose="020F0502020204030204"/>
                <a:cs typeface="Times New Roman" panose="02020603050405020304" pitchFamily="18" charset="0"/>
              </a:rPr>
              <a:t>Aspectos por mejorar:</a:t>
            </a:r>
            <a:endParaRPr lang="es-419" dirty="0"/>
          </a:p>
        </p:txBody>
      </p:sp>
      <p:sp>
        <p:nvSpPr>
          <p:cNvPr id="11" name="CuadroTexto 10">
            <a:extLst>
              <a:ext uri="{FF2B5EF4-FFF2-40B4-BE49-F238E27FC236}">
                <a16:creationId xmlns:a16="http://schemas.microsoft.com/office/drawing/2014/main" id="{C4F0CFDD-86B5-4911-B9BC-17682D7F132F}"/>
              </a:ext>
            </a:extLst>
          </p:cNvPr>
          <p:cNvSpPr txBox="1"/>
          <p:nvPr/>
        </p:nvSpPr>
        <p:spPr>
          <a:xfrm>
            <a:off x="377767" y="5220704"/>
            <a:ext cx="11403416" cy="107721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419" sz="1600" b="0" i="0" u="none" strike="noStrike" kern="1200" cap="none" spc="0" normalizeH="0" baseline="0" noProof="0" dirty="0">
                <a:ln>
                  <a:noFill/>
                </a:ln>
                <a:solidFill>
                  <a:srgbClr val="004A84"/>
                </a:solidFill>
                <a:effectLst/>
                <a:uLnTx/>
                <a:uFillTx/>
                <a:latin typeface="Calibri" panose="020F0502020204030204"/>
                <a:ea typeface="+mn-ea"/>
                <a:cs typeface="+mn-cs"/>
              </a:rPr>
              <a:t>Dentro del Plan </a:t>
            </a:r>
            <a:r>
              <a:rPr lang="es-419" sz="1600" dirty="0">
                <a:solidFill>
                  <a:srgbClr val="004A84"/>
                </a:solidFill>
                <a:latin typeface="Calibri" panose="020F0502020204030204"/>
              </a:rPr>
              <a:t>Anticorrupción y de Atención al Ciudadano PAAC 2021 se formuló la actividad: </a:t>
            </a:r>
            <a:r>
              <a:rPr lang="es-419" sz="1600" i="1" dirty="0">
                <a:solidFill>
                  <a:srgbClr val="004A84"/>
                </a:solidFill>
                <a:latin typeface="Calibri" panose="020F0502020204030204"/>
              </a:rPr>
              <a:t>Diseñar  e implementar encuesta de satisfacción frente a la atención y disposición de los canales para la atención de las PQRDF, </a:t>
            </a:r>
            <a:r>
              <a:rPr lang="es-419" sz="1600" dirty="0">
                <a:solidFill>
                  <a:srgbClr val="004A84"/>
                </a:solidFill>
                <a:latin typeface="Calibri" panose="020F0502020204030204"/>
              </a:rPr>
              <a:t>con el fin de actualizar la encuesta vigente y crear nuevos criterios de medición, que permitan tomar decisiones en pro de mejorar la atención prestada por este medio a los usuarios de ENTerritorio.</a:t>
            </a:r>
            <a:endParaRPr kumimoji="0" lang="es-419" sz="1600" b="0" u="none" strike="noStrike" kern="1200" cap="none" spc="0" normalizeH="0" baseline="0" noProof="0" dirty="0">
              <a:ln>
                <a:noFill/>
              </a:ln>
              <a:solidFill>
                <a:srgbClr val="004A84"/>
              </a:solidFill>
              <a:effectLst/>
              <a:uLnTx/>
              <a:uFillTx/>
              <a:latin typeface="Calibri" panose="020F0502020204030204"/>
              <a:ea typeface="+mn-ea"/>
              <a:cs typeface="+mn-cs"/>
            </a:endParaRPr>
          </a:p>
        </p:txBody>
      </p:sp>
      <p:sp>
        <p:nvSpPr>
          <p:cNvPr id="12" name="Flecha: cheurón 6">
            <a:extLst>
              <a:ext uri="{FF2B5EF4-FFF2-40B4-BE49-F238E27FC236}">
                <a16:creationId xmlns:a16="http://schemas.microsoft.com/office/drawing/2014/main" id="{FE443FA1-1182-422F-88E8-717BECE35B45}"/>
              </a:ext>
            </a:extLst>
          </p:cNvPr>
          <p:cNvSpPr/>
          <p:nvPr/>
        </p:nvSpPr>
        <p:spPr>
          <a:xfrm>
            <a:off x="442601" y="4280992"/>
            <a:ext cx="279643" cy="349887"/>
          </a:xfrm>
          <a:prstGeom prst="chevron">
            <a:avLst>
              <a:gd name="adj" fmla="val 62310"/>
            </a:avLst>
          </a:prstGeom>
          <a:solidFill>
            <a:srgbClr val="3BB5E6"/>
          </a:solidFill>
          <a:ln>
            <a:noFill/>
          </a:ln>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3" name="Flecha: cheurón 6">
            <a:extLst>
              <a:ext uri="{FF2B5EF4-FFF2-40B4-BE49-F238E27FC236}">
                <a16:creationId xmlns:a16="http://schemas.microsoft.com/office/drawing/2014/main" id="{6988456D-217C-447D-A8ED-0F428B5075FD}"/>
              </a:ext>
            </a:extLst>
          </p:cNvPr>
          <p:cNvSpPr/>
          <p:nvPr/>
        </p:nvSpPr>
        <p:spPr>
          <a:xfrm>
            <a:off x="455179" y="2608293"/>
            <a:ext cx="279643" cy="349887"/>
          </a:xfrm>
          <a:prstGeom prst="chevron">
            <a:avLst>
              <a:gd name="adj" fmla="val 62310"/>
            </a:avLst>
          </a:prstGeom>
          <a:solidFill>
            <a:srgbClr val="3BB5E6"/>
          </a:solidFill>
          <a:ln>
            <a:noFill/>
          </a:ln>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Tree>
    <p:extLst>
      <p:ext uri="{BB962C8B-B14F-4D97-AF65-F5344CB8AC3E}">
        <p14:creationId xmlns:p14="http://schemas.microsoft.com/office/powerpoint/2010/main" val="17628971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1C1C3324-AE77-4B5E-AAF6-5BEF04B89A81}"/>
              </a:ext>
            </a:extLst>
          </p:cNvPr>
          <p:cNvSpPr/>
          <p:nvPr/>
        </p:nvSpPr>
        <p:spPr>
          <a:xfrm>
            <a:off x="722244" y="692634"/>
            <a:ext cx="10402956"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b="1" dirty="0">
                <a:solidFill>
                  <a:srgbClr val="004A84"/>
                </a:solidFill>
                <a:latin typeface="+mj-lt"/>
              </a:rPr>
              <a:t>Análisis Informes trimestrales PQRD</a:t>
            </a:r>
          </a:p>
        </p:txBody>
      </p:sp>
      <p:sp>
        <p:nvSpPr>
          <p:cNvPr id="5" name="CuadroTexto 4">
            <a:extLst>
              <a:ext uri="{FF2B5EF4-FFF2-40B4-BE49-F238E27FC236}">
                <a16:creationId xmlns:a16="http://schemas.microsoft.com/office/drawing/2014/main" id="{CE35CED8-5729-4469-AEC0-C7DCB3C6EE47}"/>
              </a:ext>
            </a:extLst>
          </p:cNvPr>
          <p:cNvSpPr txBox="1"/>
          <p:nvPr/>
        </p:nvSpPr>
        <p:spPr>
          <a:xfrm>
            <a:off x="455099" y="1162698"/>
            <a:ext cx="11281802" cy="55399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419" sz="1500" dirty="0">
                <a:solidFill>
                  <a:srgbClr val="004A84"/>
                </a:solidFill>
              </a:rPr>
              <a:t>Conforme al insumo obtenido mediante los Informes trimestrales de PQRD relacionados con las solicitudes allegadas por los canales virtuales se concluye que:</a:t>
            </a:r>
          </a:p>
        </p:txBody>
      </p:sp>
      <p:sp>
        <p:nvSpPr>
          <p:cNvPr id="6" name="CuadroTexto 5">
            <a:extLst>
              <a:ext uri="{FF2B5EF4-FFF2-40B4-BE49-F238E27FC236}">
                <a16:creationId xmlns:a16="http://schemas.microsoft.com/office/drawing/2014/main" id="{86C80838-B05E-4263-8718-C3AD3CD7F519}"/>
              </a:ext>
            </a:extLst>
          </p:cNvPr>
          <p:cNvSpPr txBox="1"/>
          <p:nvPr/>
        </p:nvSpPr>
        <p:spPr>
          <a:xfrm>
            <a:off x="455099" y="1873101"/>
            <a:ext cx="11281802" cy="830997"/>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419" sz="1500" dirty="0">
                <a:solidFill>
                  <a:srgbClr val="004A84"/>
                </a:solidFill>
              </a:rPr>
              <a:t>Durante el primer trimestre de 2020, previo al inicio de la Declaratoria de emergencia sanitaria debido a la Pandemia por la COVID 19, el canal de recepción preferido por los usuarios era el </a:t>
            </a:r>
            <a:r>
              <a:rPr lang="es-419" sz="1600" b="1" i="1" dirty="0">
                <a:solidFill>
                  <a:srgbClr val="004A84"/>
                </a:solidFill>
                <a:latin typeface="Calibri" panose="020F0502020204030204"/>
              </a:rPr>
              <a:t>presencial, el C.A.C. </a:t>
            </a:r>
            <a:r>
              <a:rPr lang="es-419" sz="1500" dirty="0">
                <a:solidFill>
                  <a:srgbClr val="004A84"/>
                </a:solidFill>
              </a:rPr>
              <a:t>con un porcentaje del </a:t>
            </a:r>
            <a:r>
              <a:rPr lang="es-419" sz="1600" b="1" dirty="0">
                <a:solidFill>
                  <a:srgbClr val="00B0F0"/>
                </a:solidFill>
                <a:latin typeface="Calibri" panose="020F0502020204030204"/>
                <a:cs typeface="Times New Roman" panose="02020603050405020304" pitchFamily="18" charset="0"/>
              </a:rPr>
              <a:t>50.72%</a:t>
            </a:r>
            <a:r>
              <a:rPr kumimoji="0" lang="es-419" sz="1600" b="0" i="0" u="none" strike="noStrike" kern="1200" cap="none" spc="0" normalizeH="0" baseline="0" noProof="0" dirty="0">
                <a:ln>
                  <a:noFill/>
                </a:ln>
                <a:solidFill>
                  <a:srgbClr val="004A84"/>
                </a:solidFill>
                <a:effectLst/>
                <a:uLnTx/>
                <a:uFillTx/>
                <a:latin typeface="Calibri" panose="020F0502020204030204"/>
                <a:ea typeface="+mn-ea"/>
                <a:cs typeface="+mn-cs"/>
              </a:rPr>
              <a:t> </a:t>
            </a:r>
            <a:r>
              <a:rPr lang="es-419" sz="1500" dirty="0">
                <a:solidFill>
                  <a:srgbClr val="004A84"/>
                </a:solidFill>
              </a:rPr>
              <a:t>de solicitudes allegadas.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419" sz="1600" b="0" i="0" u="none" strike="noStrike" kern="1200" cap="none" spc="0" normalizeH="0" baseline="0" noProof="0" dirty="0">
                <a:ln>
                  <a:noFill/>
                </a:ln>
                <a:solidFill>
                  <a:srgbClr val="004A84"/>
                </a:solidFill>
                <a:effectLst/>
                <a:uLnTx/>
                <a:uFillTx/>
                <a:latin typeface="Calibri" panose="020F0502020204030204"/>
                <a:ea typeface="+mn-ea"/>
                <a:cs typeface="+mn-cs"/>
                <a:hlinkClick r:id="rId3"/>
              </a:rPr>
              <a:t>https://www.enterritorio.gov.co/web/sites/default/files/2020-05/documentos/pqrd_primer_trimestre_2020_0.pdf</a:t>
            </a:r>
            <a:endParaRPr kumimoji="0" lang="es-419" sz="1600" b="1" i="0" u="none" strike="noStrike" kern="1200" cap="none" spc="0" normalizeH="0" baseline="0" noProof="0" dirty="0">
              <a:ln>
                <a:noFill/>
              </a:ln>
              <a:solidFill>
                <a:srgbClr val="133665"/>
              </a:solidFill>
              <a:effectLst/>
              <a:uLnTx/>
              <a:uFillTx/>
              <a:latin typeface="Calibri" panose="020F0502020204030204"/>
              <a:ea typeface="+mn-ea"/>
              <a:cs typeface="+mn-cs"/>
            </a:endParaRPr>
          </a:p>
        </p:txBody>
      </p:sp>
      <p:sp>
        <p:nvSpPr>
          <p:cNvPr id="7" name="CuadroTexto 6">
            <a:extLst>
              <a:ext uri="{FF2B5EF4-FFF2-40B4-BE49-F238E27FC236}">
                <a16:creationId xmlns:a16="http://schemas.microsoft.com/office/drawing/2014/main" id="{58B3462C-C215-4371-B40F-FD3260B0D80C}"/>
              </a:ext>
            </a:extLst>
          </p:cNvPr>
          <p:cNvSpPr txBox="1"/>
          <p:nvPr/>
        </p:nvSpPr>
        <p:spPr>
          <a:xfrm>
            <a:off x="455099" y="3020643"/>
            <a:ext cx="6096000" cy="3262432"/>
          </a:xfrm>
          <a:prstGeom prst="rect">
            <a:avLst/>
          </a:prstGeom>
          <a:noFill/>
        </p:spPr>
        <p:txBody>
          <a:bodyPr wrap="square">
            <a:spAutoFit/>
          </a:bodyPr>
          <a:lstStyle/>
          <a:p>
            <a:pPr algn="just">
              <a:defRPr/>
            </a:pPr>
            <a:r>
              <a:rPr lang="es-419" sz="1500" dirty="0">
                <a:solidFill>
                  <a:srgbClr val="004A84"/>
                </a:solidFill>
              </a:rPr>
              <a:t>Durante el segundo trimestre de 2020, el canal de recepción preferido por los usuarios es canal virtual del correo electrónico con un porcentaje del </a:t>
            </a:r>
            <a:r>
              <a:rPr lang="es-419" sz="1600" b="1" dirty="0">
                <a:solidFill>
                  <a:srgbClr val="00B0F0"/>
                </a:solidFill>
                <a:latin typeface="Calibri" panose="020F0502020204030204"/>
                <a:cs typeface="Times New Roman" panose="02020603050405020304" pitchFamily="18" charset="0"/>
              </a:rPr>
              <a:t>55.84%</a:t>
            </a:r>
            <a:r>
              <a:rPr kumimoji="0" lang="es-419" sz="1600" b="0" i="0" u="none" strike="noStrike" kern="1200" cap="none" spc="0" normalizeH="0" baseline="0" noProof="0" dirty="0">
                <a:ln>
                  <a:noFill/>
                </a:ln>
                <a:solidFill>
                  <a:srgbClr val="004A84"/>
                </a:solidFill>
                <a:effectLst/>
                <a:uLnTx/>
                <a:uFillTx/>
                <a:latin typeface="Calibri" panose="020F0502020204030204"/>
                <a:ea typeface="+mn-ea"/>
                <a:cs typeface="+mn-cs"/>
              </a:rPr>
              <a:t> </a:t>
            </a:r>
            <a:r>
              <a:rPr lang="es-419" sz="1500" dirty="0">
                <a:solidFill>
                  <a:srgbClr val="004A84"/>
                </a:solidFill>
              </a:rPr>
              <a:t>de solicitudes allegadas, seguido el Portal Web con el </a:t>
            </a:r>
            <a:r>
              <a:rPr kumimoji="0" lang="es-419" sz="1600" b="1" i="0" u="none" strike="noStrike" kern="1200" cap="none" spc="0" normalizeH="0" baseline="0" noProof="0" dirty="0">
                <a:ln>
                  <a:noFill/>
                </a:ln>
                <a:solidFill>
                  <a:srgbClr val="00B0F0"/>
                </a:solidFill>
                <a:effectLst/>
                <a:uLnTx/>
                <a:uFillTx/>
                <a:latin typeface="Calibri" panose="020F0502020204030204"/>
                <a:ea typeface="+mn-ea"/>
                <a:cs typeface="Times New Roman" panose="02020603050405020304" pitchFamily="18" charset="0"/>
              </a:rPr>
              <a:t>33</a:t>
            </a:r>
            <a:r>
              <a:rPr lang="es-419" sz="1600" b="1" dirty="0">
                <a:solidFill>
                  <a:srgbClr val="00B0F0"/>
                </a:solidFill>
                <a:latin typeface="Calibri" panose="020F0502020204030204"/>
                <a:cs typeface="Times New Roman" panose="02020603050405020304" pitchFamily="18" charset="0"/>
              </a:rPr>
              <a:t>.5%.</a:t>
            </a:r>
          </a:p>
          <a:p>
            <a:pPr algn="just">
              <a:defRPr/>
            </a:pPr>
            <a:r>
              <a:rPr lang="es-419" sz="1600" dirty="0">
                <a:solidFill>
                  <a:srgbClr val="00B0F0"/>
                </a:solidFill>
                <a:latin typeface="Calibri" panose="020F0502020204030204"/>
                <a:cs typeface="Times New Roman" panose="02020603050405020304" pitchFamily="18" charset="0"/>
                <a:hlinkClick r:id="rId4"/>
              </a:rPr>
              <a:t>https://www.enterritorio.gov.co/web/sites/default/files/2020-08/documentos/Informe%20Segundo%20Trimestre%20PQRDF%202020.pdf</a:t>
            </a:r>
            <a:endParaRPr lang="es-419" sz="1600" dirty="0">
              <a:solidFill>
                <a:srgbClr val="00B0F0"/>
              </a:solidFill>
              <a:latin typeface="Calibri" panose="020F0502020204030204"/>
              <a:cs typeface="Times New Roman" panose="02020603050405020304" pitchFamily="18" charset="0"/>
            </a:endParaRPr>
          </a:p>
          <a:p>
            <a:pPr algn="just">
              <a:defRPr/>
            </a:pPr>
            <a:endParaRPr lang="es-419" sz="1600" b="1" dirty="0">
              <a:solidFill>
                <a:srgbClr val="00B0F0"/>
              </a:solidFill>
              <a:latin typeface="Calibri" panose="020F0502020204030204"/>
              <a:cs typeface="Times New Roman" panose="02020603050405020304" pitchFamily="18" charset="0"/>
            </a:endParaRPr>
          </a:p>
          <a:p>
            <a:pPr algn="just">
              <a:defRPr/>
            </a:pPr>
            <a:r>
              <a:rPr lang="es-419" sz="1500" dirty="0">
                <a:solidFill>
                  <a:srgbClr val="004A84"/>
                </a:solidFill>
              </a:rPr>
              <a:t>Durante el tercer trimestre de 2020, el canal de recepción preferido por los usuarios sigue siendo el </a:t>
            </a:r>
            <a:r>
              <a:rPr lang="es-419" sz="1600" b="1" i="1" dirty="0">
                <a:solidFill>
                  <a:srgbClr val="004A84"/>
                </a:solidFill>
                <a:latin typeface="Calibri" panose="020F0502020204030204"/>
              </a:rPr>
              <a:t>correo electrónico </a:t>
            </a:r>
            <a:r>
              <a:rPr lang="es-419" sz="1500" dirty="0">
                <a:solidFill>
                  <a:srgbClr val="004A84"/>
                </a:solidFill>
              </a:rPr>
              <a:t>con un porcentaje del </a:t>
            </a:r>
            <a:r>
              <a:rPr lang="es-419" sz="1600" b="1" dirty="0">
                <a:solidFill>
                  <a:srgbClr val="00B0F0"/>
                </a:solidFill>
                <a:latin typeface="Calibri" panose="020F0502020204030204"/>
                <a:cs typeface="Times New Roman" panose="02020603050405020304" pitchFamily="18" charset="0"/>
              </a:rPr>
              <a:t>85.85%</a:t>
            </a:r>
            <a:r>
              <a:rPr kumimoji="0" lang="es-419" sz="1600" b="0" i="0" u="none" strike="noStrike" kern="1200" cap="none" spc="0" normalizeH="0" baseline="0" noProof="0" dirty="0">
                <a:ln>
                  <a:noFill/>
                </a:ln>
                <a:solidFill>
                  <a:srgbClr val="004A84"/>
                </a:solidFill>
                <a:effectLst/>
                <a:uLnTx/>
                <a:uFillTx/>
                <a:latin typeface="Calibri" panose="020F0502020204030204"/>
                <a:ea typeface="+mn-ea"/>
                <a:cs typeface="+mn-cs"/>
              </a:rPr>
              <a:t> </a:t>
            </a:r>
            <a:r>
              <a:rPr lang="es-419" sz="1500" dirty="0">
                <a:solidFill>
                  <a:srgbClr val="004A84"/>
                </a:solidFill>
              </a:rPr>
              <a:t>de solicitudes allegadas, seguido el Portal Web con el </a:t>
            </a:r>
            <a:r>
              <a:rPr kumimoji="0" lang="es-419" sz="1600" b="1" i="0" u="none" strike="noStrike" kern="1200" cap="none" spc="0" normalizeH="0" baseline="0" noProof="0" dirty="0">
                <a:ln>
                  <a:noFill/>
                </a:ln>
                <a:solidFill>
                  <a:srgbClr val="00B0F0"/>
                </a:solidFill>
                <a:effectLst/>
                <a:uLnTx/>
                <a:uFillTx/>
                <a:latin typeface="Calibri" panose="020F0502020204030204"/>
                <a:ea typeface="+mn-ea"/>
                <a:cs typeface="Times New Roman" panose="02020603050405020304" pitchFamily="18" charset="0"/>
              </a:rPr>
              <a:t>13.92</a:t>
            </a:r>
            <a:r>
              <a:rPr lang="es-419" sz="1600" b="1" dirty="0">
                <a:solidFill>
                  <a:srgbClr val="00B0F0"/>
                </a:solidFill>
                <a:latin typeface="Calibri" panose="020F0502020204030204"/>
                <a:cs typeface="Times New Roman" panose="02020603050405020304" pitchFamily="18" charset="0"/>
              </a:rPr>
              <a:t>%.</a:t>
            </a:r>
          </a:p>
          <a:p>
            <a:pPr algn="just">
              <a:defRPr/>
            </a:pPr>
            <a:r>
              <a:rPr lang="es-419" sz="1600" dirty="0">
                <a:solidFill>
                  <a:srgbClr val="00B0F0"/>
                </a:solidFill>
                <a:latin typeface="Calibri" panose="020F0502020204030204"/>
                <a:cs typeface="Times New Roman" panose="02020603050405020304" pitchFamily="18" charset="0"/>
                <a:hlinkClick r:id="rId5"/>
              </a:rPr>
              <a:t>https://www.enterritorio.gov.co/web/sites/default/files/2020-11/documentos/Informe%20Tercer%20Trimestre%20PQRDF%202020F.pdf</a:t>
            </a:r>
            <a:endParaRPr lang="es-419" sz="1600" dirty="0">
              <a:solidFill>
                <a:srgbClr val="00B0F0"/>
              </a:solidFill>
              <a:latin typeface="Calibri" panose="020F0502020204030204"/>
              <a:cs typeface="Times New Roman" panose="02020603050405020304" pitchFamily="18" charset="0"/>
            </a:endParaRPr>
          </a:p>
        </p:txBody>
      </p:sp>
      <p:graphicFrame>
        <p:nvGraphicFramePr>
          <p:cNvPr id="8" name="Gráfico 7">
            <a:extLst>
              <a:ext uri="{FF2B5EF4-FFF2-40B4-BE49-F238E27FC236}">
                <a16:creationId xmlns:a16="http://schemas.microsoft.com/office/drawing/2014/main" id="{9AF322A3-FCB6-4634-9A6B-20B53F95A500}"/>
              </a:ext>
            </a:extLst>
          </p:cNvPr>
          <p:cNvGraphicFramePr>
            <a:graphicFrameLocks/>
          </p:cNvGraphicFramePr>
          <p:nvPr>
            <p:extLst>
              <p:ext uri="{D42A27DB-BD31-4B8C-83A1-F6EECF244321}">
                <p14:modId xmlns:p14="http://schemas.microsoft.com/office/powerpoint/2010/main" val="3249425299"/>
              </p:ext>
            </p:extLst>
          </p:nvPr>
        </p:nvGraphicFramePr>
        <p:xfrm>
          <a:off x="6848021" y="3515233"/>
          <a:ext cx="5343979" cy="3061682"/>
        </p:xfrm>
        <a:graphic>
          <a:graphicData uri="http://schemas.openxmlformats.org/drawingml/2006/chart">
            <c:chart xmlns:c="http://schemas.openxmlformats.org/drawingml/2006/chart" xmlns:r="http://schemas.openxmlformats.org/officeDocument/2006/relationships" r:id="rId6"/>
          </a:graphicData>
        </a:graphic>
      </p:graphicFrame>
      <p:sp>
        <p:nvSpPr>
          <p:cNvPr id="9" name="CuadroTexto 8">
            <a:extLst>
              <a:ext uri="{FF2B5EF4-FFF2-40B4-BE49-F238E27FC236}">
                <a16:creationId xmlns:a16="http://schemas.microsoft.com/office/drawing/2014/main" id="{FF9E63C5-4698-4FBE-B588-2473DCA0C521}"/>
              </a:ext>
            </a:extLst>
          </p:cNvPr>
          <p:cNvSpPr txBox="1"/>
          <p:nvPr/>
        </p:nvSpPr>
        <p:spPr>
          <a:xfrm>
            <a:off x="6988621" y="2755600"/>
            <a:ext cx="5062777" cy="784830"/>
          </a:xfrm>
          <a:prstGeom prst="rect">
            <a:avLst/>
          </a:prstGeom>
          <a:noFill/>
        </p:spPr>
        <p:txBody>
          <a:bodyPr wrap="square">
            <a:spAutoFit/>
          </a:bodyPr>
          <a:lstStyle/>
          <a:p>
            <a:pPr algn="just">
              <a:defRPr/>
            </a:pPr>
            <a:r>
              <a:rPr lang="es-419" sz="1500" dirty="0">
                <a:solidFill>
                  <a:srgbClr val="004A84"/>
                </a:solidFill>
              </a:rPr>
              <a:t>En la gráfica se presenta el comportamiento de los canales virtuales de atención al ciudadano desde enero hasta septiembre/2020.</a:t>
            </a:r>
          </a:p>
        </p:txBody>
      </p:sp>
    </p:spTree>
    <p:extLst>
      <p:ext uri="{BB962C8B-B14F-4D97-AF65-F5344CB8AC3E}">
        <p14:creationId xmlns:p14="http://schemas.microsoft.com/office/powerpoint/2010/main" val="37314627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56357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5" name="Diagrama 4">
            <a:extLst>
              <a:ext uri="{FF2B5EF4-FFF2-40B4-BE49-F238E27FC236}">
                <a16:creationId xmlns:a16="http://schemas.microsoft.com/office/drawing/2014/main" id="{05BDED20-BDF5-42A7-ACAD-88D79D1DF26A}"/>
              </a:ext>
            </a:extLst>
          </p:cNvPr>
          <p:cNvGraphicFramePr/>
          <p:nvPr>
            <p:extLst>
              <p:ext uri="{D42A27DB-BD31-4B8C-83A1-F6EECF244321}">
                <p14:modId xmlns:p14="http://schemas.microsoft.com/office/powerpoint/2010/main" val="4270808638"/>
              </p:ext>
            </p:extLst>
          </p:nvPr>
        </p:nvGraphicFramePr>
        <p:xfrm>
          <a:off x="251791" y="1934818"/>
          <a:ext cx="11661913" cy="46192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uadroTexto 5">
            <a:extLst>
              <a:ext uri="{FF2B5EF4-FFF2-40B4-BE49-F238E27FC236}">
                <a16:creationId xmlns:a16="http://schemas.microsoft.com/office/drawing/2014/main" id="{3BE9B93D-566B-4AB1-85DB-D33E251617DD}"/>
              </a:ext>
            </a:extLst>
          </p:cNvPr>
          <p:cNvSpPr txBox="1"/>
          <p:nvPr/>
        </p:nvSpPr>
        <p:spPr>
          <a:xfrm>
            <a:off x="887896" y="931514"/>
            <a:ext cx="10016714" cy="1015663"/>
          </a:xfrm>
          <a:prstGeom prst="rect">
            <a:avLst/>
          </a:prstGeom>
          <a:noFill/>
        </p:spPr>
        <p:txBody>
          <a:bodyPr wrap="square" rtlCol="0">
            <a:spAutoFit/>
          </a:bodyPr>
          <a:lstStyle/>
          <a:p>
            <a:pPr algn="ctr"/>
            <a:r>
              <a:rPr lang="es-CO" sz="3000" b="1" dirty="0">
                <a:solidFill>
                  <a:srgbClr val="00B0F0"/>
                </a:solidFill>
                <a:cs typeface="Arial" charset="0"/>
              </a:rPr>
              <a:t>EJECUCIÓN PLAN DE PARTICIPACIÓN CIUDADANA 2020 – ENTERRITORIO </a:t>
            </a:r>
          </a:p>
        </p:txBody>
      </p:sp>
    </p:spTree>
    <p:extLst>
      <p:ext uri="{BB962C8B-B14F-4D97-AF65-F5344CB8AC3E}">
        <p14:creationId xmlns:p14="http://schemas.microsoft.com/office/powerpoint/2010/main" val="31157838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uadroTexto 4"/>
          <p:cNvSpPr txBox="1"/>
          <p:nvPr/>
        </p:nvSpPr>
        <p:spPr>
          <a:xfrm>
            <a:off x="1131901" y="2724670"/>
            <a:ext cx="9928197" cy="707886"/>
          </a:xfrm>
          <a:prstGeom prst="rect">
            <a:avLst/>
          </a:prstGeom>
          <a:noFill/>
        </p:spPr>
        <p:txBody>
          <a:bodyPr wrap="square" rtlCol="0">
            <a:spAutoFit/>
          </a:bodyPr>
          <a:lstStyle/>
          <a:p>
            <a:pPr algn="ctr"/>
            <a:r>
              <a:rPr lang="es-CO" sz="4000" b="1" dirty="0">
                <a:solidFill>
                  <a:srgbClr val="00B0F0"/>
                </a:solidFill>
                <a:cs typeface="Arial" charset="0"/>
              </a:rPr>
              <a:t>DETALLE DE EJECUCIÓN DE LAS ACTIVIDADES</a:t>
            </a:r>
            <a:endParaRPr lang="es-ES" sz="4000" b="1" dirty="0">
              <a:solidFill>
                <a:srgbClr val="00B0F0"/>
              </a:solidFill>
              <a:ea typeface="Arial" charset="0"/>
              <a:cs typeface="Arial" charset="0"/>
            </a:endParaRPr>
          </a:p>
        </p:txBody>
      </p:sp>
    </p:spTree>
    <p:extLst>
      <p:ext uri="{BB962C8B-B14F-4D97-AF65-F5344CB8AC3E}">
        <p14:creationId xmlns:p14="http://schemas.microsoft.com/office/powerpoint/2010/main" val="18109087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2FF5B9A0-B9A1-453B-AA95-AE3772AA1CCC}"/>
              </a:ext>
            </a:extLst>
          </p:cNvPr>
          <p:cNvSpPr txBox="1"/>
          <p:nvPr/>
        </p:nvSpPr>
        <p:spPr>
          <a:xfrm>
            <a:off x="490329" y="943930"/>
            <a:ext cx="11025809" cy="64633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CO" b="1" dirty="0">
                <a:solidFill>
                  <a:srgbClr val="004A84"/>
                </a:solidFill>
                <a:latin typeface="+mj-lt"/>
              </a:rPr>
              <a:t>1. Publicación de un (1) Podcast socializando el Manual de Participación Ciudadana divulgado en la Pagina Web de la Entidad el </a:t>
            </a:r>
            <a:r>
              <a:rPr lang="es-MX" b="1" dirty="0">
                <a:solidFill>
                  <a:srgbClr val="004A84"/>
                </a:solidFill>
                <a:latin typeface="+mj-lt"/>
              </a:rPr>
              <a:t>4 de junio/2020</a:t>
            </a:r>
            <a:endParaRPr lang="es-CO" b="1" dirty="0">
              <a:solidFill>
                <a:srgbClr val="004A84"/>
              </a:solidFill>
              <a:latin typeface="+mj-lt"/>
            </a:endParaRPr>
          </a:p>
        </p:txBody>
      </p:sp>
      <p:pic>
        <p:nvPicPr>
          <p:cNvPr id="5" name="Imagen 4">
            <a:extLst>
              <a:ext uri="{FF2B5EF4-FFF2-40B4-BE49-F238E27FC236}">
                <a16:creationId xmlns:a16="http://schemas.microsoft.com/office/drawing/2014/main" id="{E39E8148-C6CB-4F70-A94F-7AA79A59CA6B}"/>
              </a:ext>
            </a:extLst>
          </p:cNvPr>
          <p:cNvPicPr>
            <a:picLocks noChangeAspect="1"/>
          </p:cNvPicPr>
          <p:nvPr/>
        </p:nvPicPr>
        <p:blipFill rotWithShape="1">
          <a:blip r:embed="rId3"/>
          <a:srcRect l="15652" t="9584" r="2174" b="6079"/>
          <a:stretch/>
        </p:blipFill>
        <p:spPr>
          <a:xfrm>
            <a:off x="1152939" y="1749287"/>
            <a:ext cx="6851374" cy="4505740"/>
          </a:xfrm>
          <a:prstGeom prst="rect">
            <a:avLst/>
          </a:prstGeom>
        </p:spPr>
      </p:pic>
      <p:sp>
        <p:nvSpPr>
          <p:cNvPr id="8" name="CuadroTexto 7">
            <a:extLst>
              <a:ext uri="{FF2B5EF4-FFF2-40B4-BE49-F238E27FC236}">
                <a16:creationId xmlns:a16="http://schemas.microsoft.com/office/drawing/2014/main" id="{54520C7E-3D6D-4C30-970F-F26BEB005572}"/>
              </a:ext>
            </a:extLst>
          </p:cNvPr>
          <p:cNvSpPr txBox="1"/>
          <p:nvPr/>
        </p:nvSpPr>
        <p:spPr>
          <a:xfrm>
            <a:off x="8150086" y="3056643"/>
            <a:ext cx="3511826" cy="1154162"/>
          </a:xfrm>
          <a:prstGeom prst="rect">
            <a:avLst/>
          </a:prstGeom>
          <a:noFill/>
        </p:spPr>
        <p:txBody>
          <a:bodyPr wrap="square">
            <a:spAutoFit/>
          </a:bodyPr>
          <a:lstStyle/>
          <a:p>
            <a:pPr algn="just"/>
            <a:r>
              <a:rPr lang="es-419" sz="1500" dirty="0">
                <a:solidFill>
                  <a:srgbClr val="004A84"/>
                </a:solidFill>
              </a:rPr>
              <a:t>Registro </a:t>
            </a:r>
            <a:r>
              <a:rPr lang="es-419" sz="1500" dirty="0" err="1">
                <a:solidFill>
                  <a:srgbClr val="004A84"/>
                </a:solidFill>
              </a:rPr>
              <a:t>Stream</a:t>
            </a:r>
            <a:r>
              <a:rPr lang="es-419" sz="1500" dirty="0">
                <a:solidFill>
                  <a:srgbClr val="004A84"/>
                </a:solidFill>
              </a:rPr>
              <a:t> de Podcast: </a:t>
            </a:r>
            <a:r>
              <a:rPr lang="es-419" sz="1800" dirty="0">
                <a:hlinkClick r:id="rId4"/>
              </a:rPr>
              <a:t>https://web.microsoftstream.com/video/37cfcd4e-ff94-452b-847a-71f7f763ed81</a:t>
            </a:r>
            <a:endParaRPr lang="es-419" sz="1800" dirty="0">
              <a:solidFill>
                <a:srgbClr val="0F3363"/>
              </a:solidFill>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28612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2FF5B9A0-B9A1-453B-AA95-AE3772AA1CCC}"/>
              </a:ext>
            </a:extLst>
          </p:cNvPr>
          <p:cNvSpPr txBox="1"/>
          <p:nvPr/>
        </p:nvSpPr>
        <p:spPr>
          <a:xfrm>
            <a:off x="490329" y="943930"/>
            <a:ext cx="11025809" cy="147732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S" b="1" dirty="0">
                <a:solidFill>
                  <a:srgbClr val="004A84"/>
                </a:solidFill>
                <a:latin typeface="+mj-lt"/>
              </a:rPr>
              <a:t>2. Se realizó Chat temático sobre Estructuración de Proyectos en ENTerritorio el 26 de noviembre/2020 vía Facebook Live y YouTube. Se enviaron difusiones masivas invitando al evento a través de redes sociales y portal Web institucional desde el 23 de noviembre/2020.</a:t>
            </a:r>
          </a:p>
          <a:p>
            <a:pPr marL="0" marR="0" lvl="0" indent="0" algn="just" defTabSz="914400" rtl="0" eaLnBrk="1" fontAlgn="auto" latinLnBrk="0" hangingPunct="1">
              <a:lnSpc>
                <a:spcPct val="100000"/>
              </a:lnSpc>
              <a:spcBef>
                <a:spcPts val="0"/>
              </a:spcBef>
              <a:spcAft>
                <a:spcPts val="0"/>
              </a:spcAft>
              <a:buClrTx/>
              <a:buSzTx/>
              <a:buFontTx/>
              <a:buNone/>
              <a:tabLst/>
              <a:defRPr/>
            </a:pPr>
            <a:r>
              <a:rPr lang="es-ES" b="1" dirty="0">
                <a:solidFill>
                  <a:srgbClr val="004A84"/>
                </a:solidFill>
                <a:latin typeface="+mj-lt"/>
              </a:rPr>
              <a:t>Se enviaron invitaciones por correo electrónico a las gobernaciones y a diferentes alcaldías. Se cuenta con evaluación del evento.</a:t>
            </a:r>
          </a:p>
        </p:txBody>
      </p:sp>
      <p:sp>
        <p:nvSpPr>
          <p:cNvPr id="10" name="CuadroTexto 9">
            <a:extLst>
              <a:ext uri="{FF2B5EF4-FFF2-40B4-BE49-F238E27FC236}">
                <a16:creationId xmlns:a16="http://schemas.microsoft.com/office/drawing/2014/main" id="{1857A047-537C-4AC4-A585-3FDA738A8AA0}"/>
              </a:ext>
            </a:extLst>
          </p:cNvPr>
          <p:cNvSpPr txBox="1"/>
          <p:nvPr/>
        </p:nvSpPr>
        <p:spPr>
          <a:xfrm>
            <a:off x="7354957" y="2731389"/>
            <a:ext cx="4293702" cy="815608"/>
          </a:xfrm>
          <a:prstGeom prst="rect">
            <a:avLst/>
          </a:prstGeom>
          <a:noFill/>
        </p:spPr>
        <p:txBody>
          <a:bodyPr wrap="square">
            <a:spAutoFit/>
          </a:bodyPr>
          <a:lstStyle/>
          <a:p>
            <a:pPr algn="just"/>
            <a:r>
              <a:rPr lang="es-419" sz="1500" dirty="0">
                <a:solidFill>
                  <a:srgbClr val="004A84"/>
                </a:solidFill>
              </a:rPr>
              <a:t>Transmisión YouTube Chat temático:</a:t>
            </a:r>
            <a:r>
              <a:rPr lang="es-419" sz="1400" dirty="0">
                <a:solidFill>
                  <a:srgbClr val="004A84"/>
                </a:solidFill>
              </a:rPr>
              <a:t> </a:t>
            </a:r>
            <a:r>
              <a:rPr lang="es-419" sz="1600" dirty="0">
                <a:solidFill>
                  <a:srgbClr val="0F3363"/>
                </a:solidFill>
                <a:latin typeface="Calibri" panose="020F0502020204030204" pitchFamily="34" charset="0"/>
                <a:cs typeface="Times New Roman" panose="02020603050405020304" pitchFamily="18" charset="0"/>
                <a:hlinkClick r:id="rId3"/>
              </a:rPr>
              <a:t>https://www.youtube.com/watch?v=BNE5M4dZ9xQ</a:t>
            </a:r>
            <a:endParaRPr lang="es-419" sz="1800" dirty="0">
              <a:solidFill>
                <a:srgbClr val="0F3363"/>
              </a:solidFill>
              <a:latin typeface="Calibri" panose="020F0502020204030204" pitchFamily="34" charset="0"/>
              <a:cs typeface="Times New Roman" panose="02020603050405020304" pitchFamily="18" charset="0"/>
            </a:endParaRPr>
          </a:p>
        </p:txBody>
      </p:sp>
      <p:sp>
        <p:nvSpPr>
          <p:cNvPr id="12" name="CuadroTexto 11">
            <a:extLst>
              <a:ext uri="{FF2B5EF4-FFF2-40B4-BE49-F238E27FC236}">
                <a16:creationId xmlns:a16="http://schemas.microsoft.com/office/drawing/2014/main" id="{0240E860-7DDE-4A32-AFA0-7004F099C0AC}"/>
              </a:ext>
            </a:extLst>
          </p:cNvPr>
          <p:cNvSpPr txBox="1"/>
          <p:nvPr/>
        </p:nvSpPr>
        <p:spPr>
          <a:xfrm>
            <a:off x="7354957" y="3817348"/>
            <a:ext cx="4412974" cy="1800493"/>
          </a:xfrm>
          <a:prstGeom prst="rect">
            <a:avLst/>
          </a:prstGeom>
          <a:noFill/>
        </p:spPr>
        <p:txBody>
          <a:bodyPr wrap="square">
            <a:spAutoFit/>
          </a:bodyPr>
          <a:lstStyle/>
          <a:p>
            <a:pPr algn="just"/>
            <a:r>
              <a:rPr lang="es-419" sz="1500" dirty="0">
                <a:solidFill>
                  <a:srgbClr val="004A84"/>
                </a:solidFill>
              </a:rPr>
              <a:t>Informe de evaluación del Chat temático:</a:t>
            </a:r>
            <a:r>
              <a:rPr lang="es-419" sz="1200" dirty="0">
                <a:solidFill>
                  <a:srgbClr val="004A84"/>
                </a:solidFill>
              </a:rPr>
              <a:t> </a:t>
            </a:r>
            <a:r>
              <a:rPr lang="es-419" sz="1600" dirty="0">
                <a:solidFill>
                  <a:srgbClr val="0F3363"/>
                </a:solidFill>
                <a:latin typeface="Calibri" panose="020F0502020204030204" pitchFamily="34" charset="0"/>
                <a:cs typeface="Times New Roman" panose="02020603050405020304" pitchFamily="18" charset="0"/>
                <a:hlinkClick r:id="rId4"/>
              </a:rPr>
              <a:t>https://www.enterritorio.gov.co/web/sites/default/files/2020-12/documentos/Evaluaci%C3%B3n%20espacio%20de%20di%C3%A1logo%20Chat%20tem%C3%A1tico%20Estructuraci%C3%B3n%20de%20proyectos.pdf</a:t>
            </a:r>
            <a:endParaRPr lang="es-419" sz="1800" dirty="0">
              <a:solidFill>
                <a:srgbClr val="0F3363"/>
              </a:solidFill>
              <a:latin typeface="Calibri" panose="020F0502020204030204" pitchFamily="34" charset="0"/>
              <a:cs typeface="Times New Roman" panose="02020603050405020304" pitchFamily="18" charset="0"/>
            </a:endParaRPr>
          </a:p>
        </p:txBody>
      </p:sp>
      <p:pic>
        <p:nvPicPr>
          <p:cNvPr id="13" name="Imagen 12">
            <a:extLst>
              <a:ext uri="{FF2B5EF4-FFF2-40B4-BE49-F238E27FC236}">
                <a16:creationId xmlns:a16="http://schemas.microsoft.com/office/drawing/2014/main" id="{3661C36D-61D8-471E-9939-001D71925FE0}"/>
              </a:ext>
            </a:extLst>
          </p:cNvPr>
          <p:cNvPicPr>
            <a:picLocks noChangeAspect="1"/>
          </p:cNvPicPr>
          <p:nvPr/>
        </p:nvPicPr>
        <p:blipFill rotWithShape="1">
          <a:blip r:embed="rId5"/>
          <a:srcRect t="12904" r="13586" b="12639"/>
          <a:stretch/>
        </p:blipFill>
        <p:spPr>
          <a:xfrm>
            <a:off x="543341" y="2466418"/>
            <a:ext cx="6692346" cy="3748852"/>
          </a:xfrm>
          <a:prstGeom prst="rect">
            <a:avLst/>
          </a:prstGeom>
        </p:spPr>
      </p:pic>
    </p:spTree>
    <p:extLst>
      <p:ext uri="{BB962C8B-B14F-4D97-AF65-F5344CB8AC3E}">
        <p14:creationId xmlns:p14="http://schemas.microsoft.com/office/powerpoint/2010/main" val="1633484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2FF5B9A0-B9A1-453B-AA95-AE3772AA1CCC}"/>
              </a:ext>
            </a:extLst>
          </p:cNvPr>
          <p:cNvSpPr txBox="1"/>
          <p:nvPr/>
        </p:nvSpPr>
        <p:spPr>
          <a:xfrm>
            <a:off x="490329" y="943930"/>
            <a:ext cx="11025809" cy="92333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CO" b="1" dirty="0">
                <a:solidFill>
                  <a:srgbClr val="004A84"/>
                </a:solidFill>
                <a:latin typeface="+mj-lt"/>
              </a:rPr>
              <a:t>3. </a:t>
            </a:r>
            <a:r>
              <a:rPr lang="es-ES" b="1" dirty="0">
                <a:solidFill>
                  <a:srgbClr val="004A84"/>
                </a:solidFill>
                <a:latin typeface="+mj-lt"/>
              </a:rPr>
              <a:t>Se realizó la medición del Índice de Transparencia y Acceso a la Información para el periodo 2020, dando cumplimiento de las obligaciones de transparencia previstas en la Ley 1712 de 2014, con un nivel de cumplimiento del 99%.</a:t>
            </a:r>
            <a:endParaRPr lang="es-CO" b="1" dirty="0">
              <a:solidFill>
                <a:srgbClr val="004A84"/>
              </a:solidFill>
              <a:latin typeface="+mj-lt"/>
            </a:endParaRPr>
          </a:p>
        </p:txBody>
      </p:sp>
      <p:pic>
        <p:nvPicPr>
          <p:cNvPr id="3" name="Imagen 2">
            <a:extLst>
              <a:ext uri="{FF2B5EF4-FFF2-40B4-BE49-F238E27FC236}">
                <a16:creationId xmlns:a16="http://schemas.microsoft.com/office/drawing/2014/main" id="{4D42037C-DEC6-4E72-B241-717E35721EA2}"/>
              </a:ext>
            </a:extLst>
          </p:cNvPr>
          <p:cNvPicPr>
            <a:picLocks noChangeAspect="1"/>
          </p:cNvPicPr>
          <p:nvPr/>
        </p:nvPicPr>
        <p:blipFill rotWithShape="1">
          <a:blip r:embed="rId3"/>
          <a:srcRect l="16522" t="18342" r="21522" b="13746"/>
          <a:stretch/>
        </p:blipFill>
        <p:spPr>
          <a:xfrm>
            <a:off x="2226363" y="1736036"/>
            <a:ext cx="7553740" cy="4655113"/>
          </a:xfrm>
          <a:prstGeom prst="rect">
            <a:avLst/>
          </a:prstGeom>
        </p:spPr>
      </p:pic>
    </p:spTree>
    <p:extLst>
      <p:ext uri="{BB962C8B-B14F-4D97-AF65-F5344CB8AC3E}">
        <p14:creationId xmlns:p14="http://schemas.microsoft.com/office/powerpoint/2010/main" val="15131175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2FF5B9A0-B9A1-453B-AA95-AE3772AA1CCC}"/>
              </a:ext>
            </a:extLst>
          </p:cNvPr>
          <p:cNvSpPr txBox="1"/>
          <p:nvPr/>
        </p:nvSpPr>
        <p:spPr>
          <a:xfrm>
            <a:off x="490329" y="943930"/>
            <a:ext cx="11025809" cy="92333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CO" b="1" dirty="0">
                <a:solidFill>
                  <a:srgbClr val="004A84"/>
                </a:solidFill>
                <a:latin typeface="+mj-lt"/>
              </a:rPr>
              <a:t>4. </a:t>
            </a:r>
            <a:r>
              <a:rPr lang="es-ES" b="1" dirty="0">
                <a:solidFill>
                  <a:srgbClr val="004A84"/>
                </a:solidFill>
                <a:latin typeface="+mj-lt"/>
              </a:rPr>
              <a:t>Se divulgó Video Clip  sobre los </a:t>
            </a:r>
            <a:r>
              <a:rPr lang="es-ES" b="1" i="1" dirty="0">
                <a:solidFill>
                  <a:srgbClr val="004A84"/>
                </a:solidFill>
                <a:latin typeface="+mj-lt"/>
              </a:rPr>
              <a:t>términos de Derecho de petición </a:t>
            </a:r>
            <a:r>
              <a:rPr lang="es-ES" b="1" dirty="0">
                <a:solidFill>
                  <a:srgbClr val="004A84"/>
                </a:solidFill>
                <a:latin typeface="+mj-lt"/>
              </a:rPr>
              <a:t>en Facebook institucional el 31 de julio/2020 y en LinkedIn institucional.</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s-CO" b="1" dirty="0">
              <a:solidFill>
                <a:srgbClr val="004A84"/>
              </a:solidFill>
              <a:latin typeface="+mj-lt"/>
            </a:endParaRPr>
          </a:p>
        </p:txBody>
      </p:sp>
      <p:pic>
        <p:nvPicPr>
          <p:cNvPr id="5" name="Imagen 4">
            <a:extLst>
              <a:ext uri="{FF2B5EF4-FFF2-40B4-BE49-F238E27FC236}">
                <a16:creationId xmlns:a16="http://schemas.microsoft.com/office/drawing/2014/main" id="{4D8F62AA-721B-496C-8A05-F8E4B6EF6B85}"/>
              </a:ext>
            </a:extLst>
          </p:cNvPr>
          <p:cNvPicPr>
            <a:picLocks noChangeAspect="1"/>
          </p:cNvPicPr>
          <p:nvPr/>
        </p:nvPicPr>
        <p:blipFill rotWithShape="1">
          <a:blip r:embed="rId3"/>
          <a:srcRect l="33587" t="9835" r="5544" b="32745"/>
          <a:stretch/>
        </p:blipFill>
        <p:spPr>
          <a:xfrm>
            <a:off x="1152939" y="1978174"/>
            <a:ext cx="7421216" cy="3935896"/>
          </a:xfrm>
          <a:prstGeom prst="rect">
            <a:avLst/>
          </a:prstGeom>
        </p:spPr>
      </p:pic>
      <p:sp>
        <p:nvSpPr>
          <p:cNvPr id="7" name="CuadroTexto 6">
            <a:extLst>
              <a:ext uri="{FF2B5EF4-FFF2-40B4-BE49-F238E27FC236}">
                <a16:creationId xmlns:a16="http://schemas.microsoft.com/office/drawing/2014/main" id="{0CF3A3D0-BA38-4FD7-B083-FF3AC7F86424}"/>
              </a:ext>
            </a:extLst>
          </p:cNvPr>
          <p:cNvSpPr txBox="1"/>
          <p:nvPr/>
        </p:nvSpPr>
        <p:spPr>
          <a:xfrm>
            <a:off x="8852450" y="3166405"/>
            <a:ext cx="2955236" cy="1154162"/>
          </a:xfrm>
          <a:prstGeom prst="rect">
            <a:avLst/>
          </a:prstGeom>
          <a:noFill/>
        </p:spPr>
        <p:txBody>
          <a:bodyPr wrap="square">
            <a:spAutoFit/>
          </a:bodyPr>
          <a:lstStyle/>
          <a:p>
            <a:pPr algn="just"/>
            <a:r>
              <a:rPr lang="es-419" sz="1500" dirty="0">
                <a:solidFill>
                  <a:srgbClr val="004A84"/>
                </a:solidFill>
              </a:rPr>
              <a:t>Publicación en Facebook: </a:t>
            </a:r>
            <a:r>
              <a:rPr lang="es-419" sz="1800" kern="1200" dirty="0">
                <a:solidFill>
                  <a:srgbClr val="0F3363"/>
                </a:solidFill>
                <a:effectLst/>
                <a:latin typeface="Calibri" panose="020F0502020204030204" pitchFamily="34" charset="0"/>
                <a:ea typeface="+mn-ea"/>
                <a:cs typeface="Times New Roman" panose="02020603050405020304" pitchFamily="18" charset="0"/>
                <a:hlinkClick r:id="rId4"/>
              </a:rPr>
              <a:t>https://www.facebook.com/410111099765611/posts/741719609938090/?vh=e&amp;d=n</a:t>
            </a:r>
            <a:endParaRPr lang="es-419" sz="1800" kern="1200" dirty="0">
              <a:solidFill>
                <a:srgbClr val="0F3363"/>
              </a:solidFill>
              <a:effectLst/>
              <a:latin typeface="Calibri" panose="020F0502020204030204" pitchFamily="34" charset="0"/>
              <a:ea typeface="+mn-ea"/>
              <a:cs typeface="Times New Roman" panose="02020603050405020304" pitchFamily="18" charset="0"/>
            </a:endParaRPr>
          </a:p>
        </p:txBody>
      </p:sp>
    </p:spTree>
    <p:extLst>
      <p:ext uri="{BB962C8B-B14F-4D97-AF65-F5344CB8AC3E}">
        <p14:creationId xmlns:p14="http://schemas.microsoft.com/office/powerpoint/2010/main" val="42005681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2FF5B9A0-B9A1-453B-AA95-AE3772AA1CCC}"/>
              </a:ext>
            </a:extLst>
          </p:cNvPr>
          <p:cNvSpPr txBox="1"/>
          <p:nvPr/>
        </p:nvSpPr>
        <p:spPr>
          <a:xfrm>
            <a:off x="490329" y="943930"/>
            <a:ext cx="11025809" cy="923330"/>
          </a:xfrm>
          <a:prstGeom prst="rect">
            <a:avLst/>
          </a:prstGeom>
          <a:noFill/>
        </p:spPr>
        <p:txBody>
          <a:bodyPr wrap="square">
            <a:spAutoFit/>
          </a:bodyPr>
          <a:lstStyle/>
          <a:p>
            <a:pPr algn="just"/>
            <a:r>
              <a:rPr lang="es-CO" b="1" dirty="0">
                <a:solidFill>
                  <a:srgbClr val="004A84"/>
                </a:solidFill>
                <a:latin typeface="+mj-lt"/>
              </a:rPr>
              <a:t>4. </a:t>
            </a:r>
            <a:r>
              <a:rPr lang="es-419" b="1" dirty="0">
                <a:solidFill>
                  <a:srgbClr val="004A84"/>
                </a:solidFill>
                <a:latin typeface="+mj-lt"/>
              </a:rPr>
              <a:t>Se divulgó el 3 de septiembre/2020 en la Emisión No. 22 de nuestro informativo #Entérate sobre la implementación de un nuevo Manual de Participación Ciudadana enfocado en la transparencia y acceso a la información pública en el canal de YouTube</a:t>
            </a:r>
            <a:endParaRPr lang="es-CO" b="1" dirty="0">
              <a:solidFill>
                <a:srgbClr val="004A84"/>
              </a:solidFill>
              <a:latin typeface="+mj-lt"/>
            </a:endParaRPr>
          </a:p>
        </p:txBody>
      </p:sp>
      <p:pic>
        <p:nvPicPr>
          <p:cNvPr id="3" name="Imagen 2">
            <a:extLst>
              <a:ext uri="{FF2B5EF4-FFF2-40B4-BE49-F238E27FC236}">
                <a16:creationId xmlns:a16="http://schemas.microsoft.com/office/drawing/2014/main" id="{8F65F415-C985-48CE-850A-7EC306998750}"/>
              </a:ext>
            </a:extLst>
          </p:cNvPr>
          <p:cNvPicPr>
            <a:picLocks noChangeAspect="1"/>
          </p:cNvPicPr>
          <p:nvPr/>
        </p:nvPicPr>
        <p:blipFill rotWithShape="1">
          <a:blip r:embed="rId3"/>
          <a:srcRect l="16739" t="10029" r="33152" b="18825"/>
          <a:stretch/>
        </p:blipFill>
        <p:spPr>
          <a:xfrm>
            <a:off x="1444487" y="1867260"/>
            <a:ext cx="6241774" cy="4427523"/>
          </a:xfrm>
          <a:prstGeom prst="rect">
            <a:avLst/>
          </a:prstGeom>
        </p:spPr>
      </p:pic>
      <p:sp>
        <p:nvSpPr>
          <p:cNvPr id="7" name="CuadroTexto 6">
            <a:extLst>
              <a:ext uri="{FF2B5EF4-FFF2-40B4-BE49-F238E27FC236}">
                <a16:creationId xmlns:a16="http://schemas.microsoft.com/office/drawing/2014/main" id="{27C1BAF7-80C4-4524-B44B-27ABEFCD0253}"/>
              </a:ext>
            </a:extLst>
          </p:cNvPr>
          <p:cNvSpPr txBox="1"/>
          <p:nvPr/>
        </p:nvSpPr>
        <p:spPr>
          <a:xfrm>
            <a:off x="7871790" y="3288700"/>
            <a:ext cx="3750365" cy="877163"/>
          </a:xfrm>
          <a:prstGeom prst="rect">
            <a:avLst/>
          </a:prstGeom>
          <a:noFill/>
        </p:spPr>
        <p:txBody>
          <a:bodyPr wrap="square">
            <a:spAutoFit/>
          </a:bodyPr>
          <a:lstStyle/>
          <a:p>
            <a:pPr algn="just"/>
            <a:r>
              <a:rPr lang="es-419" sz="1500" dirty="0">
                <a:solidFill>
                  <a:srgbClr val="004A84"/>
                </a:solidFill>
              </a:rPr>
              <a:t>Publicación en YouTube: </a:t>
            </a:r>
            <a:r>
              <a:rPr lang="es-419" sz="1800" kern="1200" dirty="0">
                <a:solidFill>
                  <a:srgbClr val="0F3363"/>
                </a:solidFill>
                <a:effectLst/>
                <a:latin typeface="Calibri" panose="020F0502020204030204" pitchFamily="34" charset="0"/>
                <a:ea typeface="+mn-ea"/>
                <a:cs typeface="Times New Roman" panose="02020603050405020304" pitchFamily="18" charset="0"/>
                <a:hlinkClick r:id="rId4"/>
              </a:rPr>
              <a:t>https://www.youtube.com/watch?v=aWIXzSu5wDY&amp;feature=youtu.be</a:t>
            </a:r>
            <a:endParaRPr lang="es-CO" dirty="0"/>
          </a:p>
        </p:txBody>
      </p:sp>
    </p:spTree>
    <p:extLst>
      <p:ext uri="{BB962C8B-B14F-4D97-AF65-F5344CB8AC3E}">
        <p14:creationId xmlns:p14="http://schemas.microsoft.com/office/powerpoint/2010/main" val="27052121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2FF5B9A0-B9A1-453B-AA95-AE3772AA1CCC}"/>
              </a:ext>
            </a:extLst>
          </p:cNvPr>
          <p:cNvSpPr txBox="1"/>
          <p:nvPr/>
        </p:nvSpPr>
        <p:spPr>
          <a:xfrm>
            <a:off x="490329" y="943930"/>
            <a:ext cx="11025809" cy="1200329"/>
          </a:xfrm>
          <a:prstGeom prst="rect">
            <a:avLst/>
          </a:prstGeom>
          <a:noFill/>
        </p:spPr>
        <p:txBody>
          <a:bodyPr wrap="square">
            <a:spAutoFit/>
          </a:bodyPr>
          <a:lstStyle/>
          <a:p>
            <a:pPr algn="just"/>
            <a:r>
              <a:rPr lang="es-CO" b="1" dirty="0">
                <a:solidFill>
                  <a:srgbClr val="004A84"/>
                </a:solidFill>
                <a:latin typeface="+mj-lt"/>
              </a:rPr>
              <a:t>4. </a:t>
            </a:r>
            <a:r>
              <a:rPr lang="es-ES" b="1" dirty="0">
                <a:solidFill>
                  <a:srgbClr val="004A84"/>
                </a:solidFill>
                <a:latin typeface="+mj-lt"/>
              </a:rPr>
              <a:t>Se publicó en el portal Web institucional el 28 de diciembre/2020 en el </a:t>
            </a:r>
            <a:r>
              <a:rPr lang="es-ES" b="1" dirty="0" err="1">
                <a:solidFill>
                  <a:srgbClr val="004A84"/>
                </a:solidFill>
                <a:latin typeface="+mj-lt"/>
              </a:rPr>
              <a:t>MiniSitio</a:t>
            </a:r>
            <a:r>
              <a:rPr lang="es-ES" b="1" dirty="0">
                <a:solidFill>
                  <a:srgbClr val="004A84"/>
                </a:solidFill>
                <a:latin typeface="+mj-lt"/>
              </a:rPr>
              <a:t> de Rendición de Cuentas 2020 el Informe de Evaluación sobre el espacio de diálogo del Chat temático sobre Estructuración de Proyectos en ENTerritorio, el cual cuenta con un anexo que contiene el registro de Preguntas y Respuestas del evento. En el mismo se encuentra el link del canal de YouTube institucional con el video del Chat temático realizado el 26 de noviembre/2020. </a:t>
            </a:r>
            <a:endParaRPr lang="es-CO" b="1" dirty="0">
              <a:solidFill>
                <a:srgbClr val="004A84"/>
              </a:solidFill>
              <a:latin typeface="+mj-lt"/>
            </a:endParaRPr>
          </a:p>
        </p:txBody>
      </p:sp>
      <p:pic>
        <p:nvPicPr>
          <p:cNvPr id="5" name="Imagen 4">
            <a:extLst>
              <a:ext uri="{FF2B5EF4-FFF2-40B4-BE49-F238E27FC236}">
                <a16:creationId xmlns:a16="http://schemas.microsoft.com/office/drawing/2014/main" id="{B47BD4C3-D78E-455A-B641-77E2872A6C20}"/>
              </a:ext>
            </a:extLst>
          </p:cNvPr>
          <p:cNvPicPr>
            <a:picLocks noChangeAspect="1"/>
          </p:cNvPicPr>
          <p:nvPr/>
        </p:nvPicPr>
        <p:blipFill rotWithShape="1">
          <a:blip r:embed="rId3"/>
          <a:srcRect l="27717" t="13746" r="12500" b="39251"/>
          <a:stretch/>
        </p:blipFill>
        <p:spPr>
          <a:xfrm>
            <a:off x="384312" y="2554896"/>
            <a:ext cx="7686261" cy="3359174"/>
          </a:xfrm>
          <a:prstGeom prst="rect">
            <a:avLst/>
          </a:prstGeom>
        </p:spPr>
      </p:pic>
      <p:sp>
        <p:nvSpPr>
          <p:cNvPr id="8" name="CuadroTexto 7">
            <a:extLst>
              <a:ext uri="{FF2B5EF4-FFF2-40B4-BE49-F238E27FC236}">
                <a16:creationId xmlns:a16="http://schemas.microsoft.com/office/drawing/2014/main" id="{4A1F4888-3D3A-4287-8007-9E89ADACD594}"/>
              </a:ext>
            </a:extLst>
          </p:cNvPr>
          <p:cNvSpPr txBox="1"/>
          <p:nvPr/>
        </p:nvSpPr>
        <p:spPr>
          <a:xfrm>
            <a:off x="8309114" y="3429000"/>
            <a:ext cx="3313042" cy="1107996"/>
          </a:xfrm>
          <a:prstGeom prst="rect">
            <a:avLst/>
          </a:prstGeom>
          <a:noFill/>
        </p:spPr>
        <p:txBody>
          <a:bodyPr wrap="square">
            <a:spAutoFit/>
          </a:bodyPr>
          <a:lstStyle/>
          <a:p>
            <a:pPr algn="just"/>
            <a:r>
              <a:rPr lang="es-419" sz="1500" dirty="0">
                <a:solidFill>
                  <a:srgbClr val="004A84"/>
                </a:solidFill>
              </a:rPr>
              <a:t>Publicación en el portal Web Institucional  </a:t>
            </a:r>
            <a:r>
              <a:rPr lang="es-419" sz="1800" kern="1200" dirty="0">
                <a:solidFill>
                  <a:srgbClr val="0F3363"/>
                </a:solidFill>
                <a:effectLst/>
                <a:latin typeface="Calibri" panose="020F0502020204030204" pitchFamily="34" charset="0"/>
                <a:ea typeface="+mn-ea"/>
                <a:cs typeface="Times New Roman" panose="02020603050405020304" pitchFamily="18" charset="0"/>
                <a:hlinkClick r:id="rId4"/>
              </a:rPr>
              <a:t>https://www.enterritorio.gov.co/web/rendicion-de-cuentas-2020</a:t>
            </a:r>
            <a:endParaRPr lang="es-419" sz="1800" kern="1200" dirty="0">
              <a:solidFill>
                <a:srgbClr val="0F3363"/>
              </a:solidFill>
              <a:effectLst/>
              <a:latin typeface="Calibri" panose="020F0502020204030204" pitchFamily="34" charset="0"/>
              <a:ea typeface="+mn-ea"/>
              <a:cs typeface="Times New Roman" panose="02020603050405020304" pitchFamily="18" charset="0"/>
            </a:endParaRPr>
          </a:p>
        </p:txBody>
      </p:sp>
    </p:spTree>
    <p:extLst>
      <p:ext uri="{BB962C8B-B14F-4D97-AF65-F5344CB8AC3E}">
        <p14:creationId xmlns:p14="http://schemas.microsoft.com/office/powerpoint/2010/main" val="80555594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12499</TotalTime>
  <Words>1301</Words>
  <Application>Microsoft Office PowerPoint</Application>
  <PresentationFormat>Panorámica</PresentationFormat>
  <Paragraphs>55</Paragraphs>
  <Slides>14</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14</vt:i4>
      </vt:variant>
    </vt:vector>
  </HeadingPairs>
  <TitlesOfParts>
    <vt:vector size="18" baseType="lpstr">
      <vt:lpstr>Arial</vt:lpstr>
      <vt:lpstr>Calibri</vt:lpstr>
      <vt:lpstr>Calibri Light</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Microsoft Office</dc:creator>
  <cp:lastModifiedBy>Diana Marcela Herran Luna</cp:lastModifiedBy>
  <cp:revision>224</cp:revision>
  <dcterms:created xsi:type="dcterms:W3CDTF">2019-08-27T20:49:37Z</dcterms:created>
  <dcterms:modified xsi:type="dcterms:W3CDTF">2021-03-25T22:36:04Z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230434</vt:lpwstr>
  </property>
  <property fmtid="{D5CDD505-2E9C-101B-9397-08002B2CF9AE}" pid="3" name="NXPowerLiteSettings">
    <vt:lpwstr>C7000400038000</vt:lpwstr>
  </property>
  <property fmtid="{D5CDD505-2E9C-101B-9397-08002B2CF9AE}" pid="4" name="NXPowerLiteVersion">
    <vt:lpwstr>S9.0.3</vt:lpwstr>
  </property>
</Properties>
</file>