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2" r:id="rId2"/>
    <p:sldId id="2980" r:id="rId3"/>
    <p:sldId id="2981" r:id="rId4"/>
    <p:sldId id="2982" r:id="rId5"/>
    <p:sldId id="2983" r:id="rId6"/>
    <p:sldId id="2984" r:id="rId7"/>
    <p:sldId id="268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el Pilar Espinel Carmona" initials="MDPEC" lastIdx="1" clrIdx="0">
    <p:extLst>
      <p:ext uri="{19B8F6BF-5375-455C-9EA6-DF929625EA0E}">
        <p15:presenceInfo xmlns:p15="http://schemas.microsoft.com/office/powerpoint/2012/main" userId="S::mespinel@fonade.gov.co::cb014b3f-1e96-446b-95f4-b4e36c1cc5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AE0"/>
    <a:srgbClr val="4BABE1"/>
    <a:srgbClr val="F59F16"/>
    <a:srgbClr val="C4223A"/>
    <a:srgbClr val="004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37"/>
    <p:restoredTop sz="50000"/>
  </p:normalViewPr>
  <p:slideViewPr>
    <p:cSldViewPr snapToGrid="0" snapToObjects="1">
      <p:cViewPr varScale="1">
        <p:scale>
          <a:sx n="72" d="100"/>
          <a:sy n="72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1DBB-6A44-4784-99F5-4C6497A85AD2}" type="datetimeFigureOut">
              <a:rPr lang="es-CO" smtClean="0"/>
              <a:t>24/03/2021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863C0-CFB3-48D6-B6CA-830DF99AC0B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756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52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479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681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2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705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43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89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052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53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830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775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756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954156" y="1890213"/>
            <a:ext cx="10283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rgbClr val="00B0F0"/>
                </a:solidFill>
                <a:cs typeface="Arial" charset="0"/>
              </a:rPr>
              <a:t>PLAN DE RENDICIÓN DE CUENTAS 2021</a:t>
            </a:r>
            <a:endParaRPr lang="es-ES" sz="4000" b="1" dirty="0">
              <a:solidFill>
                <a:srgbClr val="00B0F0"/>
              </a:solidFill>
              <a:ea typeface="Arial" charset="0"/>
              <a:cs typeface="Arial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8914CEE-0097-4428-8B0B-958E225CF6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80" t="14923" r="14417" b="15773"/>
          <a:stretch/>
        </p:blipFill>
        <p:spPr>
          <a:xfrm>
            <a:off x="4940238" y="2834612"/>
            <a:ext cx="2311522" cy="216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261924"/>
              </p:ext>
            </p:extLst>
          </p:nvPr>
        </p:nvGraphicFramePr>
        <p:xfrm>
          <a:off x="321366" y="1474495"/>
          <a:ext cx="11549268" cy="485053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84512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val="36425259"/>
                    </a:ext>
                  </a:extLst>
                </a:gridCol>
                <a:gridCol w="980660">
                  <a:extLst>
                    <a:ext uri="{9D8B030D-6E8A-4147-A177-3AD203B41FA5}">
                      <a16:colId xmlns:a16="http://schemas.microsoft.com/office/drawing/2014/main" val="238099973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2011570950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1203537919"/>
                    </a:ext>
                  </a:extLst>
                </a:gridCol>
                <a:gridCol w="690917">
                  <a:extLst>
                    <a:ext uri="{9D8B030D-6E8A-4147-A177-3AD203B41FA5}">
                      <a16:colId xmlns:a16="http://schemas.microsoft.com/office/drawing/2014/main" val="1780124875"/>
                    </a:ext>
                  </a:extLst>
                </a:gridCol>
                <a:gridCol w="1002944">
                  <a:extLst>
                    <a:ext uri="{9D8B030D-6E8A-4147-A177-3AD203B41FA5}">
                      <a16:colId xmlns:a16="http://schemas.microsoft.com/office/drawing/2014/main" val="2029025654"/>
                    </a:ext>
                  </a:extLst>
                </a:gridCol>
                <a:gridCol w="1145152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173082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O PRODUCTO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ETAPAS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152626"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PRESTAMIENTO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Y EVALUACIÓN 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752114"/>
                  </a:ext>
                </a:extLst>
              </a:tr>
              <a:tr h="497426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Elaborar  y  publicar  el  Informe  de  Gestión vigencia 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Registro    de    publicación    de    Informe    de Gestión (versión definitiva)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1/1/2021</a:t>
                      </a:r>
                    </a:p>
                  </a:txBody>
                  <a:tcPr marL="857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30/4/2021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70614"/>
                  </a:ext>
                </a:extLst>
              </a:tr>
              <a:tr h="497426">
                <a:tc rowSpan="2"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Consolidar documento en el cual se detalla la    gestión    realizada    por    ENTerritorio dirigido al Congreso de la República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Informe de Gestión presentado al DNP para ser enviado al Congreso de la República</a:t>
                      </a:r>
                    </a:p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1/7/2021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31/8/2021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6326349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Registro   de   publicación   de  Informe   en  el portal Web institucional</a:t>
                      </a:r>
                    </a:p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1/9/2021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15/9/2021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7735794"/>
                  </a:ext>
                </a:extLst>
              </a:tr>
              <a:tr h="397565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Publicar  el  reporte  de  avance  del  Plan  de Acción Institucional 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Informe   trimestral   de  reporte   de  Plan  de Acción  Institucional  publicado  en  el  portal Web Institucional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CO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1/4/2021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31/12/2021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4297482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916AC0C9-698E-40E2-B384-0928CB8CFFA4}"/>
              </a:ext>
            </a:extLst>
          </p:cNvPr>
          <p:cNvSpPr txBox="1"/>
          <p:nvPr/>
        </p:nvSpPr>
        <p:spPr>
          <a:xfrm>
            <a:off x="1524494" y="643498"/>
            <a:ext cx="9540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ELEMENTO: Información</a:t>
            </a:r>
          </a:p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SUBCOMPONENTE: Información de calidad y en lenguaje comprensible</a:t>
            </a:r>
          </a:p>
        </p:txBody>
      </p:sp>
    </p:spTree>
    <p:extLst>
      <p:ext uri="{BB962C8B-B14F-4D97-AF65-F5344CB8AC3E}">
        <p14:creationId xmlns:p14="http://schemas.microsoft.com/office/powerpoint/2010/main" val="362071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61876"/>
              </p:ext>
            </p:extLst>
          </p:nvPr>
        </p:nvGraphicFramePr>
        <p:xfrm>
          <a:off x="321366" y="1759348"/>
          <a:ext cx="11549268" cy="44142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84512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val="36425259"/>
                    </a:ext>
                  </a:extLst>
                </a:gridCol>
                <a:gridCol w="980660">
                  <a:extLst>
                    <a:ext uri="{9D8B030D-6E8A-4147-A177-3AD203B41FA5}">
                      <a16:colId xmlns:a16="http://schemas.microsoft.com/office/drawing/2014/main" val="238099973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2011570950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1203537919"/>
                    </a:ext>
                  </a:extLst>
                </a:gridCol>
                <a:gridCol w="690917">
                  <a:extLst>
                    <a:ext uri="{9D8B030D-6E8A-4147-A177-3AD203B41FA5}">
                      <a16:colId xmlns:a16="http://schemas.microsoft.com/office/drawing/2014/main" val="1780124875"/>
                    </a:ext>
                  </a:extLst>
                </a:gridCol>
                <a:gridCol w="1002944">
                  <a:extLst>
                    <a:ext uri="{9D8B030D-6E8A-4147-A177-3AD203B41FA5}">
                      <a16:colId xmlns:a16="http://schemas.microsoft.com/office/drawing/2014/main" val="2029025654"/>
                    </a:ext>
                  </a:extLst>
                </a:gridCol>
                <a:gridCol w="1145152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173082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O PRODUCTO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ETAPAS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152626"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PRESTAMIENTO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Y EVALUACIÓN 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752114"/>
                  </a:ext>
                </a:extLst>
              </a:tr>
              <a:tr h="497426"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Implementar Estrategia de comunicaciones para   publicación  proactiva  de  la  gestión Institucional</a:t>
                      </a:r>
                    </a:p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Reporte   cuatrimestral   de  las  publicaciones realizadas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de Comunicaciones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31/12/2021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70614"/>
                  </a:ext>
                </a:extLst>
              </a:tr>
              <a:tr h="497426">
                <a:tc rowSpan="2">
                  <a:txBody>
                    <a:bodyPr/>
                    <a:lstStyle/>
                    <a:p>
                      <a:pPr algn="l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Difundir   información   estadística   y   datos abiertos   de   acuerdo   a   las   necesidades identificadas en los grupos de valor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Reporte    cuatrimestral    de    las    difusiones realizadas de datos abiertos en la página Web institucional</a:t>
                      </a:r>
                    </a:p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de T.I.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1/1/2021</a:t>
                      </a:r>
                    </a:p>
                  </a:txBody>
                  <a:tcPr marL="857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31/12/2021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6326349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Reporte    cuatrimestral    de    las    difusiones realizadas  de  información  estadística  en  la página Web institucional</a:t>
                      </a:r>
                    </a:p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1/1/2021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31/12/2021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773579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916AC0C9-698E-40E2-B384-0928CB8CFFA4}"/>
              </a:ext>
            </a:extLst>
          </p:cNvPr>
          <p:cNvSpPr txBox="1"/>
          <p:nvPr/>
        </p:nvSpPr>
        <p:spPr>
          <a:xfrm>
            <a:off x="1537746" y="779211"/>
            <a:ext cx="9540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ELEMENTO: Información</a:t>
            </a:r>
          </a:p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SUBCOMPONENTE: Información de calidad y en lenguaje comprensible</a:t>
            </a:r>
          </a:p>
        </p:txBody>
      </p:sp>
    </p:spTree>
    <p:extLst>
      <p:ext uri="{BB962C8B-B14F-4D97-AF65-F5344CB8AC3E}">
        <p14:creationId xmlns:p14="http://schemas.microsoft.com/office/powerpoint/2010/main" val="79319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84456"/>
              </p:ext>
            </p:extLst>
          </p:nvPr>
        </p:nvGraphicFramePr>
        <p:xfrm>
          <a:off x="569843" y="1905122"/>
          <a:ext cx="11300791" cy="35513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89044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789043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1378227">
                  <a:extLst>
                    <a:ext uri="{9D8B030D-6E8A-4147-A177-3AD203B41FA5}">
                      <a16:colId xmlns:a16="http://schemas.microsoft.com/office/drawing/2014/main" val="36425259"/>
                    </a:ext>
                  </a:extLst>
                </a:gridCol>
                <a:gridCol w="980660">
                  <a:extLst>
                    <a:ext uri="{9D8B030D-6E8A-4147-A177-3AD203B41FA5}">
                      <a16:colId xmlns:a16="http://schemas.microsoft.com/office/drawing/2014/main" val="238099973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2011570950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1203537919"/>
                    </a:ext>
                  </a:extLst>
                </a:gridCol>
                <a:gridCol w="690917">
                  <a:extLst>
                    <a:ext uri="{9D8B030D-6E8A-4147-A177-3AD203B41FA5}">
                      <a16:colId xmlns:a16="http://schemas.microsoft.com/office/drawing/2014/main" val="1780124875"/>
                    </a:ext>
                  </a:extLst>
                </a:gridCol>
                <a:gridCol w="1243901">
                  <a:extLst>
                    <a:ext uri="{9D8B030D-6E8A-4147-A177-3AD203B41FA5}">
                      <a16:colId xmlns:a16="http://schemas.microsoft.com/office/drawing/2014/main" val="2029025654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083364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O PRODUCTO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ETAPAS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152626"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PRESTAMIENTO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Y EVALUACIÓN 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752114"/>
                  </a:ext>
                </a:extLst>
              </a:tr>
              <a:tr h="497426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Realizar    un    (1)    Chat    temático    sobre información  priorizada  por  los  grupos  de valor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Informe de evaluación del espacio de diálogo publicado en el Sitio de Rendición de Cuentas</a:t>
                      </a:r>
                    </a:p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1/10/2021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15/12/2021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70614"/>
                  </a:ext>
                </a:extLst>
              </a:tr>
              <a:tr h="497426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Realizar dos (2) Facebook live o un directo en YouTube para dialogar con los grupos de interés   sobre   la   creación   del   Fondo   de Inversión - Proyecta ENTerritorio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Informe de evaluación del espacio de diálogo publicado en el Sitio de Rendición de Cuentas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1/6/2021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30/11/2021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574011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916AC0C9-698E-40E2-B384-0928CB8CFFA4}"/>
              </a:ext>
            </a:extLst>
          </p:cNvPr>
          <p:cNvSpPr txBox="1"/>
          <p:nvPr/>
        </p:nvSpPr>
        <p:spPr>
          <a:xfrm>
            <a:off x="104360" y="833300"/>
            <a:ext cx="12231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ELEMENTO: Diálogo</a:t>
            </a:r>
          </a:p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SUBCOMPONENTE: Diálogo de doble vía con la ciudadanía y sus organizaciones</a:t>
            </a:r>
          </a:p>
        </p:txBody>
      </p:sp>
    </p:spTree>
    <p:extLst>
      <p:ext uri="{BB962C8B-B14F-4D97-AF65-F5344CB8AC3E}">
        <p14:creationId xmlns:p14="http://schemas.microsoft.com/office/powerpoint/2010/main" val="355923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94179"/>
              </p:ext>
            </p:extLst>
          </p:nvPr>
        </p:nvGraphicFramePr>
        <p:xfrm>
          <a:off x="321366" y="1653331"/>
          <a:ext cx="11549268" cy="420093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37521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val="36425259"/>
                    </a:ext>
                  </a:extLst>
                </a:gridCol>
                <a:gridCol w="980660">
                  <a:extLst>
                    <a:ext uri="{9D8B030D-6E8A-4147-A177-3AD203B41FA5}">
                      <a16:colId xmlns:a16="http://schemas.microsoft.com/office/drawing/2014/main" val="238099973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2011570950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1203537919"/>
                    </a:ext>
                  </a:extLst>
                </a:gridCol>
                <a:gridCol w="690917">
                  <a:extLst>
                    <a:ext uri="{9D8B030D-6E8A-4147-A177-3AD203B41FA5}">
                      <a16:colId xmlns:a16="http://schemas.microsoft.com/office/drawing/2014/main" val="1780124875"/>
                    </a:ext>
                  </a:extLst>
                </a:gridCol>
                <a:gridCol w="1071622">
                  <a:extLst>
                    <a:ext uri="{9D8B030D-6E8A-4147-A177-3AD203B41FA5}">
                      <a16:colId xmlns:a16="http://schemas.microsoft.com/office/drawing/2014/main" val="2029025654"/>
                    </a:ext>
                  </a:extLst>
                </a:gridCol>
                <a:gridCol w="1076474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173082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O PRODUCTO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ETAPAS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152626"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PRESTAMIENTO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Y EVALUACIÓN 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752114"/>
                  </a:ext>
                </a:extLst>
              </a:tr>
              <a:tr h="497426">
                <a:tc rowSpan="2"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Realizar   un   (1)   ejercicio    de   Audiencia Pública de Rendición de Cuentas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Informe   de   Gestión   Audiencia   Pública   de Rendición  de  cuentas  publicado  en  el  Portal Web Institucional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1/9/2021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15/12/2021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212159"/>
                  </a:ext>
                </a:extLst>
              </a:tr>
              <a:tr h="4974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Informe de evaluación del evento realizado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1/12/2021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15/12/2021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6326349"/>
                  </a:ext>
                </a:extLst>
              </a:tr>
              <a:tr h="494593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Comunicar la participación de ENTerritorio en  diferentes  escenarios  que  sirvan  para visibilizar    las    líneas    de    negocio    y    el propósito superior de la Entidad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Registro   de   publicaciones   resultado   de   la participación   en   eventos   de   ENTerritorio #ENTérate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de Comunicaciones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1/1/2021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31/12/2021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773579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916AC0C9-698E-40E2-B384-0928CB8CFFA4}"/>
              </a:ext>
            </a:extLst>
          </p:cNvPr>
          <p:cNvSpPr txBox="1"/>
          <p:nvPr/>
        </p:nvSpPr>
        <p:spPr>
          <a:xfrm>
            <a:off x="172279" y="721450"/>
            <a:ext cx="12231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ELEMENTO: Diálogo</a:t>
            </a:r>
          </a:p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SUBCOMPONENTE: Diálogo de doble vía con la ciudadanía y sus organizaciones</a:t>
            </a:r>
          </a:p>
        </p:txBody>
      </p:sp>
    </p:spTree>
    <p:extLst>
      <p:ext uri="{BB962C8B-B14F-4D97-AF65-F5344CB8AC3E}">
        <p14:creationId xmlns:p14="http://schemas.microsoft.com/office/powerpoint/2010/main" val="253509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20833"/>
              </p:ext>
            </p:extLst>
          </p:nvPr>
        </p:nvGraphicFramePr>
        <p:xfrm>
          <a:off x="321366" y="2064148"/>
          <a:ext cx="11549268" cy="183492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42321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val="36425259"/>
                    </a:ext>
                  </a:extLst>
                </a:gridCol>
                <a:gridCol w="980660">
                  <a:extLst>
                    <a:ext uri="{9D8B030D-6E8A-4147-A177-3AD203B41FA5}">
                      <a16:colId xmlns:a16="http://schemas.microsoft.com/office/drawing/2014/main" val="238099973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2011570950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1203537919"/>
                    </a:ext>
                  </a:extLst>
                </a:gridCol>
                <a:gridCol w="690917">
                  <a:extLst>
                    <a:ext uri="{9D8B030D-6E8A-4147-A177-3AD203B41FA5}">
                      <a16:colId xmlns:a16="http://schemas.microsoft.com/office/drawing/2014/main" val="1780124875"/>
                    </a:ext>
                  </a:extLst>
                </a:gridCol>
                <a:gridCol w="1071622">
                  <a:extLst>
                    <a:ext uri="{9D8B030D-6E8A-4147-A177-3AD203B41FA5}">
                      <a16:colId xmlns:a16="http://schemas.microsoft.com/office/drawing/2014/main" val="2029025654"/>
                    </a:ext>
                  </a:extLst>
                </a:gridCol>
                <a:gridCol w="1076474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173082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O PRODUCTO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ETAPAS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152626"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PRESTAMIENTO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5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Y EVALUACIÓN 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kumimoji="0" lang="es-CO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752114"/>
                  </a:ext>
                </a:extLst>
              </a:tr>
              <a:tr h="497426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Formular   plan   de   mejoramiento   (si   se requiere) el cual debe registrarse en el plan de rendición de la siguiente vigencia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Plan de mejoramiento formulado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Grupo Planeación y Gestión de Riesgos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1/12/2021</a:t>
                      </a:r>
                    </a:p>
                  </a:txBody>
                  <a:tcPr marL="857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20/12/2021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212159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916AC0C9-698E-40E2-B384-0928CB8CFFA4}"/>
              </a:ext>
            </a:extLst>
          </p:cNvPr>
          <p:cNvSpPr txBox="1"/>
          <p:nvPr/>
        </p:nvSpPr>
        <p:spPr>
          <a:xfrm>
            <a:off x="145774" y="999745"/>
            <a:ext cx="12231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ELEMENTO: Responsabilidad</a:t>
            </a:r>
          </a:p>
          <a:p>
            <a:pPr algn="ctr"/>
            <a:r>
              <a:rPr lang="es-ES" sz="2400" b="1" dirty="0">
                <a:solidFill>
                  <a:srgbClr val="00B0F0"/>
                </a:solidFill>
                <a:cs typeface="Arial" charset="0"/>
              </a:rPr>
              <a:t>SUBCOMPONENTE: Evaluación y retroalimentación a la gestión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49651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635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11070</TotalTime>
  <Words>635</Words>
  <Application>Microsoft Office PowerPoint</Application>
  <PresentationFormat>Panorámica</PresentationFormat>
  <Paragraphs>187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Diana Marcela Herran Luna</cp:lastModifiedBy>
  <cp:revision>208</cp:revision>
  <dcterms:created xsi:type="dcterms:W3CDTF">2019-08-27T20:49:37Z</dcterms:created>
  <dcterms:modified xsi:type="dcterms:W3CDTF">2021-03-24T22:56:16Z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230434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