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980" r:id="rId3"/>
    <p:sldId id="2981" r:id="rId4"/>
    <p:sldId id="2982" r:id="rId5"/>
    <p:sldId id="268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Del Pilar Espinel Carmona" initials="MDPEC" lastIdx="1" clrIdx="0">
    <p:extLst>
      <p:ext uri="{19B8F6BF-5375-455C-9EA6-DF929625EA0E}">
        <p15:presenceInfo xmlns:p15="http://schemas.microsoft.com/office/powerpoint/2012/main" userId="S::mespinel@fonade.gov.co::cb014b3f-1e96-446b-95f4-b4e36c1cc5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AE0"/>
    <a:srgbClr val="4BABE1"/>
    <a:srgbClr val="F59F16"/>
    <a:srgbClr val="C4223A"/>
    <a:srgbClr val="004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537"/>
    <p:restoredTop sz="50000"/>
  </p:normalViewPr>
  <p:slideViewPr>
    <p:cSldViewPr snapToGrid="0" snapToObjects="1">
      <p:cViewPr varScale="1">
        <p:scale>
          <a:sx n="72" d="100"/>
          <a:sy n="72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71DBB-6A44-4784-99F5-4C6497A85AD2}" type="datetimeFigureOut">
              <a:rPr lang="es-CO" smtClean="0"/>
              <a:t>24/03/2021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863C0-CFB3-48D6-B6CA-830DF99AC0B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5756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52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479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681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520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705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432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789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052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53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830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775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756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31901" y="1858860"/>
            <a:ext cx="9928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solidFill>
                  <a:srgbClr val="00B0F0"/>
                </a:solidFill>
                <a:cs typeface="Arial" charset="0"/>
              </a:rPr>
              <a:t>PLAN DE PARTICIPACIÓN CIUDADANA 2021</a:t>
            </a:r>
            <a:endParaRPr lang="es-ES" sz="4000" b="1" dirty="0">
              <a:solidFill>
                <a:srgbClr val="00B0F0"/>
              </a:solidFill>
              <a:ea typeface="Arial" charset="0"/>
              <a:cs typeface="Arial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6438298-0A22-4CE4-A630-ECC7873040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747" t="6332" r="7227" b="6614"/>
          <a:stretch/>
        </p:blipFill>
        <p:spPr>
          <a:xfrm>
            <a:off x="4510422" y="2954612"/>
            <a:ext cx="2391593" cy="250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4A7E44A-FC4C-45E9-8EA2-0AF50DE5A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25477"/>
              </p:ext>
            </p:extLst>
          </p:nvPr>
        </p:nvGraphicFramePr>
        <p:xfrm>
          <a:off x="440635" y="1216585"/>
          <a:ext cx="11181521" cy="442482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11017">
                  <a:extLst>
                    <a:ext uri="{9D8B030D-6E8A-4147-A177-3AD203B41FA5}">
                      <a16:colId xmlns:a16="http://schemas.microsoft.com/office/drawing/2014/main" val="510206469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3748968956"/>
                    </a:ext>
                  </a:extLst>
                </a:gridCol>
                <a:gridCol w="2173356">
                  <a:extLst>
                    <a:ext uri="{9D8B030D-6E8A-4147-A177-3AD203B41FA5}">
                      <a16:colId xmlns:a16="http://schemas.microsoft.com/office/drawing/2014/main" val="380902565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42363518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val="1188655084"/>
                    </a:ext>
                  </a:extLst>
                </a:gridCol>
                <a:gridCol w="2928730">
                  <a:extLst>
                    <a:ext uri="{9D8B030D-6E8A-4147-A177-3AD203B41FA5}">
                      <a16:colId xmlns:a16="http://schemas.microsoft.com/office/drawing/2014/main" val="1621569190"/>
                    </a:ext>
                  </a:extLst>
                </a:gridCol>
              </a:tblGrid>
              <a:tr h="1526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ACTIVIDAD</a:t>
                      </a:r>
                    </a:p>
                  </a:txBody>
                  <a:tcPr marL="9525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 X ACTIVIDAD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 PARA DESARROLLAR LA ACTIVIDAD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ECHA INICIO</a:t>
                      </a: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FIN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9584"/>
                  </a:ext>
                </a:extLst>
              </a:tr>
              <a:tr h="497426">
                <a:tc rowSpan="5">
                  <a:txBody>
                    <a:bodyPr/>
                    <a:lstStyle/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Divulgar la estrategia de Participación </a:t>
                      </a:r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por distintos canales</a:t>
                      </a:r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rowSpan="5">
                  <a:txBody>
                    <a:bodyPr/>
                    <a:lstStyle/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Planeación y Gestión de Riesgos </a:t>
                      </a:r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rowSpan="4"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Publicar el Plan de Participación Ciudadana</a:t>
                      </a:r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1/01/2021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1/02/2021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Registro de publicaciones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70614"/>
                  </a:ext>
                </a:extLst>
              </a:tr>
              <a:tr h="497426"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2/02/2021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19/02/2021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Informe de seguimiento a las observaciones ciudadanas en el proceso de diseño del Plan de Participación Ciudadana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56326349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1/10/2021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Registro de publicaciones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1282826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1/12/2021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Informe de seguimiento a las observaciones ciudadanas en el proceso de diseño del Plan de Participación Ciudadana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6462530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Divulgar la versión definitiva de acuerdo con las observaciones recibidas por los grupos de valor</a:t>
                      </a:r>
                    </a:p>
                    <a:p>
                      <a:pPr algn="ctr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30/12/2021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Registro de publicaciones del Plan de Participación Ciudadana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5294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71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4A7E44A-FC4C-45E9-8EA2-0AF50DE5A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792400"/>
              </p:ext>
            </p:extLst>
          </p:nvPr>
        </p:nvGraphicFramePr>
        <p:xfrm>
          <a:off x="440635" y="764145"/>
          <a:ext cx="11181521" cy="532970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11017">
                  <a:extLst>
                    <a:ext uri="{9D8B030D-6E8A-4147-A177-3AD203B41FA5}">
                      <a16:colId xmlns:a16="http://schemas.microsoft.com/office/drawing/2014/main" val="510206469"/>
                    </a:ext>
                  </a:extLst>
                </a:gridCol>
                <a:gridCol w="1285461">
                  <a:extLst>
                    <a:ext uri="{9D8B030D-6E8A-4147-A177-3AD203B41FA5}">
                      <a16:colId xmlns:a16="http://schemas.microsoft.com/office/drawing/2014/main" val="3748968956"/>
                    </a:ext>
                  </a:extLst>
                </a:gridCol>
                <a:gridCol w="2385391">
                  <a:extLst>
                    <a:ext uri="{9D8B030D-6E8A-4147-A177-3AD203B41FA5}">
                      <a16:colId xmlns:a16="http://schemas.microsoft.com/office/drawing/2014/main" val="380902565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42363518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1188655084"/>
                    </a:ext>
                  </a:extLst>
                </a:gridCol>
                <a:gridCol w="3114260">
                  <a:extLst>
                    <a:ext uri="{9D8B030D-6E8A-4147-A177-3AD203B41FA5}">
                      <a16:colId xmlns:a16="http://schemas.microsoft.com/office/drawing/2014/main" val="1621569190"/>
                    </a:ext>
                  </a:extLst>
                </a:gridCol>
              </a:tblGrid>
              <a:tr h="1526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ACTIVIDAD</a:t>
                      </a:r>
                    </a:p>
                  </a:txBody>
                  <a:tcPr marL="9525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 X ACTIVIDAD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 PARA DESARROLLAR LA ACTIVIDAD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ECHA INICIO</a:t>
                      </a: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FIN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9584"/>
                  </a:ext>
                </a:extLst>
              </a:tr>
              <a:tr h="497426">
                <a:tc rowSpan="9">
                  <a:txBody>
                    <a:bodyPr/>
                    <a:lstStyle/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Generar espacio virtual para la interacción de la ciudadanía referente a la gestión de ENTerritorio</a:t>
                      </a:r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rowSpan="9">
                  <a:txBody>
                    <a:bodyPr/>
                    <a:lstStyle/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Planeación y Gestión de Riesgos </a:t>
                      </a: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rowSpan="6"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Realizar dos Facebook Live o un directo en YouTube para dialogar con los grupos de interés sobre la creación del Fondo de Inversión - Proyecta ENTerritorio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1/06/2021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15/06/2021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Envío de invitaciones a convocatoria (correo electrónico, redes sociales)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70614"/>
                  </a:ext>
                </a:extLst>
              </a:tr>
              <a:tr h="497426"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15/06/2021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30/06/2021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Registros en Redes sociales del evento en vivo realizado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56326349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1/07/2021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31/07/2021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Informe de evaluación del espacio de diálogo publicado en el Sitio de Rendición de Cuentas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1282826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1/10/2021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15/10/2021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Envío de invitaciones a convocatoria (correo electrónico, redes sociales)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6462530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15/10/2021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31/10/2021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Registros en Redes sociales del evento en vivo realizado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2085294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Informe de evaluación del espacio de diálogo publicado en el Sitio de Rendición de Cuentas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4763539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Realizar un Chat temático sobre información priorizada por los grupos de valor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Envío de invitaciones a convocatoria (correo electrónico, redes sociales)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0277955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30/11/2021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Registros en Redes sociales del evento en vivo realizado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8714648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1/12/2021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15/12/2021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Informe de evaluación del espacio de diálogo publicado en el Sitio de Rendición de Cuentas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5294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78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4A7E44A-FC4C-45E9-8EA2-0AF50DE5A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50734"/>
              </p:ext>
            </p:extLst>
          </p:nvPr>
        </p:nvGraphicFramePr>
        <p:xfrm>
          <a:off x="718930" y="1916430"/>
          <a:ext cx="11181521" cy="21526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421835">
                  <a:extLst>
                    <a:ext uri="{9D8B030D-6E8A-4147-A177-3AD203B41FA5}">
                      <a16:colId xmlns:a16="http://schemas.microsoft.com/office/drawing/2014/main" val="510206469"/>
                    </a:ext>
                  </a:extLst>
                </a:gridCol>
                <a:gridCol w="1245705">
                  <a:extLst>
                    <a:ext uri="{9D8B030D-6E8A-4147-A177-3AD203B41FA5}">
                      <a16:colId xmlns:a16="http://schemas.microsoft.com/office/drawing/2014/main" val="3748968956"/>
                    </a:ext>
                  </a:extLst>
                </a:gridCol>
                <a:gridCol w="2345634">
                  <a:extLst>
                    <a:ext uri="{9D8B030D-6E8A-4147-A177-3AD203B41FA5}">
                      <a16:colId xmlns:a16="http://schemas.microsoft.com/office/drawing/2014/main" val="3809025655"/>
                    </a:ext>
                  </a:extLst>
                </a:gridCol>
                <a:gridCol w="1245705">
                  <a:extLst>
                    <a:ext uri="{9D8B030D-6E8A-4147-A177-3AD203B41FA5}">
                      <a16:colId xmlns:a16="http://schemas.microsoft.com/office/drawing/2014/main" val="942363518"/>
                    </a:ext>
                  </a:extLst>
                </a:gridCol>
                <a:gridCol w="1152939">
                  <a:extLst>
                    <a:ext uri="{9D8B030D-6E8A-4147-A177-3AD203B41FA5}">
                      <a16:colId xmlns:a16="http://schemas.microsoft.com/office/drawing/2014/main" val="1188655084"/>
                    </a:ext>
                  </a:extLst>
                </a:gridCol>
                <a:gridCol w="2769703">
                  <a:extLst>
                    <a:ext uri="{9D8B030D-6E8A-4147-A177-3AD203B41FA5}">
                      <a16:colId xmlns:a16="http://schemas.microsoft.com/office/drawing/2014/main" val="1621569190"/>
                    </a:ext>
                  </a:extLst>
                </a:gridCol>
              </a:tblGrid>
              <a:tr h="1526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ACTIVIDAD</a:t>
                      </a:r>
                    </a:p>
                  </a:txBody>
                  <a:tcPr marL="9525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 X ACTIVIDAD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TAREAS PARA DESARROLLAR LA ACTIVIDAD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ECHA INICIO</a:t>
                      </a: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FIN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9584"/>
                  </a:ext>
                </a:extLst>
              </a:tr>
              <a:tr h="497426">
                <a:tc>
                  <a:txBody>
                    <a:bodyPr/>
                    <a:lstStyle/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Realizar promoción de los diferentes canales de participación ciudadana/servicio al ciudadano institucionales</a:t>
                      </a: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Servicios Administrativos </a:t>
                      </a:r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Elaborar un (1) video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1/06/2021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30/06/2021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Registro de publicación de videos</a:t>
                      </a:r>
                    </a:p>
                  </a:txBody>
                  <a:tcPr marL="0" marR="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70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48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635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12447</TotalTime>
  <Words>358</Words>
  <Application>Microsoft Office PowerPoint</Application>
  <PresentationFormat>Panorámica</PresentationFormat>
  <Paragraphs>110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Diana Marcela Herran Luna</cp:lastModifiedBy>
  <cp:revision>214</cp:revision>
  <dcterms:created xsi:type="dcterms:W3CDTF">2019-08-27T20:49:37Z</dcterms:created>
  <dcterms:modified xsi:type="dcterms:W3CDTF">2021-03-25T21:44:30Z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230434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