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422" r:id="rId23"/>
    <p:sldId id="428" r:id="rId24"/>
    <p:sldId id="433" r:id="rId25"/>
    <p:sldId id="434" r:id="rId26"/>
    <p:sldId id="435" r:id="rId27"/>
    <p:sldId id="436" r:id="rId28"/>
    <p:sldId id="437" r:id="rId29"/>
    <p:sldId id="438" r:id="rId30"/>
    <p:sldId id="439" r:id="rId31"/>
    <p:sldId id="440" r:id="rId32"/>
    <p:sldId id="441" r:id="rId33"/>
    <p:sldId id="442" r:id="rId34"/>
    <p:sldId id="443" r:id="rId35"/>
    <p:sldId id="444" r:id="rId36"/>
    <p:sldId id="445" r:id="rId37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20426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0426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20426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20426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73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71600" y="1182624"/>
            <a:ext cx="10412095" cy="30480"/>
          </a:xfrm>
          <a:custGeom>
            <a:avLst/>
            <a:gdLst/>
            <a:ahLst/>
            <a:cxnLst/>
            <a:rect l="l" t="t" r="r" b="b"/>
            <a:pathLst>
              <a:path w="10412095" h="30480">
                <a:moveTo>
                  <a:pt x="0" y="30479"/>
                </a:moveTo>
                <a:lnTo>
                  <a:pt x="10411968" y="0"/>
                </a:lnTo>
              </a:path>
            </a:pathLst>
          </a:custGeom>
          <a:ln w="761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27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739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67887" y="2161997"/>
            <a:ext cx="5856224" cy="185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20426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6163" y="2249195"/>
            <a:ext cx="9059672" cy="1850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0426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73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84779" y="2669489"/>
            <a:ext cx="6438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4984"/>
                </a:solidFill>
              </a:rPr>
              <a:t>PLAN </a:t>
            </a:r>
            <a:r>
              <a:rPr sz="4000" spc="-50" dirty="0">
                <a:solidFill>
                  <a:srgbClr val="004984"/>
                </a:solidFill>
              </a:rPr>
              <a:t>ESTRATEGICO </a:t>
            </a:r>
            <a:r>
              <a:rPr sz="4000" spc="-5" dirty="0">
                <a:solidFill>
                  <a:srgbClr val="004984"/>
                </a:solidFill>
              </a:rPr>
              <a:t>2019-2022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254753" y="5733999"/>
            <a:ext cx="7379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Aprobado por la </a:t>
            </a:r>
            <a:r>
              <a:rPr sz="2000" b="1" i="1" spc="-15" dirty="0">
                <a:solidFill>
                  <a:srgbClr val="001F5F"/>
                </a:solidFill>
                <a:latin typeface="Calibri"/>
                <a:cs typeface="Calibri"/>
              </a:rPr>
              <a:t>Junta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Directiva en sesión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del 04 de diciembre de</a:t>
            </a:r>
            <a:r>
              <a:rPr sz="2000" b="1" i="1" spc="-20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2019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2900" y="473963"/>
            <a:ext cx="3875532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731" y="219583"/>
            <a:ext cx="13754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001F5F"/>
                </a:solidFill>
              </a:rPr>
              <a:t>Di</a:t>
            </a:r>
            <a:r>
              <a:rPr sz="2200" spc="-15" dirty="0">
                <a:solidFill>
                  <a:srgbClr val="001F5F"/>
                </a:solidFill>
              </a:rPr>
              <a:t>a</a:t>
            </a:r>
            <a:r>
              <a:rPr sz="2200" spc="-10" dirty="0">
                <a:solidFill>
                  <a:srgbClr val="001F5F"/>
                </a:solidFill>
              </a:rPr>
              <a:t>gnó</a:t>
            </a:r>
            <a:r>
              <a:rPr sz="2200" spc="-40" dirty="0">
                <a:solidFill>
                  <a:srgbClr val="001F5F"/>
                </a:solidFill>
              </a:rPr>
              <a:t>s</a:t>
            </a:r>
            <a:r>
              <a:rPr sz="2200" spc="-5" dirty="0">
                <a:solidFill>
                  <a:srgbClr val="001F5F"/>
                </a:solidFill>
              </a:rPr>
              <a:t>ti</a:t>
            </a:r>
            <a:r>
              <a:rPr sz="2200" spc="-20" dirty="0">
                <a:solidFill>
                  <a:srgbClr val="001F5F"/>
                </a:solidFill>
              </a:rPr>
              <a:t>c</a:t>
            </a:r>
            <a:r>
              <a:rPr sz="2200" spc="-5" dirty="0">
                <a:solidFill>
                  <a:srgbClr val="001F5F"/>
                </a:solidFill>
              </a:rPr>
              <a:t>o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558190" y="1638681"/>
            <a:ext cx="780542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0426D"/>
                </a:solidFill>
                <a:latin typeface="Calibri"/>
                <a:cs typeface="Calibri"/>
              </a:rPr>
              <a:t>Se </a:t>
            </a:r>
            <a:r>
              <a:rPr sz="2000" b="1" spc="-10" dirty="0">
                <a:solidFill>
                  <a:srgbClr val="20426D"/>
                </a:solidFill>
                <a:latin typeface="Calibri"/>
                <a:cs typeface="Calibri"/>
              </a:rPr>
              <a:t>realizaron </a:t>
            </a:r>
            <a:r>
              <a:rPr sz="2000" b="1" spc="-15" dirty="0">
                <a:solidFill>
                  <a:srgbClr val="20426D"/>
                </a:solidFill>
                <a:latin typeface="Calibri"/>
                <a:cs typeface="Calibri"/>
              </a:rPr>
              <a:t>para </a:t>
            </a:r>
            <a:r>
              <a:rPr sz="2000" b="1" spc="-5" dirty="0">
                <a:solidFill>
                  <a:srgbClr val="20426D"/>
                </a:solidFill>
                <a:latin typeface="Calibri"/>
                <a:cs typeface="Calibri"/>
              </a:rPr>
              <a:t>el</a:t>
            </a:r>
            <a:r>
              <a:rPr sz="2000" b="1" spc="20" dirty="0">
                <a:solidFill>
                  <a:srgbClr val="20426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426D"/>
                </a:solidFill>
                <a:latin typeface="Calibri"/>
                <a:cs typeface="Calibri"/>
              </a:rPr>
              <a:t>diagnóstico: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5" dirty="0">
                <a:solidFill>
                  <a:srgbClr val="20426D"/>
                </a:solidFill>
                <a:latin typeface="Calibri"/>
                <a:cs typeface="Calibri"/>
              </a:rPr>
              <a:t>Entrevistas </a:t>
            </a:r>
            <a:r>
              <a:rPr sz="2000" dirty="0">
                <a:solidFill>
                  <a:srgbClr val="20426D"/>
                </a:solidFill>
                <a:latin typeface="Calibri"/>
                <a:cs typeface="Calibri"/>
              </a:rPr>
              <a:t>al </a:t>
            </a:r>
            <a:r>
              <a:rPr sz="2000" spc="-10" dirty="0">
                <a:solidFill>
                  <a:srgbClr val="20426D"/>
                </a:solidFill>
                <a:latin typeface="Calibri"/>
                <a:cs typeface="Calibri"/>
              </a:rPr>
              <a:t>Comité</a:t>
            </a:r>
            <a:r>
              <a:rPr sz="2000" spc="45" dirty="0">
                <a:solidFill>
                  <a:srgbClr val="20426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426D"/>
                </a:solidFill>
                <a:latin typeface="Calibri"/>
                <a:cs typeface="Calibri"/>
              </a:rPr>
              <a:t>Directivo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0426D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solidFill>
                  <a:srgbClr val="20426D"/>
                </a:solidFill>
                <a:latin typeface="Calibri"/>
                <a:cs typeface="Calibri"/>
              </a:rPr>
              <a:t>Encuestas </a:t>
            </a:r>
            <a:r>
              <a:rPr sz="2000" spc="-15" dirty="0">
                <a:solidFill>
                  <a:srgbClr val="20426D"/>
                </a:solidFill>
                <a:latin typeface="Calibri"/>
                <a:cs typeface="Calibri"/>
              </a:rPr>
              <a:t>transversales </a:t>
            </a:r>
            <a:r>
              <a:rPr sz="2000" dirty="0">
                <a:solidFill>
                  <a:srgbClr val="20426D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20426D"/>
                </a:solidFill>
                <a:latin typeface="Calibri"/>
                <a:cs typeface="Calibri"/>
              </a:rPr>
              <a:t>miembros </a:t>
            </a:r>
            <a:r>
              <a:rPr sz="2000" spc="-5" dirty="0">
                <a:solidFill>
                  <a:srgbClr val="20426D"/>
                </a:solidFill>
                <a:latin typeface="Calibri"/>
                <a:cs typeface="Calibri"/>
              </a:rPr>
              <a:t>de </a:t>
            </a:r>
            <a:r>
              <a:rPr sz="2000" dirty="0">
                <a:solidFill>
                  <a:srgbClr val="20426D"/>
                </a:solidFill>
                <a:latin typeface="Calibri"/>
                <a:cs typeface="Calibri"/>
              </a:rPr>
              <a:t>la</a:t>
            </a:r>
            <a:r>
              <a:rPr sz="2000" spc="110" dirty="0">
                <a:solidFill>
                  <a:srgbClr val="20426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0426D"/>
                </a:solidFill>
                <a:latin typeface="Calibri"/>
                <a:cs typeface="Calibri"/>
              </a:rPr>
              <a:t>Entidad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0426D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solidFill>
                  <a:srgbClr val="20426D"/>
                </a:solidFill>
                <a:latin typeface="Calibri"/>
                <a:cs typeface="Calibri"/>
              </a:rPr>
              <a:t>Entendimiento </a:t>
            </a:r>
            <a:r>
              <a:rPr sz="2000" dirty="0">
                <a:solidFill>
                  <a:srgbClr val="20426D"/>
                </a:solidFill>
                <a:latin typeface="Calibri"/>
                <a:cs typeface="Calibri"/>
              </a:rPr>
              <a:t>de la </a:t>
            </a:r>
            <a:r>
              <a:rPr sz="2000" spc="-5" dirty="0">
                <a:solidFill>
                  <a:srgbClr val="20426D"/>
                </a:solidFill>
                <a:latin typeface="Calibri"/>
                <a:cs typeface="Calibri"/>
              </a:rPr>
              <a:t>realidad </a:t>
            </a:r>
            <a:r>
              <a:rPr sz="2000" dirty="0">
                <a:solidFill>
                  <a:srgbClr val="20426D"/>
                </a:solidFill>
                <a:latin typeface="Calibri"/>
                <a:cs typeface="Calibri"/>
              </a:rPr>
              <a:t>actual </a:t>
            </a:r>
            <a:r>
              <a:rPr sz="2000" spc="-5" dirty="0">
                <a:solidFill>
                  <a:srgbClr val="20426D"/>
                </a:solidFill>
                <a:latin typeface="Calibri"/>
                <a:cs typeface="Calibri"/>
              </a:rPr>
              <a:t>de </a:t>
            </a:r>
            <a:r>
              <a:rPr sz="2000" dirty="0">
                <a:solidFill>
                  <a:srgbClr val="20426D"/>
                </a:solidFill>
                <a:latin typeface="Calibri"/>
                <a:cs typeface="Calibri"/>
              </a:rPr>
              <a:t>la </a:t>
            </a:r>
            <a:r>
              <a:rPr sz="2000" spc="-5" dirty="0">
                <a:solidFill>
                  <a:srgbClr val="20426D"/>
                </a:solidFill>
                <a:latin typeface="Calibri"/>
                <a:cs typeface="Calibri"/>
              </a:rPr>
              <a:t>Entidad con </a:t>
            </a:r>
            <a:r>
              <a:rPr sz="2000" dirty="0">
                <a:solidFill>
                  <a:srgbClr val="20426D"/>
                </a:solidFill>
                <a:latin typeface="Calibri"/>
                <a:cs typeface="Calibri"/>
              </a:rPr>
              <a:t>el </a:t>
            </a:r>
            <a:r>
              <a:rPr sz="2000" spc="-5" dirty="0">
                <a:solidFill>
                  <a:srgbClr val="20426D"/>
                </a:solidFill>
                <a:latin typeface="Calibri"/>
                <a:cs typeface="Calibri"/>
              </a:rPr>
              <a:t>Equipo</a:t>
            </a:r>
            <a:r>
              <a:rPr sz="2000" spc="30" dirty="0">
                <a:solidFill>
                  <a:srgbClr val="20426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426D"/>
                </a:solidFill>
                <a:latin typeface="Calibri"/>
                <a:cs typeface="Calibri"/>
              </a:rPr>
              <a:t>Directivo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508" y="229869"/>
            <a:ext cx="3899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01F5F"/>
                </a:solidFill>
              </a:rPr>
              <a:t>Focos </a:t>
            </a:r>
            <a:r>
              <a:rPr sz="2800" spc="-5" dirty="0">
                <a:solidFill>
                  <a:srgbClr val="001F5F"/>
                </a:solidFill>
              </a:rPr>
              <a:t>de </a:t>
            </a:r>
            <a:r>
              <a:rPr sz="2800" spc="-10" dirty="0">
                <a:solidFill>
                  <a:srgbClr val="001F5F"/>
                </a:solidFill>
              </a:rPr>
              <a:t>trabajo</a:t>
            </a:r>
            <a:r>
              <a:rPr sz="2800" spc="-35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definidos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240279" y="1447800"/>
            <a:ext cx="3749040" cy="1844039"/>
          </a:xfrm>
          <a:prstGeom prst="rect">
            <a:avLst/>
          </a:prstGeom>
          <a:solidFill>
            <a:srgbClr val="4AAADF"/>
          </a:solidFill>
          <a:ln w="12192">
            <a:solidFill>
              <a:srgbClr val="5ECCF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65913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Modelo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negocio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3159" y="1458467"/>
            <a:ext cx="3749040" cy="1844039"/>
          </a:xfrm>
          <a:prstGeom prst="rect">
            <a:avLst/>
          </a:prstGeom>
          <a:solidFill>
            <a:srgbClr val="4AAADF"/>
          </a:solidFill>
          <a:ln w="12192">
            <a:solidFill>
              <a:srgbClr val="5ECCF3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Times New Roman"/>
              <a:cs typeface="Times New Roman"/>
            </a:endParaRPr>
          </a:p>
          <a:p>
            <a:pPr marL="626110" marR="496570" indent="-123825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Procedimientos,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roles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responsabilidades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33159" y="3535679"/>
            <a:ext cx="3749040" cy="1844039"/>
          </a:xfrm>
          <a:prstGeom prst="rect">
            <a:avLst/>
          </a:prstGeom>
          <a:solidFill>
            <a:srgbClr val="4AAADF"/>
          </a:solidFill>
          <a:ln w="12192">
            <a:solidFill>
              <a:srgbClr val="5ECCF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Planeación,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seguimiento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0279" y="3535679"/>
            <a:ext cx="3749040" cy="1844039"/>
          </a:xfrm>
          <a:prstGeom prst="rect">
            <a:avLst/>
          </a:prstGeom>
          <a:solidFill>
            <a:srgbClr val="4AAADF"/>
          </a:solidFill>
          <a:ln w="12192">
            <a:solidFill>
              <a:srgbClr val="5ECCF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marL="822325">
              <a:lnSpc>
                <a:spcPct val="100000"/>
              </a:lnSpc>
            </a:pP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Talento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cultura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28800"/>
            <a:ext cx="12192000" cy="2794000"/>
          </a:xfrm>
          <a:custGeom>
            <a:avLst/>
            <a:gdLst/>
            <a:ahLst/>
            <a:cxnLst/>
            <a:rect l="l" t="t" r="r" b="b"/>
            <a:pathLst>
              <a:path w="12192000" h="2794000">
                <a:moveTo>
                  <a:pt x="0" y="2793492"/>
                </a:moveTo>
                <a:lnTo>
                  <a:pt x="12192000" y="2793492"/>
                </a:lnTo>
                <a:lnTo>
                  <a:pt x="12192000" y="0"/>
                </a:lnTo>
                <a:lnTo>
                  <a:pt x="0" y="0"/>
                </a:lnTo>
                <a:lnTo>
                  <a:pt x="0" y="2793492"/>
                </a:lnTo>
                <a:close/>
              </a:path>
            </a:pathLst>
          </a:custGeom>
          <a:solidFill>
            <a:srgbClr val="4AAAD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356" y="237236"/>
            <a:ext cx="6385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</a:rPr>
              <a:t>Hoja de </a:t>
            </a:r>
            <a:r>
              <a:rPr sz="2800" spc="-15" dirty="0">
                <a:solidFill>
                  <a:srgbClr val="001F5F"/>
                </a:solidFill>
              </a:rPr>
              <a:t>ruta </a:t>
            </a:r>
            <a:r>
              <a:rPr sz="2800" spc="-10" dirty="0">
                <a:solidFill>
                  <a:srgbClr val="001F5F"/>
                </a:solidFill>
              </a:rPr>
              <a:t>preliminar </a:t>
            </a:r>
            <a:r>
              <a:rPr sz="2800" spc="-10" dirty="0">
                <a:solidFill>
                  <a:srgbClr val="4AABE0"/>
                </a:solidFill>
              </a:rPr>
              <a:t>Modelo </a:t>
            </a:r>
            <a:r>
              <a:rPr sz="2800" spc="-5" dirty="0">
                <a:solidFill>
                  <a:srgbClr val="4AABE0"/>
                </a:solidFill>
              </a:rPr>
              <a:t>de</a:t>
            </a:r>
            <a:r>
              <a:rPr sz="2800" spc="114" dirty="0">
                <a:solidFill>
                  <a:srgbClr val="4AABE0"/>
                </a:solidFill>
              </a:rPr>
              <a:t> </a:t>
            </a:r>
            <a:r>
              <a:rPr sz="2800" spc="-10" dirty="0">
                <a:solidFill>
                  <a:srgbClr val="4AABE0"/>
                </a:solidFill>
              </a:rPr>
              <a:t>negocio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indent="2540" algn="ctr">
              <a:lnSpc>
                <a:spcPct val="107000"/>
              </a:lnSpc>
              <a:spcBef>
                <a:spcPts val="90"/>
              </a:spcBef>
            </a:pPr>
            <a:r>
              <a:rPr b="1" spc="-5" dirty="0">
                <a:latin typeface="Calibri"/>
                <a:cs typeface="Calibri"/>
              </a:rPr>
              <a:t>Impacto: </a:t>
            </a:r>
            <a:r>
              <a:rPr spc="-15" dirty="0"/>
              <a:t>Lograr </a:t>
            </a:r>
            <a:r>
              <a:rPr spc="-5" dirty="0"/>
              <a:t>la </a:t>
            </a:r>
            <a:r>
              <a:rPr spc="-15" dirty="0"/>
              <a:t>excelencia </a:t>
            </a:r>
            <a:r>
              <a:rPr spc="-10" dirty="0"/>
              <a:t>técnica </a:t>
            </a:r>
            <a:r>
              <a:rPr spc="-5" dirty="0"/>
              <a:t>de la </a:t>
            </a:r>
            <a:r>
              <a:rPr spc="-10" dirty="0"/>
              <a:t>Entidad </a:t>
            </a:r>
            <a:r>
              <a:rPr spc="-25" dirty="0"/>
              <a:t>para  </a:t>
            </a:r>
            <a:r>
              <a:rPr spc="-15" dirty="0"/>
              <a:t>desarrollar </a:t>
            </a:r>
            <a:r>
              <a:rPr spc="-5" dirty="0"/>
              <a:t>un </a:t>
            </a:r>
            <a:r>
              <a:rPr spc="-15" dirty="0"/>
              <a:t>nuevo </a:t>
            </a:r>
            <a:r>
              <a:rPr spc="-5" dirty="0"/>
              <a:t>modelo de </a:t>
            </a:r>
            <a:r>
              <a:rPr spc="-15" dirty="0"/>
              <a:t>negocio, con </a:t>
            </a:r>
            <a:r>
              <a:rPr spc="-5" dirty="0"/>
              <a:t>la </a:t>
            </a:r>
            <a:r>
              <a:rPr spc="-10" dirty="0"/>
              <a:t>estructuración  como </a:t>
            </a:r>
            <a:r>
              <a:rPr dirty="0"/>
              <a:t>eje </a:t>
            </a:r>
            <a:r>
              <a:rPr spc="-10" dirty="0"/>
              <a:t>principal </a:t>
            </a:r>
            <a:r>
              <a:rPr spc="-5" dirty="0"/>
              <a:t>y </a:t>
            </a:r>
            <a:r>
              <a:rPr spc="-10" dirty="0"/>
              <a:t>que </a:t>
            </a:r>
            <a:r>
              <a:rPr spc="-15" dirty="0"/>
              <a:t>permita generar </a:t>
            </a:r>
            <a:r>
              <a:rPr spc="-25" dirty="0"/>
              <a:t>mayor</a:t>
            </a:r>
            <a:r>
              <a:rPr spc="130" dirty="0"/>
              <a:t> </a:t>
            </a:r>
            <a:r>
              <a:rPr spc="-20" dirty="0"/>
              <a:t>confianza</a:t>
            </a: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pc="-5" dirty="0"/>
              <a:t>en </a:t>
            </a:r>
            <a:r>
              <a:rPr spc="-20" dirty="0"/>
              <a:t>nuestros</a:t>
            </a:r>
            <a:r>
              <a:rPr spc="50" dirty="0"/>
              <a:t> </a:t>
            </a:r>
            <a:r>
              <a:rPr spc="-15" dirty="0"/>
              <a:t>clientes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959" y="233298"/>
            <a:ext cx="5039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93290" algn="l"/>
              </a:tabLst>
            </a:pPr>
            <a:r>
              <a:rPr sz="2800" spc="-10" dirty="0">
                <a:solidFill>
                  <a:srgbClr val="001F5F"/>
                </a:solidFill>
              </a:rPr>
              <a:t>Hitos</a:t>
            </a:r>
            <a:r>
              <a:rPr sz="2800" spc="5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del</a:t>
            </a:r>
            <a:r>
              <a:rPr sz="2800" spc="15" dirty="0">
                <a:solidFill>
                  <a:srgbClr val="001F5F"/>
                </a:solidFill>
              </a:rPr>
              <a:t> </a:t>
            </a:r>
            <a:r>
              <a:rPr sz="2800" spc="-20" dirty="0">
                <a:solidFill>
                  <a:srgbClr val="001F5F"/>
                </a:solidFill>
              </a:rPr>
              <a:t>foco	</a:t>
            </a:r>
            <a:r>
              <a:rPr sz="2800" spc="-10" dirty="0">
                <a:solidFill>
                  <a:srgbClr val="4AABE0"/>
                </a:solidFill>
              </a:rPr>
              <a:t>Modelo </a:t>
            </a:r>
            <a:r>
              <a:rPr sz="2800" spc="-5" dirty="0">
                <a:solidFill>
                  <a:srgbClr val="4AABE0"/>
                </a:solidFill>
              </a:rPr>
              <a:t>de</a:t>
            </a:r>
            <a:r>
              <a:rPr sz="2800" spc="-30" dirty="0">
                <a:solidFill>
                  <a:srgbClr val="4AABE0"/>
                </a:solidFill>
              </a:rPr>
              <a:t> </a:t>
            </a:r>
            <a:r>
              <a:rPr sz="2800" spc="-10" dirty="0">
                <a:solidFill>
                  <a:srgbClr val="4AABE0"/>
                </a:solidFill>
              </a:rPr>
              <a:t>negocio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904232" y="3322320"/>
            <a:ext cx="2139950" cy="951230"/>
          </a:xfrm>
          <a:custGeom>
            <a:avLst/>
            <a:gdLst/>
            <a:ahLst/>
            <a:cxnLst/>
            <a:rect l="l" t="t" r="r" b="b"/>
            <a:pathLst>
              <a:path w="2139950" h="951229">
                <a:moveTo>
                  <a:pt x="0" y="950975"/>
                </a:moveTo>
                <a:lnTo>
                  <a:pt x="2139695" y="950975"/>
                </a:lnTo>
                <a:lnTo>
                  <a:pt x="2139695" y="0"/>
                </a:lnTo>
                <a:lnTo>
                  <a:pt x="0" y="0"/>
                </a:lnTo>
                <a:lnTo>
                  <a:pt x="0" y="950975"/>
                </a:lnTo>
                <a:close/>
              </a:path>
            </a:pathLst>
          </a:custGeom>
          <a:ln w="12192">
            <a:solidFill>
              <a:srgbClr val="5ECC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563" y="2139695"/>
            <a:ext cx="2141220" cy="951230"/>
          </a:xfrm>
          <a:prstGeom prst="rect">
            <a:avLst/>
          </a:prstGeom>
          <a:solidFill>
            <a:srgbClr val="B4DCF9"/>
          </a:solidFill>
          <a:ln w="12191">
            <a:solidFill>
              <a:srgbClr val="5ECCF3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1.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Definición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del</a:t>
            </a:r>
            <a:endParaRPr sz="1400">
              <a:latin typeface="Calibri"/>
              <a:cs typeface="Calibri"/>
            </a:endParaRPr>
          </a:p>
          <a:p>
            <a:pPr marL="238760" marR="231775" algn="ctr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Modelo de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Negocio</a:t>
            </a:r>
            <a:r>
              <a:rPr sz="14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de 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Enterritorio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7376" y="2139695"/>
            <a:ext cx="2139950" cy="951230"/>
          </a:xfrm>
          <a:prstGeom prst="rect">
            <a:avLst/>
          </a:prstGeom>
          <a:solidFill>
            <a:srgbClr val="B4DCF9"/>
          </a:solidFill>
          <a:ln w="12192">
            <a:solidFill>
              <a:srgbClr val="5ECCF3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113664" marR="140335" indent="505459">
              <a:lnSpc>
                <a:spcPct val="100000"/>
              </a:lnSpc>
              <a:spcBef>
                <a:spcPts val="1245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2. Viabilizar 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financieramente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14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nuevo</a:t>
            </a:r>
            <a:endParaRPr sz="1400">
              <a:latin typeface="Calibri"/>
              <a:cs typeface="Calibri"/>
            </a:endParaRPr>
          </a:p>
          <a:p>
            <a:pPr marL="349885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modelo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negocio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64623" y="2139695"/>
            <a:ext cx="2141220" cy="951230"/>
          </a:xfrm>
          <a:prstGeom prst="rect">
            <a:avLst/>
          </a:prstGeom>
          <a:solidFill>
            <a:srgbClr val="B4DCF9"/>
          </a:solidFill>
          <a:ln w="12192">
            <a:solidFill>
              <a:srgbClr val="5ECCF3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340995" marR="302895" indent="-144780">
              <a:lnSpc>
                <a:spcPct val="100000"/>
              </a:lnSpc>
              <a:spcBef>
                <a:spcPts val="1245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5. Ajuste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al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manual</a:t>
            </a:r>
            <a:r>
              <a:rPr sz="14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de  líneas de</a:t>
            </a:r>
            <a:r>
              <a:rPr sz="14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negocios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78623" y="2170176"/>
            <a:ext cx="2141220" cy="951230"/>
          </a:xfrm>
          <a:prstGeom prst="rect">
            <a:avLst/>
          </a:prstGeom>
          <a:solidFill>
            <a:srgbClr val="B4DCF9"/>
          </a:solidFill>
          <a:ln w="12192">
            <a:solidFill>
              <a:srgbClr val="5ECCF3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280670" marR="299085" indent="81915">
              <a:lnSpc>
                <a:spcPct val="100000"/>
              </a:lnSpc>
              <a:spcBef>
                <a:spcPts val="455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4. Implementación 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del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nuevo modelo</a:t>
            </a:r>
            <a:r>
              <a:rPr sz="14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marL="76708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negocio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28615" y="2139695"/>
            <a:ext cx="2141220" cy="951230"/>
          </a:xfrm>
          <a:prstGeom prst="rect">
            <a:avLst/>
          </a:prstGeom>
          <a:solidFill>
            <a:srgbClr val="B4DCF9"/>
          </a:solidFill>
          <a:ln w="12192">
            <a:solidFill>
              <a:srgbClr val="5ECCF3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248285" marR="276860" indent="-53340">
              <a:lnSpc>
                <a:spcPct val="100000"/>
              </a:lnSpc>
              <a:spcBef>
                <a:spcPts val="71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3.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Estrategia</a:t>
            </a:r>
            <a:r>
              <a:rPr sz="14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comercial 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y de</a:t>
            </a:r>
            <a:r>
              <a:rPr sz="1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relacionamiento</a:t>
            </a:r>
            <a:endParaRPr sz="1400">
              <a:latin typeface="Calibri"/>
              <a:cs typeface="Calibri"/>
            </a:endParaRPr>
          </a:p>
          <a:p>
            <a:pPr marL="539115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con el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cliente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611" y="3180588"/>
            <a:ext cx="2141220" cy="1104900"/>
          </a:xfrm>
          <a:prstGeom prst="rect">
            <a:avLst/>
          </a:prstGeom>
          <a:solidFill>
            <a:srgbClr val="B4DCF9"/>
          </a:solidFill>
          <a:ln w="12191">
            <a:solidFill>
              <a:srgbClr val="5ECCF3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30835" marR="332740" indent="304800">
              <a:lnSpc>
                <a:spcPct val="100000"/>
              </a:lnSpc>
              <a:spcBef>
                <a:spcPts val="370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6. .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Ajuste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e 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implementación</a:t>
            </a:r>
            <a:r>
              <a:rPr sz="14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del</a:t>
            </a:r>
            <a:endParaRPr sz="1400">
              <a:latin typeface="Calibri"/>
              <a:cs typeface="Calibri"/>
            </a:endParaRPr>
          </a:p>
          <a:p>
            <a:pPr marL="17653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Manual de</a:t>
            </a:r>
            <a:r>
              <a:rPr sz="1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Contratación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27376" y="3180588"/>
            <a:ext cx="2139950" cy="1082040"/>
          </a:xfrm>
          <a:prstGeom prst="rect">
            <a:avLst/>
          </a:prstGeom>
          <a:solidFill>
            <a:srgbClr val="B4DCF9"/>
          </a:solidFill>
          <a:ln w="12192">
            <a:solidFill>
              <a:srgbClr val="5ECCF3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93040" marR="165100" indent="-27940" algn="just">
              <a:lnSpc>
                <a:spcPct val="100000"/>
              </a:lnSpc>
              <a:spcBef>
                <a:spcPts val="535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7.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Posicionamiento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4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la  línea de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estructuración:  oferta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valor frente</a:t>
            </a:r>
            <a:r>
              <a:rPr sz="1400" b="1" spc="-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mercado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10328" y="3212592"/>
            <a:ext cx="2127885" cy="1054735"/>
          </a:xfrm>
          <a:prstGeom prst="rect">
            <a:avLst/>
          </a:prstGeom>
          <a:solidFill>
            <a:srgbClr val="B4DCF9"/>
          </a:solidFill>
        </p:spPr>
        <p:txBody>
          <a:bodyPr vert="horz" wrap="square" lIns="0" tIns="36194" rIns="0" bIns="0" rtlCol="0">
            <a:spAutoFit/>
          </a:bodyPr>
          <a:lstStyle/>
          <a:p>
            <a:pPr marL="379730" marR="222885" indent="-134620">
              <a:lnSpc>
                <a:spcPct val="100000"/>
              </a:lnSpc>
              <a:spcBef>
                <a:spcPts val="284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8.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Implementación</a:t>
            </a:r>
            <a:r>
              <a:rPr sz="14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del 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anexo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técnico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para 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estructuración</a:t>
            </a:r>
            <a:r>
              <a:rPr sz="1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marL="70739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proyectos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48143" y="3212592"/>
            <a:ext cx="2139950" cy="1022985"/>
          </a:xfrm>
          <a:prstGeom prst="rect">
            <a:avLst/>
          </a:prstGeom>
          <a:solidFill>
            <a:srgbClr val="B4DCF9"/>
          </a:solidFill>
          <a:ln w="12192">
            <a:solidFill>
              <a:srgbClr val="5ECCF3"/>
            </a:solidFill>
          </a:ln>
        </p:spPr>
        <p:txBody>
          <a:bodyPr vert="horz" wrap="square" lIns="0" tIns="157480" rIns="0" bIns="0" rtlCol="0">
            <a:spAutoFit/>
          </a:bodyPr>
          <a:lstStyle/>
          <a:p>
            <a:pPr marL="84455" algn="ctr">
              <a:lnSpc>
                <a:spcPct val="100000"/>
              </a:lnSpc>
              <a:spcBef>
                <a:spcPts val="124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9. Crecimiento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de la</a:t>
            </a:r>
            <a:r>
              <a:rPr sz="14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línea</a:t>
            </a:r>
            <a:endParaRPr sz="1400">
              <a:latin typeface="Calibri"/>
              <a:cs typeface="Calibri"/>
            </a:endParaRPr>
          </a:p>
          <a:p>
            <a:pPr marL="85725" algn="ctr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estructuración</a:t>
            </a:r>
            <a:r>
              <a:rPr sz="14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  <a:p>
            <a:pPr marL="85090" algn="ctr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gerencia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64040" y="3180588"/>
            <a:ext cx="2242185" cy="1082040"/>
          </a:xfrm>
          <a:prstGeom prst="rect">
            <a:avLst/>
          </a:prstGeom>
          <a:solidFill>
            <a:srgbClr val="B4DCF9"/>
          </a:solidFill>
          <a:ln w="12192">
            <a:solidFill>
              <a:srgbClr val="5ECCF3"/>
            </a:solidFill>
          </a:ln>
        </p:spPr>
        <p:txBody>
          <a:bodyPr vert="horz" wrap="square" lIns="0" tIns="142240" rIns="0" bIns="0" rtlCol="0">
            <a:spAutoFit/>
          </a:bodyPr>
          <a:lstStyle/>
          <a:p>
            <a:pPr marL="308610" marR="176530" indent="-59690">
              <a:lnSpc>
                <a:spcPct val="100000"/>
              </a:lnSpc>
              <a:spcBef>
                <a:spcPts val="112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10. Decrecimiento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4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las 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otras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líneas de</a:t>
            </a:r>
            <a:r>
              <a:rPr sz="14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negocio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50308" y="4530852"/>
            <a:ext cx="2415540" cy="951230"/>
          </a:xfrm>
          <a:prstGeom prst="rect">
            <a:avLst/>
          </a:prstGeom>
          <a:solidFill>
            <a:srgbClr val="B4DCF9"/>
          </a:solidFill>
          <a:ln w="12192">
            <a:solidFill>
              <a:srgbClr val="5ECCF3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280035" marR="243840" indent="-17145">
              <a:lnSpc>
                <a:spcPct val="100000"/>
              </a:lnSpc>
              <a:spcBef>
                <a:spcPts val="113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11.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Mayores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utilidades</a:t>
            </a:r>
            <a:r>
              <a:rPr sz="14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en 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la línea de</a:t>
            </a:r>
            <a:r>
              <a:rPr sz="14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estructuración</a:t>
            </a:r>
            <a:endParaRPr sz="1400">
              <a:latin typeface="Calibri"/>
              <a:cs typeface="Calibri"/>
            </a:endParaRPr>
          </a:p>
          <a:p>
            <a:pPr marL="83820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gerencia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26692"/>
            <a:ext cx="12192000" cy="2795270"/>
          </a:xfrm>
          <a:custGeom>
            <a:avLst/>
            <a:gdLst/>
            <a:ahLst/>
            <a:cxnLst/>
            <a:rect l="l" t="t" r="r" b="b"/>
            <a:pathLst>
              <a:path w="12192000" h="2795270">
                <a:moveTo>
                  <a:pt x="0" y="2795016"/>
                </a:moveTo>
                <a:lnTo>
                  <a:pt x="12192000" y="2795016"/>
                </a:lnTo>
                <a:lnTo>
                  <a:pt x="12192000" y="0"/>
                </a:lnTo>
                <a:lnTo>
                  <a:pt x="0" y="0"/>
                </a:lnTo>
                <a:lnTo>
                  <a:pt x="0" y="2795016"/>
                </a:lnTo>
                <a:close/>
              </a:path>
            </a:pathLst>
          </a:custGeom>
          <a:solidFill>
            <a:srgbClr val="4AAAD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805" y="164973"/>
            <a:ext cx="9738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</a:rPr>
              <a:t>Hoja de </a:t>
            </a:r>
            <a:r>
              <a:rPr sz="2800" spc="-15" dirty="0">
                <a:solidFill>
                  <a:srgbClr val="001F5F"/>
                </a:solidFill>
              </a:rPr>
              <a:t>ruta </a:t>
            </a:r>
            <a:r>
              <a:rPr sz="2800" spc="-10" dirty="0">
                <a:solidFill>
                  <a:srgbClr val="001F5F"/>
                </a:solidFill>
              </a:rPr>
              <a:t>preliminar </a:t>
            </a:r>
            <a:r>
              <a:rPr sz="2800" spc="-10" dirty="0">
                <a:solidFill>
                  <a:srgbClr val="4AABE0"/>
                </a:solidFill>
              </a:rPr>
              <a:t>Procedimientos, </a:t>
            </a:r>
            <a:r>
              <a:rPr sz="2800" spc="-15" dirty="0">
                <a:solidFill>
                  <a:srgbClr val="4AABE0"/>
                </a:solidFill>
              </a:rPr>
              <a:t>roles </a:t>
            </a:r>
            <a:r>
              <a:rPr sz="2800" spc="-5" dirty="0">
                <a:solidFill>
                  <a:srgbClr val="4AABE0"/>
                </a:solidFill>
              </a:rPr>
              <a:t>y</a:t>
            </a:r>
            <a:r>
              <a:rPr sz="2800" spc="210" dirty="0">
                <a:solidFill>
                  <a:srgbClr val="4AABE0"/>
                </a:solidFill>
              </a:rPr>
              <a:t> </a:t>
            </a:r>
            <a:r>
              <a:rPr sz="2800" spc="-10" dirty="0">
                <a:solidFill>
                  <a:srgbClr val="4AABE0"/>
                </a:solidFill>
              </a:rPr>
              <a:t>responsabilidades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695704" y="2442159"/>
            <a:ext cx="879665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20426D"/>
                </a:solidFill>
                <a:latin typeface="Calibri"/>
                <a:cs typeface="Calibri"/>
              </a:rPr>
              <a:t>Impacto: </a:t>
            </a:r>
            <a:r>
              <a:rPr sz="2800" spc="-15" dirty="0">
                <a:solidFill>
                  <a:srgbClr val="20426D"/>
                </a:solidFill>
                <a:latin typeface="Calibri"/>
                <a:cs typeface="Calibri"/>
              </a:rPr>
              <a:t>Lograr </a:t>
            </a:r>
            <a:r>
              <a:rPr sz="2800" spc="-5" dirty="0">
                <a:solidFill>
                  <a:srgbClr val="20426D"/>
                </a:solidFill>
                <a:latin typeface="Calibri"/>
                <a:cs typeface="Calibri"/>
              </a:rPr>
              <a:t>una </a:t>
            </a:r>
            <a:r>
              <a:rPr sz="2800" spc="-15" dirty="0">
                <a:solidFill>
                  <a:srgbClr val="20426D"/>
                </a:solidFill>
                <a:latin typeface="Calibri"/>
                <a:cs typeface="Calibri"/>
              </a:rPr>
              <a:t>estructura dinámica </a:t>
            </a:r>
            <a:r>
              <a:rPr sz="2800" spc="-5" dirty="0">
                <a:solidFill>
                  <a:srgbClr val="20426D"/>
                </a:solidFill>
                <a:latin typeface="Calibri"/>
                <a:cs typeface="Calibri"/>
              </a:rPr>
              <a:t>y ágil, a </a:t>
            </a:r>
            <a:r>
              <a:rPr sz="2800" spc="-25" dirty="0">
                <a:solidFill>
                  <a:srgbClr val="20426D"/>
                </a:solidFill>
                <a:latin typeface="Calibri"/>
                <a:cs typeface="Calibri"/>
              </a:rPr>
              <a:t>través </a:t>
            </a:r>
            <a:r>
              <a:rPr sz="2800" spc="-5" dirty="0">
                <a:solidFill>
                  <a:srgbClr val="20426D"/>
                </a:solidFill>
                <a:latin typeface="Calibri"/>
                <a:cs typeface="Calibri"/>
              </a:rPr>
              <a:t>de </a:t>
            </a:r>
            <a:r>
              <a:rPr sz="2800" spc="-10" dirty="0">
                <a:solidFill>
                  <a:srgbClr val="20426D"/>
                </a:solidFill>
                <a:latin typeface="Calibri"/>
                <a:cs typeface="Calibri"/>
              </a:rPr>
              <a:t>la  definición </a:t>
            </a:r>
            <a:r>
              <a:rPr sz="2800" spc="-5" dirty="0">
                <a:solidFill>
                  <a:srgbClr val="20426D"/>
                </a:solidFill>
                <a:latin typeface="Calibri"/>
                <a:cs typeface="Calibri"/>
              </a:rPr>
              <a:t>de </a:t>
            </a:r>
            <a:r>
              <a:rPr sz="2800" spc="-15" dirty="0">
                <a:solidFill>
                  <a:srgbClr val="20426D"/>
                </a:solidFill>
                <a:latin typeface="Calibri"/>
                <a:cs typeface="Calibri"/>
              </a:rPr>
              <a:t>procedimientos, </a:t>
            </a:r>
            <a:r>
              <a:rPr sz="2800" spc="-20" dirty="0">
                <a:solidFill>
                  <a:srgbClr val="20426D"/>
                </a:solidFill>
                <a:latin typeface="Calibri"/>
                <a:cs typeface="Calibri"/>
              </a:rPr>
              <a:t>roles </a:t>
            </a:r>
            <a:r>
              <a:rPr sz="2800" spc="-5" dirty="0">
                <a:solidFill>
                  <a:srgbClr val="20426D"/>
                </a:solidFill>
                <a:latin typeface="Calibri"/>
                <a:cs typeface="Calibri"/>
              </a:rPr>
              <a:t>y </a:t>
            </a:r>
            <a:r>
              <a:rPr sz="2800" spc="-10" dirty="0">
                <a:solidFill>
                  <a:srgbClr val="20426D"/>
                </a:solidFill>
                <a:latin typeface="Calibri"/>
                <a:cs typeface="Calibri"/>
              </a:rPr>
              <a:t>responsabilidades  </a:t>
            </a:r>
            <a:r>
              <a:rPr sz="2800" spc="-15" dirty="0">
                <a:solidFill>
                  <a:srgbClr val="20426D"/>
                </a:solidFill>
                <a:latin typeface="Calibri"/>
                <a:cs typeface="Calibri"/>
              </a:rPr>
              <a:t>acordes con </a:t>
            </a:r>
            <a:r>
              <a:rPr sz="2800" spc="-5" dirty="0">
                <a:solidFill>
                  <a:srgbClr val="20426D"/>
                </a:solidFill>
                <a:latin typeface="Calibri"/>
                <a:cs typeface="Calibri"/>
              </a:rPr>
              <a:t>el </a:t>
            </a:r>
            <a:r>
              <a:rPr sz="2800" spc="-15" dirty="0">
                <a:solidFill>
                  <a:srgbClr val="20426D"/>
                </a:solidFill>
                <a:latin typeface="Calibri"/>
                <a:cs typeface="Calibri"/>
              </a:rPr>
              <a:t>nuevo </a:t>
            </a:r>
            <a:r>
              <a:rPr sz="2800" spc="-20" dirty="0">
                <a:solidFill>
                  <a:srgbClr val="20426D"/>
                </a:solidFill>
                <a:latin typeface="Calibri"/>
                <a:cs typeface="Calibri"/>
              </a:rPr>
              <a:t>enfoque</a:t>
            </a:r>
            <a:r>
              <a:rPr sz="2800" spc="80" dirty="0">
                <a:solidFill>
                  <a:srgbClr val="20426D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0426D"/>
                </a:solidFill>
                <a:latin typeface="Calibri"/>
                <a:cs typeface="Calibri"/>
              </a:rPr>
              <a:t>estratégico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805" y="164973"/>
            <a:ext cx="8310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</a:rPr>
              <a:t>Hitos </a:t>
            </a:r>
            <a:r>
              <a:rPr sz="2800" spc="-5" dirty="0">
                <a:solidFill>
                  <a:srgbClr val="001F5F"/>
                </a:solidFill>
              </a:rPr>
              <a:t>del </a:t>
            </a:r>
            <a:r>
              <a:rPr sz="2800" spc="-20" dirty="0">
                <a:solidFill>
                  <a:srgbClr val="001F5F"/>
                </a:solidFill>
              </a:rPr>
              <a:t>foco </a:t>
            </a:r>
            <a:r>
              <a:rPr sz="2800" spc="-10" dirty="0">
                <a:solidFill>
                  <a:srgbClr val="4AABE0"/>
                </a:solidFill>
              </a:rPr>
              <a:t>Procedimientos, </a:t>
            </a:r>
            <a:r>
              <a:rPr sz="2800" spc="-15" dirty="0">
                <a:solidFill>
                  <a:srgbClr val="4AABE0"/>
                </a:solidFill>
              </a:rPr>
              <a:t>roles </a:t>
            </a:r>
            <a:r>
              <a:rPr sz="2800" spc="-5" dirty="0">
                <a:solidFill>
                  <a:srgbClr val="4AABE0"/>
                </a:solidFill>
              </a:rPr>
              <a:t>y</a:t>
            </a:r>
            <a:r>
              <a:rPr sz="2800" spc="125" dirty="0">
                <a:solidFill>
                  <a:srgbClr val="4AABE0"/>
                </a:solidFill>
              </a:rPr>
              <a:t> </a:t>
            </a:r>
            <a:r>
              <a:rPr sz="2800" spc="-10" dirty="0">
                <a:solidFill>
                  <a:srgbClr val="4AABE0"/>
                </a:solidFill>
              </a:rPr>
              <a:t>responsabilidades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839211" y="1976627"/>
            <a:ext cx="2872740" cy="1275715"/>
          </a:xfrm>
          <a:prstGeom prst="rect">
            <a:avLst/>
          </a:prstGeom>
          <a:solidFill>
            <a:srgbClr val="B4DCF9"/>
          </a:solidFill>
          <a:ln w="12192">
            <a:solidFill>
              <a:srgbClr val="5ECCF3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464820" marR="539750" indent="25400" algn="just">
              <a:lnSpc>
                <a:spcPct val="100000"/>
              </a:lnSpc>
            </a:pP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1. </a:t>
            </a: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Crear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una </a:t>
            </a: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estructura  </a:t>
            </a: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organizacional, </a:t>
            </a: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planta</a:t>
            </a:r>
            <a:r>
              <a:rPr sz="15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y  </a:t>
            </a: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Gobierno</a:t>
            </a:r>
            <a:r>
              <a:rPr sz="15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Corporativo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5332" y="1976627"/>
            <a:ext cx="2874645" cy="1275715"/>
          </a:xfrm>
          <a:prstGeom prst="rect">
            <a:avLst/>
          </a:prstGeom>
          <a:solidFill>
            <a:srgbClr val="B4DCF9"/>
          </a:solidFill>
          <a:ln w="12192">
            <a:solidFill>
              <a:srgbClr val="5ECCF3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320675" marR="449580" indent="95885">
              <a:lnSpc>
                <a:spcPct val="100000"/>
              </a:lnSpc>
            </a:pP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2. Implementación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de la  </a:t>
            </a: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primera </a:t>
            </a: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fase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política</a:t>
            </a:r>
            <a:r>
              <a:rPr sz="15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endParaRPr sz="1500">
              <a:latin typeface="Calibri"/>
              <a:cs typeface="Calibri"/>
            </a:endParaRPr>
          </a:p>
          <a:p>
            <a:pPr marL="511175">
              <a:lnSpc>
                <a:spcPct val="100000"/>
              </a:lnSpc>
            </a:pP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Gobierno</a:t>
            </a:r>
            <a:r>
              <a:rPr sz="15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Corporativo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3304" y="3461003"/>
            <a:ext cx="2898775" cy="1275715"/>
          </a:xfrm>
          <a:prstGeom prst="rect">
            <a:avLst/>
          </a:prstGeom>
          <a:solidFill>
            <a:srgbClr val="B4DCF9"/>
          </a:solidFill>
          <a:ln w="12192">
            <a:solidFill>
              <a:srgbClr val="5ECCF3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181610" marR="307975" indent="522605">
              <a:lnSpc>
                <a:spcPct val="100000"/>
              </a:lnSpc>
            </a:pP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3. Modificación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e  </a:t>
            </a: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implementación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procesos</a:t>
            </a:r>
            <a:r>
              <a:rPr sz="15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endParaRPr sz="1500">
              <a:latin typeface="Calibri"/>
              <a:cs typeface="Calibri"/>
            </a:endParaRPr>
          </a:p>
          <a:p>
            <a:pPr marL="765810">
              <a:lnSpc>
                <a:spcPct val="100000"/>
              </a:lnSpc>
            </a:pP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procedimientos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5896" y="3461003"/>
            <a:ext cx="2933700" cy="1275715"/>
          </a:xfrm>
          <a:prstGeom prst="rect">
            <a:avLst/>
          </a:prstGeom>
          <a:solidFill>
            <a:srgbClr val="B4DCF9"/>
          </a:solidFill>
          <a:ln w="12192">
            <a:solidFill>
              <a:srgbClr val="5ECCF3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577850" marR="645795" indent="19685">
              <a:lnSpc>
                <a:spcPct val="100000"/>
              </a:lnSpc>
            </a:pP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4. </a:t>
            </a: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Realizar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la </a:t>
            </a: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primera  etapa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5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arquitectura</a:t>
            </a:r>
            <a:endParaRPr sz="1500">
              <a:latin typeface="Calibri"/>
              <a:cs typeface="Calibri"/>
            </a:endParaRPr>
          </a:p>
          <a:p>
            <a:pPr marL="859155">
              <a:lnSpc>
                <a:spcPct val="100000"/>
              </a:lnSpc>
            </a:pP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organizacional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83307"/>
            <a:ext cx="12192000" cy="2225040"/>
          </a:xfrm>
          <a:custGeom>
            <a:avLst/>
            <a:gdLst/>
            <a:ahLst/>
            <a:cxnLst/>
            <a:rect l="l" t="t" r="r" b="b"/>
            <a:pathLst>
              <a:path w="12192000" h="2225040">
                <a:moveTo>
                  <a:pt x="0" y="2225040"/>
                </a:moveTo>
                <a:lnTo>
                  <a:pt x="12192000" y="2225040"/>
                </a:lnTo>
                <a:lnTo>
                  <a:pt x="12192000" y="0"/>
                </a:lnTo>
                <a:lnTo>
                  <a:pt x="0" y="0"/>
                </a:lnTo>
                <a:lnTo>
                  <a:pt x="0" y="2225040"/>
                </a:lnTo>
                <a:close/>
              </a:path>
            </a:pathLst>
          </a:custGeom>
          <a:solidFill>
            <a:srgbClr val="4AAAD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393" y="162813"/>
            <a:ext cx="5260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001F5F"/>
                </a:solidFill>
              </a:rPr>
              <a:t>Hoja </a:t>
            </a:r>
            <a:r>
              <a:rPr sz="2200" spc="-5" dirty="0">
                <a:solidFill>
                  <a:srgbClr val="001F5F"/>
                </a:solidFill>
              </a:rPr>
              <a:t>de </a:t>
            </a:r>
            <a:r>
              <a:rPr sz="2200" spc="-15" dirty="0">
                <a:solidFill>
                  <a:srgbClr val="001F5F"/>
                </a:solidFill>
              </a:rPr>
              <a:t>ruta </a:t>
            </a:r>
            <a:r>
              <a:rPr sz="2200" spc="-10" dirty="0">
                <a:solidFill>
                  <a:srgbClr val="001F5F"/>
                </a:solidFill>
              </a:rPr>
              <a:t>preliminar </a:t>
            </a:r>
            <a:r>
              <a:rPr sz="2800" spc="-20" dirty="0">
                <a:solidFill>
                  <a:srgbClr val="4AABE0"/>
                </a:solidFill>
              </a:rPr>
              <a:t>Cultura </a:t>
            </a:r>
            <a:r>
              <a:rPr sz="2800" spc="-5" dirty="0">
                <a:solidFill>
                  <a:srgbClr val="4AABE0"/>
                </a:solidFill>
              </a:rPr>
              <a:t>y</a:t>
            </a:r>
            <a:r>
              <a:rPr sz="2800" spc="150" dirty="0">
                <a:solidFill>
                  <a:srgbClr val="4AABE0"/>
                </a:solidFill>
              </a:rPr>
              <a:t> </a:t>
            </a:r>
            <a:r>
              <a:rPr sz="2800" spc="-15" dirty="0">
                <a:solidFill>
                  <a:srgbClr val="4AABE0"/>
                </a:solidFill>
              </a:rPr>
              <a:t>talento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594229" y="2475102"/>
            <a:ext cx="69621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1915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20426D"/>
                </a:solidFill>
                <a:latin typeface="Calibri"/>
                <a:cs typeface="Calibri"/>
              </a:rPr>
              <a:t>Impacto: </a:t>
            </a:r>
            <a:r>
              <a:rPr sz="2800" spc="-30" dirty="0">
                <a:solidFill>
                  <a:srgbClr val="20426D"/>
                </a:solidFill>
                <a:latin typeface="Calibri"/>
                <a:cs typeface="Calibri"/>
              </a:rPr>
              <a:t>Transformación </a:t>
            </a:r>
            <a:r>
              <a:rPr sz="2800" spc="-15" dirty="0">
                <a:solidFill>
                  <a:srgbClr val="20426D"/>
                </a:solidFill>
                <a:latin typeface="Calibri"/>
                <a:cs typeface="Calibri"/>
              </a:rPr>
              <a:t>cultural, </a:t>
            </a:r>
            <a:r>
              <a:rPr sz="2800" spc="-10" dirty="0">
                <a:solidFill>
                  <a:srgbClr val="20426D"/>
                </a:solidFill>
                <a:latin typeface="Calibri"/>
                <a:cs typeface="Calibri"/>
              </a:rPr>
              <a:t>basada </a:t>
            </a:r>
            <a:r>
              <a:rPr sz="2800" spc="-5" dirty="0">
                <a:solidFill>
                  <a:srgbClr val="20426D"/>
                </a:solidFill>
                <a:latin typeface="Calibri"/>
                <a:cs typeface="Calibri"/>
              </a:rPr>
              <a:t>en el  </a:t>
            </a:r>
            <a:r>
              <a:rPr sz="2800" spc="-20" dirty="0">
                <a:solidFill>
                  <a:srgbClr val="20426D"/>
                </a:solidFill>
                <a:latin typeface="Calibri"/>
                <a:cs typeface="Calibri"/>
              </a:rPr>
              <a:t>liderazgo </a:t>
            </a:r>
            <a:r>
              <a:rPr sz="2800" spc="-15" dirty="0">
                <a:solidFill>
                  <a:srgbClr val="20426D"/>
                </a:solidFill>
                <a:latin typeface="Calibri"/>
                <a:cs typeface="Calibri"/>
              </a:rPr>
              <a:t>colectivo </a:t>
            </a:r>
            <a:r>
              <a:rPr sz="2800" spc="-5" dirty="0">
                <a:solidFill>
                  <a:srgbClr val="20426D"/>
                </a:solidFill>
                <a:latin typeface="Calibri"/>
                <a:cs typeface="Calibri"/>
              </a:rPr>
              <a:t>e </a:t>
            </a:r>
            <a:r>
              <a:rPr sz="2800" spc="-20" dirty="0">
                <a:solidFill>
                  <a:srgbClr val="20426D"/>
                </a:solidFill>
                <a:latin typeface="Calibri"/>
                <a:cs typeface="Calibri"/>
              </a:rPr>
              <a:t>integrada </a:t>
            </a:r>
            <a:r>
              <a:rPr sz="2800" spc="-10" dirty="0">
                <a:solidFill>
                  <a:srgbClr val="20426D"/>
                </a:solidFill>
                <a:latin typeface="Calibri"/>
                <a:cs typeface="Calibri"/>
              </a:rPr>
              <a:t>por </a:t>
            </a:r>
            <a:r>
              <a:rPr sz="2800" spc="-5" dirty="0">
                <a:solidFill>
                  <a:srgbClr val="20426D"/>
                </a:solidFill>
                <a:latin typeface="Calibri"/>
                <a:cs typeface="Calibri"/>
              </a:rPr>
              <a:t>un </a:t>
            </a:r>
            <a:r>
              <a:rPr sz="2800" spc="-10" dirty="0">
                <a:solidFill>
                  <a:srgbClr val="20426D"/>
                </a:solidFill>
                <a:latin typeface="Calibri"/>
                <a:cs typeface="Calibri"/>
              </a:rPr>
              <a:t>equipo de  </a:t>
            </a:r>
            <a:r>
              <a:rPr sz="2800" spc="-15" dirty="0">
                <a:solidFill>
                  <a:srgbClr val="20426D"/>
                </a:solidFill>
                <a:latin typeface="Calibri"/>
                <a:cs typeface="Calibri"/>
              </a:rPr>
              <a:t>trabajo </a:t>
            </a:r>
            <a:r>
              <a:rPr sz="2800" spc="-10" dirty="0">
                <a:solidFill>
                  <a:srgbClr val="20426D"/>
                </a:solidFill>
                <a:latin typeface="Calibri"/>
                <a:cs typeface="Calibri"/>
              </a:rPr>
              <a:t>con alto </a:t>
            </a:r>
            <a:r>
              <a:rPr sz="2800" spc="-15" dirty="0">
                <a:solidFill>
                  <a:srgbClr val="20426D"/>
                </a:solidFill>
                <a:latin typeface="Calibri"/>
                <a:cs typeface="Calibri"/>
              </a:rPr>
              <a:t>compromiso </a:t>
            </a:r>
            <a:r>
              <a:rPr sz="2800" spc="-5" dirty="0">
                <a:solidFill>
                  <a:srgbClr val="20426D"/>
                </a:solidFill>
                <a:latin typeface="Calibri"/>
                <a:cs typeface="Calibri"/>
              </a:rPr>
              <a:t>y </a:t>
            </a:r>
            <a:r>
              <a:rPr sz="2800" spc="-10" dirty="0">
                <a:solidFill>
                  <a:srgbClr val="20426D"/>
                </a:solidFill>
                <a:latin typeface="Calibri"/>
                <a:cs typeface="Calibri"/>
              </a:rPr>
              <a:t>calidad</a:t>
            </a:r>
            <a:r>
              <a:rPr sz="2800" spc="85" dirty="0">
                <a:solidFill>
                  <a:srgbClr val="20426D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0426D"/>
                </a:solidFill>
                <a:latin typeface="Calibri"/>
                <a:cs typeface="Calibri"/>
              </a:rPr>
              <a:t>técnica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393" y="145796"/>
            <a:ext cx="4672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93290" algn="l"/>
              </a:tabLst>
            </a:pPr>
            <a:r>
              <a:rPr sz="2800" spc="-10" dirty="0">
                <a:solidFill>
                  <a:srgbClr val="001F5F"/>
                </a:solidFill>
              </a:rPr>
              <a:t>Hitos</a:t>
            </a:r>
            <a:r>
              <a:rPr sz="2800" spc="5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del</a:t>
            </a:r>
            <a:r>
              <a:rPr sz="2800" spc="15" dirty="0">
                <a:solidFill>
                  <a:srgbClr val="001F5F"/>
                </a:solidFill>
              </a:rPr>
              <a:t> </a:t>
            </a:r>
            <a:r>
              <a:rPr sz="2800" spc="-20" dirty="0">
                <a:solidFill>
                  <a:srgbClr val="001F5F"/>
                </a:solidFill>
              </a:rPr>
              <a:t>foco	</a:t>
            </a:r>
            <a:r>
              <a:rPr sz="2800" spc="-20" dirty="0">
                <a:solidFill>
                  <a:srgbClr val="4AABE0"/>
                </a:solidFill>
              </a:rPr>
              <a:t>Cultura </a:t>
            </a:r>
            <a:r>
              <a:rPr sz="2800" spc="-5" dirty="0">
                <a:solidFill>
                  <a:srgbClr val="4AABE0"/>
                </a:solidFill>
              </a:rPr>
              <a:t>y</a:t>
            </a:r>
            <a:r>
              <a:rPr sz="2800" dirty="0">
                <a:solidFill>
                  <a:srgbClr val="4AABE0"/>
                </a:solidFill>
              </a:rPr>
              <a:t> </a:t>
            </a:r>
            <a:r>
              <a:rPr sz="2800" spc="-15" dirty="0">
                <a:solidFill>
                  <a:srgbClr val="4AABE0"/>
                </a:solidFill>
              </a:rPr>
              <a:t>talento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805683" y="1976627"/>
            <a:ext cx="2872740" cy="1275715"/>
          </a:xfrm>
          <a:prstGeom prst="rect">
            <a:avLst/>
          </a:prstGeom>
          <a:solidFill>
            <a:srgbClr val="B4DCF9"/>
          </a:solidFill>
          <a:ln w="12192">
            <a:solidFill>
              <a:srgbClr val="5ECCF3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Times New Roman"/>
              <a:cs typeface="Times New Roman"/>
            </a:endParaRPr>
          </a:p>
          <a:p>
            <a:pPr marL="311785" marR="386080" indent="385445">
              <a:lnSpc>
                <a:spcPct val="100000"/>
              </a:lnSpc>
            </a:pP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1. </a:t>
            </a: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Crear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un </a:t>
            </a: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nuevo  procedimiento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5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selección</a:t>
            </a:r>
            <a:endParaRPr sz="1500">
              <a:latin typeface="Calibri"/>
              <a:cs typeface="Calibri"/>
            </a:endParaRPr>
          </a:p>
          <a:p>
            <a:pPr marL="932180">
              <a:lnSpc>
                <a:spcPct val="100000"/>
              </a:lnSpc>
            </a:pP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5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personal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51803" y="1976627"/>
            <a:ext cx="2872740" cy="1275715"/>
          </a:xfrm>
          <a:prstGeom prst="rect">
            <a:avLst/>
          </a:prstGeom>
          <a:solidFill>
            <a:srgbClr val="B4DCF9"/>
          </a:solidFill>
          <a:ln w="12192">
            <a:solidFill>
              <a:srgbClr val="5ECCF3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R="127000" algn="ctr">
              <a:lnSpc>
                <a:spcPct val="100000"/>
              </a:lnSpc>
              <a:spcBef>
                <a:spcPts val="5"/>
              </a:spcBef>
            </a:pP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2. Sensibilización,</a:t>
            </a:r>
            <a:endParaRPr sz="1500">
              <a:latin typeface="Calibri"/>
              <a:cs typeface="Calibri"/>
            </a:endParaRPr>
          </a:p>
          <a:p>
            <a:pPr marL="227329" marR="353695" indent="-635" algn="ctr">
              <a:lnSpc>
                <a:spcPct val="100000"/>
              </a:lnSpc>
            </a:pP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corresponsabilidad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y  </a:t>
            </a: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comunicación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del </a:t>
            </a: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proceso</a:t>
            </a:r>
            <a:r>
              <a:rPr sz="15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de  </a:t>
            </a: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transformación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5683" y="3461003"/>
            <a:ext cx="2872740" cy="1275715"/>
          </a:xfrm>
          <a:prstGeom prst="rect">
            <a:avLst/>
          </a:prstGeom>
          <a:solidFill>
            <a:srgbClr val="B4DCF9"/>
          </a:solidFill>
          <a:ln w="12192">
            <a:solidFill>
              <a:srgbClr val="5ECCF3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Times New Roman"/>
              <a:cs typeface="Times New Roman"/>
            </a:endParaRPr>
          </a:p>
          <a:p>
            <a:pPr marL="275590" marR="427990" indent="-1270" algn="ctr">
              <a:lnSpc>
                <a:spcPct val="100000"/>
              </a:lnSpc>
            </a:pP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3.Crear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una línea base de  </a:t>
            </a: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medición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clima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5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cultura  organizacional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1803" y="3461003"/>
            <a:ext cx="2872740" cy="1275715"/>
          </a:xfrm>
          <a:prstGeom prst="rect">
            <a:avLst/>
          </a:prstGeom>
          <a:solidFill>
            <a:srgbClr val="B4DCF9"/>
          </a:solidFill>
          <a:ln w="12192">
            <a:solidFill>
              <a:srgbClr val="5ECCF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445770" marR="355600" indent="-218440">
              <a:lnSpc>
                <a:spcPct val="100000"/>
              </a:lnSpc>
              <a:spcBef>
                <a:spcPts val="5"/>
              </a:spcBef>
            </a:pP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4. Definición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programa</a:t>
            </a:r>
            <a:r>
              <a:rPr sz="15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de  </a:t>
            </a: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incentivos</a:t>
            </a:r>
            <a:r>
              <a:rPr sz="15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emocionales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26692"/>
            <a:ext cx="12192000" cy="2795270"/>
          </a:xfrm>
          <a:custGeom>
            <a:avLst/>
            <a:gdLst/>
            <a:ahLst/>
            <a:cxnLst/>
            <a:rect l="l" t="t" r="r" b="b"/>
            <a:pathLst>
              <a:path w="12192000" h="2795270">
                <a:moveTo>
                  <a:pt x="0" y="2795016"/>
                </a:moveTo>
                <a:lnTo>
                  <a:pt x="12192000" y="2795016"/>
                </a:lnTo>
                <a:lnTo>
                  <a:pt x="12192000" y="0"/>
                </a:lnTo>
                <a:lnTo>
                  <a:pt x="0" y="0"/>
                </a:lnTo>
                <a:lnTo>
                  <a:pt x="0" y="2795016"/>
                </a:lnTo>
                <a:close/>
              </a:path>
            </a:pathLst>
          </a:custGeom>
          <a:solidFill>
            <a:srgbClr val="4AAAD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0796" y="237236"/>
            <a:ext cx="8539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Hoja de </a:t>
            </a:r>
            <a:r>
              <a:rPr sz="2800" spc="-15" dirty="0"/>
              <a:t>ruta </a:t>
            </a:r>
            <a:r>
              <a:rPr sz="2800" spc="-10" dirty="0"/>
              <a:t>preliminar </a:t>
            </a:r>
            <a:r>
              <a:rPr sz="2800" spc="-10" dirty="0">
                <a:solidFill>
                  <a:srgbClr val="4AABE0"/>
                </a:solidFill>
              </a:rPr>
              <a:t>Planeación, seguimiento </a:t>
            </a:r>
            <a:r>
              <a:rPr sz="2800" spc="-5" dirty="0">
                <a:solidFill>
                  <a:srgbClr val="4AABE0"/>
                </a:solidFill>
              </a:rPr>
              <a:t>y</a:t>
            </a:r>
            <a:r>
              <a:rPr sz="2800" spc="190" dirty="0">
                <a:solidFill>
                  <a:srgbClr val="4AABE0"/>
                </a:solidFill>
              </a:rPr>
              <a:t> </a:t>
            </a:r>
            <a:r>
              <a:rPr sz="2800" spc="-15" dirty="0">
                <a:solidFill>
                  <a:srgbClr val="4AABE0"/>
                </a:solidFill>
              </a:rPr>
              <a:t>control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948688" y="1852116"/>
            <a:ext cx="829119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0426D"/>
                </a:solidFill>
                <a:latin typeface="Calibri"/>
                <a:cs typeface="Calibri"/>
              </a:rPr>
              <a:t>Impactos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8829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20426D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20426D"/>
                </a:solidFill>
                <a:latin typeface="Calibri"/>
                <a:cs typeface="Calibri"/>
              </a:rPr>
              <a:t>Implementar una </a:t>
            </a:r>
            <a:r>
              <a:rPr sz="2400" spc="-10" dirty="0">
                <a:solidFill>
                  <a:srgbClr val="20426D"/>
                </a:solidFill>
                <a:latin typeface="Calibri"/>
                <a:cs typeface="Calibri"/>
              </a:rPr>
              <a:t>cultura </a:t>
            </a:r>
            <a:r>
              <a:rPr sz="2400" spc="-5" dirty="0">
                <a:solidFill>
                  <a:srgbClr val="20426D"/>
                </a:solidFill>
                <a:latin typeface="Calibri"/>
                <a:cs typeface="Calibri"/>
              </a:rPr>
              <a:t>de planeación </a:t>
            </a:r>
            <a:r>
              <a:rPr sz="2400" spc="-10" dirty="0">
                <a:solidFill>
                  <a:srgbClr val="20426D"/>
                </a:solidFill>
                <a:latin typeface="Calibri"/>
                <a:cs typeface="Calibri"/>
              </a:rPr>
              <a:t>seguimiento </a:t>
            </a:r>
            <a:r>
              <a:rPr sz="2400" dirty="0">
                <a:solidFill>
                  <a:srgbClr val="20426D"/>
                </a:solidFill>
                <a:latin typeface="Calibri"/>
                <a:cs typeface="Calibri"/>
              </a:rPr>
              <a:t>y</a:t>
            </a:r>
            <a:r>
              <a:rPr sz="2400" spc="-75" dirty="0">
                <a:solidFill>
                  <a:srgbClr val="20426D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0426D"/>
                </a:solidFill>
                <a:latin typeface="Calibri"/>
                <a:cs typeface="Calibri"/>
              </a:rPr>
              <a:t>control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dirty="0">
                <a:solidFill>
                  <a:srgbClr val="20426D"/>
                </a:solidFill>
                <a:latin typeface="Calibri"/>
                <a:cs typeface="Calibri"/>
              </a:rPr>
              <a:t>- </a:t>
            </a:r>
            <a:r>
              <a:rPr sz="2400" spc="-10" dirty="0">
                <a:solidFill>
                  <a:srgbClr val="20426D"/>
                </a:solidFill>
                <a:latin typeface="Calibri"/>
                <a:cs typeface="Calibri"/>
              </a:rPr>
              <a:t>Definir </a:t>
            </a:r>
            <a:r>
              <a:rPr sz="2400" dirty="0">
                <a:solidFill>
                  <a:srgbClr val="20426D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20426D"/>
                </a:solidFill>
                <a:latin typeface="Calibri"/>
                <a:cs typeface="Calibri"/>
              </a:rPr>
              <a:t>implementar </a:t>
            </a:r>
            <a:r>
              <a:rPr sz="2400" spc="-10" dirty="0">
                <a:solidFill>
                  <a:srgbClr val="20426D"/>
                </a:solidFill>
                <a:latin typeface="Calibri"/>
                <a:cs typeface="Calibri"/>
              </a:rPr>
              <a:t>altos estándares </a:t>
            </a:r>
            <a:r>
              <a:rPr sz="2400" spc="-5" dirty="0">
                <a:solidFill>
                  <a:srgbClr val="20426D"/>
                </a:solidFill>
                <a:latin typeface="Calibri"/>
                <a:cs typeface="Calibri"/>
              </a:rPr>
              <a:t>de eficiencia </a:t>
            </a:r>
            <a:r>
              <a:rPr sz="2400" spc="-10" dirty="0">
                <a:solidFill>
                  <a:srgbClr val="20426D"/>
                </a:solidFill>
                <a:latin typeface="Calibri"/>
                <a:cs typeface="Calibri"/>
              </a:rPr>
              <a:t>técnica </a:t>
            </a:r>
            <a:r>
              <a:rPr sz="2400" spc="-15" dirty="0">
                <a:solidFill>
                  <a:srgbClr val="20426D"/>
                </a:solidFill>
                <a:latin typeface="Calibri"/>
                <a:cs typeface="Calibri"/>
              </a:rPr>
              <a:t>tanto  </a:t>
            </a:r>
            <a:r>
              <a:rPr sz="2400" spc="-10" dirty="0">
                <a:solidFill>
                  <a:srgbClr val="20426D"/>
                </a:solidFill>
                <a:latin typeface="Calibri"/>
                <a:cs typeface="Calibri"/>
              </a:rPr>
              <a:t>técnicos como</a:t>
            </a:r>
            <a:r>
              <a:rPr sz="2400" spc="-45" dirty="0">
                <a:solidFill>
                  <a:srgbClr val="20426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426D"/>
                </a:solidFill>
                <a:latin typeface="Calibri"/>
                <a:cs typeface="Calibri"/>
              </a:rPr>
              <a:t>administrativos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796" y="186004"/>
            <a:ext cx="7211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Hitos </a:t>
            </a:r>
            <a:r>
              <a:rPr sz="2800" spc="-5" dirty="0"/>
              <a:t>del </a:t>
            </a:r>
            <a:r>
              <a:rPr sz="2800" spc="-15" dirty="0"/>
              <a:t>foco: </a:t>
            </a:r>
            <a:r>
              <a:rPr sz="2800" spc="-10" dirty="0">
                <a:solidFill>
                  <a:srgbClr val="4AABE0"/>
                </a:solidFill>
              </a:rPr>
              <a:t>Planeación, seguimiento </a:t>
            </a:r>
            <a:r>
              <a:rPr sz="2800" spc="-5" dirty="0">
                <a:solidFill>
                  <a:srgbClr val="4AABE0"/>
                </a:solidFill>
              </a:rPr>
              <a:t>y</a:t>
            </a:r>
            <a:r>
              <a:rPr sz="2800" spc="110" dirty="0">
                <a:solidFill>
                  <a:srgbClr val="4AABE0"/>
                </a:solidFill>
              </a:rPr>
              <a:t> </a:t>
            </a:r>
            <a:r>
              <a:rPr sz="2800" spc="-15" dirty="0">
                <a:solidFill>
                  <a:srgbClr val="4AABE0"/>
                </a:solidFill>
              </a:rPr>
              <a:t>control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110483" y="2135123"/>
            <a:ext cx="2874645" cy="2367280"/>
          </a:xfrm>
          <a:prstGeom prst="rect">
            <a:avLst/>
          </a:prstGeom>
          <a:solidFill>
            <a:srgbClr val="B4DCF9"/>
          </a:solidFill>
          <a:ln w="12192">
            <a:solidFill>
              <a:srgbClr val="5ECCF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500380" marR="387350" indent="-187960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1.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Generar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un diagnóstico 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integral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que refleje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endParaRPr sz="1600">
              <a:latin typeface="Calibri"/>
              <a:cs typeface="Calibri"/>
            </a:endParaRPr>
          </a:p>
          <a:p>
            <a:pPr marL="347980" marR="424180" indent="1905" algn="ctr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problemática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existente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y 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defina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acciones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para 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determinar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altos 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estándares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excelencia  técnica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8128" y="2135123"/>
            <a:ext cx="2872740" cy="2367280"/>
          </a:xfrm>
          <a:prstGeom prst="rect">
            <a:avLst/>
          </a:prstGeom>
          <a:solidFill>
            <a:srgbClr val="B4DCF9"/>
          </a:solidFill>
          <a:ln w="12192">
            <a:solidFill>
              <a:srgbClr val="5ECCF3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84150" marR="313055" indent="180975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2. Establecer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un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plan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de 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acción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que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esté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orientado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marL="266700" marR="396240" indent="635" algn="ctr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solucionar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los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retos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y a 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interiorizar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la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cultura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de  planeación,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seguimiento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y 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control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mas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allá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del  negocio,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sino por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parte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de  todos como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ENTerritorio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655" y="2130551"/>
            <a:ext cx="4358640" cy="664845"/>
          </a:xfrm>
          <a:prstGeom prst="rect">
            <a:avLst/>
          </a:prstGeom>
          <a:solidFill>
            <a:srgbClr val="4AABE0"/>
          </a:solidFill>
        </p:spPr>
        <p:txBody>
          <a:bodyPr vert="horz" wrap="square" lIns="0" tIns="130175" rIns="0" bIns="0" rtlCol="0">
            <a:spAutoFit/>
          </a:bodyPr>
          <a:lstStyle/>
          <a:p>
            <a:pPr marL="1167130">
              <a:lnSpc>
                <a:spcPct val="100000"/>
              </a:lnSpc>
              <a:spcBef>
                <a:spcPts val="102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Ley 152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1991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2117" y="1441856"/>
            <a:ext cx="2662555" cy="60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194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0F3463"/>
                </a:solidFill>
                <a:latin typeface="Calibri"/>
                <a:cs typeface="Calibri"/>
              </a:rPr>
              <a:t>Por </a:t>
            </a:r>
            <a:r>
              <a:rPr sz="1600" b="1" spc="-5" dirty="0">
                <a:solidFill>
                  <a:srgbClr val="0F3463"/>
                </a:solidFill>
                <a:latin typeface="Calibri"/>
                <a:cs typeface="Calibri"/>
              </a:rPr>
              <a:t>la cual se </a:t>
            </a:r>
            <a:r>
              <a:rPr sz="1600" b="1" spc="-10" dirty="0">
                <a:solidFill>
                  <a:srgbClr val="0F3463"/>
                </a:solidFill>
                <a:latin typeface="Calibri"/>
                <a:cs typeface="Calibri"/>
              </a:rPr>
              <a:t>establece </a:t>
            </a:r>
            <a:r>
              <a:rPr sz="1600" b="1" spc="-5" dirty="0">
                <a:solidFill>
                  <a:srgbClr val="0F3463"/>
                </a:solidFill>
                <a:latin typeface="Calibri"/>
                <a:cs typeface="Calibri"/>
              </a:rPr>
              <a:t>la </a:t>
            </a:r>
            <a:r>
              <a:rPr sz="1600" b="1" spc="-10" dirty="0">
                <a:solidFill>
                  <a:srgbClr val="0F3463"/>
                </a:solidFill>
                <a:latin typeface="Calibri"/>
                <a:cs typeface="Calibri"/>
              </a:rPr>
              <a:t>Ley  Orgánica </a:t>
            </a:r>
            <a:r>
              <a:rPr sz="1600" b="1" spc="-5" dirty="0">
                <a:solidFill>
                  <a:srgbClr val="0F3463"/>
                </a:solidFill>
                <a:latin typeface="Calibri"/>
                <a:cs typeface="Calibri"/>
              </a:rPr>
              <a:t>del Plan </a:t>
            </a:r>
            <a:r>
              <a:rPr sz="1600" b="1" spc="-10" dirty="0">
                <a:solidFill>
                  <a:srgbClr val="0F3463"/>
                </a:solidFill>
                <a:latin typeface="Calibri"/>
                <a:cs typeface="Calibri"/>
              </a:rPr>
              <a:t>de</a:t>
            </a:r>
            <a:r>
              <a:rPr sz="1600" b="1" spc="-5" dirty="0">
                <a:solidFill>
                  <a:srgbClr val="0F346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F3463"/>
                </a:solidFill>
                <a:latin typeface="Calibri"/>
                <a:cs typeface="Calibri"/>
              </a:rPr>
              <a:t>Desarrollo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310" y="2968244"/>
            <a:ext cx="329374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:“(…) todos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los </a:t>
            </a:r>
            <a:r>
              <a:rPr sz="1200" spc="-10" dirty="0">
                <a:solidFill>
                  <a:srgbClr val="0F3463"/>
                </a:solidFill>
                <a:latin typeface="Calibri"/>
                <a:cs typeface="Calibri"/>
              </a:rPr>
              <a:t>organismos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de la </a:t>
            </a:r>
            <a:r>
              <a:rPr sz="1200" spc="-10" dirty="0">
                <a:solidFill>
                  <a:srgbClr val="0F3463"/>
                </a:solidFill>
                <a:latin typeface="Calibri"/>
                <a:cs typeface="Calibri"/>
              </a:rPr>
              <a:t>administración 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pública nacional </a:t>
            </a:r>
            <a:r>
              <a:rPr sz="1200" spc="-10" dirty="0">
                <a:solidFill>
                  <a:srgbClr val="0F3463"/>
                </a:solidFill>
                <a:latin typeface="Calibri"/>
                <a:cs typeface="Calibri"/>
              </a:rPr>
              <a:t>deberán </a:t>
            </a:r>
            <a:r>
              <a:rPr sz="1200" spc="-20" dirty="0">
                <a:solidFill>
                  <a:srgbClr val="0F3463"/>
                </a:solidFill>
                <a:latin typeface="Calibri"/>
                <a:cs typeface="Calibri"/>
              </a:rPr>
              <a:t>elaborar, </a:t>
            </a:r>
            <a:r>
              <a:rPr sz="1200" b="1" dirty="0">
                <a:solidFill>
                  <a:srgbClr val="0F3463"/>
                </a:solidFill>
                <a:latin typeface="Calibri"/>
                <a:cs typeface="Calibri"/>
              </a:rPr>
              <a:t>con </a:t>
            </a:r>
            <a:r>
              <a:rPr sz="1200" b="1" spc="-5" dirty="0">
                <a:solidFill>
                  <a:srgbClr val="0F3463"/>
                </a:solidFill>
                <a:latin typeface="Calibri"/>
                <a:cs typeface="Calibri"/>
              </a:rPr>
              <a:t>base en </a:t>
            </a:r>
            <a:r>
              <a:rPr sz="1200" b="1" dirty="0">
                <a:solidFill>
                  <a:srgbClr val="0F3463"/>
                </a:solidFill>
                <a:latin typeface="Calibri"/>
                <a:cs typeface="Calibri"/>
              </a:rPr>
              <a:t>los  </a:t>
            </a:r>
            <a:r>
              <a:rPr sz="1200" b="1" spc="-5" dirty="0">
                <a:solidFill>
                  <a:srgbClr val="0F3463"/>
                </a:solidFill>
                <a:latin typeface="Calibri"/>
                <a:cs typeface="Calibri"/>
              </a:rPr>
              <a:t>lineamientos del Plan </a:t>
            </a:r>
            <a:r>
              <a:rPr sz="1200" b="1" dirty="0">
                <a:solidFill>
                  <a:srgbClr val="0F3463"/>
                </a:solidFill>
                <a:latin typeface="Calibri"/>
                <a:cs typeface="Calibri"/>
              </a:rPr>
              <a:t>Nacional de </a:t>
            </a:r>
            <a:r>
              <a:rPr sz="1200" b="1" spc="-5" dirty="0">
                <a:solidFill>
                  <a:srgbClr val="0F3463"/>
                </a:solidFill>
                <a:latin typeface="Calibri"/>
                <a:cs typeface="Calibri"/>
              </a:rPr>
              <a:t>Desarrollo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y </a:t>
            </a:r>
            <a:r>
              <a:rPr sz="1200" spc="5" dirty="0">
                <a:solidFill>
                  <a:srgbClr val="0F3463"/>
                </a:solidFill>
                <a:latin typeface="Calibri"/>
                <a:cs typeface="Calibri"/>
              </a:rPr>
              <a:t>de 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las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funciones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que le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señale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la </a:t>
            </a:r>
            <a:r>
              <a:rPr sz="1200" spc="-25" dirty="0">
                <a:solidFill>
                  <a:srgbClr val="0F3463"/>
                </a:solidFill>
                <a:latin typeface="Calibri"/>
                <a:cs typeface="Calibri"/>
              </a:rPr>
              <a:t>ley,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un plan </a:t>
            </a:r>
            <a:r>
              <a:rPr sz="1200" spc="-10" dirty="0">
                <a:solidFill>
                  <a:srgbClr val="0F3463"/>
                </a:solidFill>
                <a:latin typeface="Calibri"/>
                <a:cs typeface="Calibri"/>
              </a:rPr>
              <a:t>indicativo 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cuatrienal </a:t>
            </a:r>
            <a:r>
              <a:rPr sz="1200" spc="-10" dirty="0">
                <a:solidFill>
                  <a:srgbClr val="0F3463"/>
                </a:solidFill>
                <a:latin typeface="Calibri"/>
                <a:cs typeface="Calibri"/>
              </a:rPr>
              <a:t>con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planes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de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acción anuales que se  </a:t>
            </a:r>
            <a:r>
              <a:rPr sz="1200" spc="-10" dirty="0">
                <a:solidFill>
                  <a:srgbClr val="0F3463"/>
                </a:solidFill>
                <a:latin typeface="Calibri"/>
                <a:cs typeface="Calibri"/>
              </a:rPr>
              <a:t>constituirá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en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la base </a:t>
            </a:r>
            <a:r>
              <a:rPr sz="1200" spc="-15" dirty="0">
                <a:solidFill>
                  <a:srgbClr val="0F3463"/>
                </a:solidFill>
                <a:latin typeface="Calibri"/>
                <a:cs typeface="Calibri"/>
              </a:rPr>
              <a:t>para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la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posterior evaluación </a:t>
            </a:r>
            <a:r>
              <a:rPr sz="1200" spc="5" dirty="0">
                <a:solidFill>
                  <a:srgbClr val="0F3463"/>
                </a:solidFill>
                <a:latin typeface="Calibri"/>
                <a:cs typeface="Calibri"/>
              </a:rPr>
              <a:t>de 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resultados”</a:t>
            </a:r>
            <a:r>
              <a:rPr sz="1200" spc="-35" dirty="0">
                <a:solidFill>
                  <a:srgbClr val="0F346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(…)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91584" y="2769107"/>
            <a:ext cx="756285" cy="309880"/>
          </a:xfrm>
          <a:custGeom>
            <a:avLst/>
            <a:gdLst/>
            <a:ahLst/>
            <a:cxnLst/>
            <a:rect l="l" t="t" r="r" b="b"/>
            <a:pathLst>
              <a:path w="756285" h="309880">
                <a:moveTo>
                  <a:pt x="755903" y="0"/>
                </a:moveTo>
                <a:lnTo>
                  <a:pt x="216407" y="0"/>
                </a:lnTo>
                <a:lnTo>
                  <a:pt x="0" y="309371"/>
                </a:lnTo>
                <a:lnTo>
                  <a:pt x="539495" y="309371"/>
                </a:lnTo>
                <a:lnTo>
                  <a:pt x="755903" y="0"/>
                </a:lnTo>
                <a:close/>
              </a:path>
            </a:pathLst>
          </a:custGeom>
          <a:solidFill>
            <a:srgbClr val="227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65676" y="3078479"/>
            <a:ext cx="3892550" cy="654050"/>
          </a:xfrm>
          <a:prstGeom prst="rect">
            <a:avLst/>
          </a:prstGeom>
          <a:solidFill>
            <a:srgbClr val="5DCEAE"/>
          </a:solidFill>
        </p:spPr>
        <p:txBody>
          <a:bodyPr vert="horz" wrap="square" lIns="0" tIns="1244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0"/>
              </a:spcBef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Decreto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1083 de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2015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1040" y="2507995"/>
            <a:ext cx="24993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9915" marR="5080" indent="-57785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F3463"/>
                </a:solidFill>
                <a:latin typeface="Calibri"/>
                <a:cs typeface="Calibri"/>
              </a:rPr>
              <a:t>Decreto </a:t>
            </a:r>
            <a:r>
              <a:rPr sz="1600" b="1" spc="-5" dirty="0">
                <a:solidFill>
                  <a:srgbClr val="0F3463"/>
                </a:solidFill>
                <a:latin typeface="Calibri"/>
                <a:cs typeface="Calibri"/>
              </a:rPr>
              <a:t>Único </a:t>
            </a:r>
            <a:r>
              <a:rPr sz="1600" b="1" spc="-10" dirty="0">
                <a:solidFill>
                  <a:srgbClr val="0F3463"/>
                </a:solidFill>
                <a:latin typeface="Calibri"/>
                <a:cs typeface="Calibri"/>
              </a:rPr>
              <a:t>Reglamentario  </a:t>
            </a:r>
            <a:r>
              <a:rPr sz="1600" b="1" spc="-5" dirty="0">
                <a:solidFill>
                  <a:srgbClr val="0F3463"/>
                </a:solidFill>
                <a:latin typeface="Calibri"/>
                <a:cs typeface="Calibri"/>
              </a:rPr>
              <a:t>Función</a:t>
            </a:r>
            <a:r>
              <a:rPr sz="1600" b="1" spc="20" dirty="0">
                <a:solidFill>
                  <a:srgbClr val="0F346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F3463"/>
                </a:solidFill>
                <a:latin typeface="Calibri"/>
                <a:cs typeface="Calibri"/>
              </a:rPr>
              <a:t>Pública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5304" y="3905504"/>
            <a:ext cx="28714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Las </a:t>
            </a:r>
            <a:r>
              <a:rPr sz="1200" spc="-10" dirty="0">
                <a:solidFill>
                  <a:srgbClr val="0F3463"/>
                </a:solidFill>
                <a:latin typeface="Calibri"/>
                <a:cs typeface="Calibri"/>
              </a:rPr>
              <a:t>herramientas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mínimas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de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planeación  adoptadas en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el </a:t>
            </a:r>
            <a:r>
              <a:rPr sz="1200" spc="-10" dirty="0">
                <a:solidFill>
                  <a:srgbClr val="0F3463"/>
                </a:solidFill>
                <a:latin typeface="Calibri"/>
                <a:cs typeface="Calibri"/>
              </a:rPr>
              <a:t>Estado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(…) </a:t>
            </a:r>
            <a:r>
              <a:rPr sz="1200" b="1" dirty="0">
                <a:solidFill>
                  <a:srgbClr val="0F3463"/>
                </a:solidFill>
                <a:latin typeface="Calibri"/>
                <a:cs typeface="Calibri"/>
              </a:rPr>
              <a:t>se </a:t>
            </a:r>
            <a:r>
              <a:rPr sz="1200" b="1" spc="-10" dirty="0">
                <a:solidFill>
                  <a:srgbClr val="0F3463"/>
                </a:solidFill>
                <a:latin typeface="Calibri"/>
                <a:cs typeface="Calibri"/>
              </a:rPr>
              <a:t>enmarcan </a:t>
            </a:r>
            <a:r>
              <a:rPr sz="1200" b="1" spc="-5" dirty="0">
                <a:solidFill>
                  <a:srgbClr val="0F3463"/>
                </a:solidFill>
                <a:latin typeface="Calibri"/>
                <a:cs typeface="Calibri"/>
              </a:rPr>
              <a:t>en  el Plan Nacional </a:t>
            </a:r>
            <a:r>
              <a:rPr sz="1200" b="1" dirty="0">
                <a:solidFill>
                  <a:srgbClr val="0F3463"/>
                </a:solidFill>
                <a:latin typeface="Calibri"/>
                <a:cs typeface="Calibri"/>
              </a:rPr>
              <a:t>de </a:t>
            </a:r>
            <a:r>
              <a:rPr sz="1200" b="1" spc="-5" dirty="0">
                <a:solidFill>
                  <a:srgbClr val="0F3463"/>
                </a:solidFill>
                <a:latin typeface="Calibri"/>
                <a:cs typeface="Calibri"/>
              </a:rPr>
              <a:t>Desarrollo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, Plan </a:t>
            </a:r>
            <a:r>
              <a:rPr sz="1200" spc="5" dirty="0">
                <a:solidFill>
                  <a:srgbClr val="0F3463"/>
                </a:solidFill>
                <a:latin typeface="Calibri"/>
                <a:cs typeface="Calibri"/>
              </a:rPr>
              <a:t>de  </a:t>
            </a:r>
            <a:r>
              <a:rPr sz="1200" spc="-10" dirty="0">
                <a:solidFill>
                  <a:srgbClr val="0F3463"/>
                </a:solidFill>
                <a:latin typeface="Calibri"/>
                <a:cs typeface="Calibri"/>
              </a:rPr>
              <a:t>Inversiones,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Planes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de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Desarrollo </a:t>
            </a:r>
            <a:r>
              <a:rPr sz="1200" spc="-15" dirty="0">
                <a:solidFill>
                  <a:srgbClr val="0F3463"/>
                </a:solidFill>
                <a:latin typeface="Calibri"/>
                <a:cs typeface="Calibri"/>
              </a:rPr>
              <a:t>Territorial, 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Plan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Indicativo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y los Planes de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Acción</a:t>
            </a:r>
            <a:r>
              <a:rPr sz="1200" spc="-45" dirty="0">
                <a:solidFill>
                  <a:srgbClr val="0F346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Anuales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95971" y="3724655"/>
            <a:ext cx="762000" cy="311150"/>
          </a:xfrm>
          <a:custGeom>
            <a:avLst/>
            <a:gdLst/>
            <a:ahLst/>
            <a:cxnLst/>
            <a:rect l="l" t="t" r="r" b="b"/>
            <a:pathLst>
              <a:path w="762000" h="311150">
                <a:moveTo>
                  <a:pt x="762000" y="0"/>
                </a:moveTo>
                <a:lnTo>
                  <a:pt x="217424" y="0"/>
                </a:lnTo>
                <a:lnTo>
                  <a:pt x="0" y="310896"/>
                </a:lnTo>
                <a:lnTo>
                  <a:pt x="544576" y="310896"/>
                </a:lnTo>
                <a:lnTo>
                  <a:pt x="762000" y="0"/>
                </a:lnTo>
                <a:close/>
              </a:path>
            </a:pathLst>
          </a:custGeom>
          <a:solidFill>
            <a:srgbClr val="903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95971" y="4035552"/>
            <a:ext cx="4398645" cy="655320"/>
          </a:xfrm>
          <a:prstGeom prst="rect">
            <a:avLst/>
          </a:prstGeom>
          <a:solidFill>
            <a:srgbClr val="FF6D20"/>
          </a:solidFill>
        </p:spPr>
        <p:txBody>
          <a:bodyPr vert="horz" wrap="square" lIns="0" tIns="133985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1055"/>
              </a:spcBef>
            </a:pP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Circular 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001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de 2018</a:t>
            </a:r>
            <a:r>
              <a:rPr sz="2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(DAFP)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66123" y="3374542"/>
            <a:ext cx="2220595" cy="60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194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F3463"/>
                </a:solidFill>
                <a:latin typeface="Calibri"/>
                <a:cs typeface="Calibri"/>
              </a:rPr>
              <a:t>Lineamientos Planeación  </a:t>
            </a:r>
            <a:r>
              <a:rPr sz="1600" b="1" spc="-15" dirty="0">
                <a:solidFill>
                  <a:srgbClr val="0F3463"/>
                </a:solidFill>
                <a:latin typeface="Calibri"/>
                <a:cs typeface="Calibri"/>
              </a:rPr>
              <a:t>Estratégica </a:t>
            </a:r>
            <a:r>
              <a:rPr sz="1600" b="1" spc="-5" dirty="0">
                <a:solidFill>
                  <a:srgbClr val="0F3463"/>
                </a:solidFill>
                <a:latin typeface="Calibri"/>
                <a:cs typeface="Calibri"/>
              </a:rPr>
              <a:t>e</a:t>
            </a:r>
            <a:r>
              <a:rPr sz="1600" b="1" spc="-40" dirty="0">
                <a:solidFill>
                  <a:srgbClr val="0F3463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F3463"/>
                </a:solidFill>
                <a:latin typeface="Calibri"/>
                <a:cs typeface="Calibri"/>
              </a:rPr>
              <a:t>Institucional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87488" y="4745228"/>
            <a:ext cx="40189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A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partir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del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Plan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Nacional de </a:t>
            </a:r>
            <a:r>
              <a:rPr sz="1200" spc="-10" dirty="0">
                <a:solidFill>
                  <a:srgbClr val="0F3463"/>
                </a:solidFill>
                <a:latin typeface="Calibri"/>
                <a:cs typeface="Calibri"/>
              </a:rPr>
              <a:t>Desarrollo,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del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Plan </a:t>
            </a:r>
            <a:r>
              <a:rPr sz="1200" spc="-10" dirty="0">
                <a:solidFill>
                  <a:srgbClr val="0F3463"/>
                </a:solidFill>
                <a:latin typeface="Calibri"/>
                <a:cs typeface="Calibri"/>
              </a:rPr>
              <a:t>Estratégico 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Sectorial, se </a:t>
            </a:r>
            <a:r>
              <a:rPr sz="1200" spc="-10" dirty="0">
                <a:solidFill>
                  <a:srgbClr val="0F3463"/>
                </a:solidFill>
                <a:latin typeface="Calibri"/>
                <a:cs typeface="Calibri"/>
              </a:rPr>
              <a:t>construyen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los planes </a:t>
            </a:r>
            <a:r>
              <a:rPr sz="1200" spc="-10" dirty="0">
                <a:solidFill>
                  <a:srgbClr val="0F3463"/>
                </a:solidFill>
                <a:latin typeface="Calibri"/>
                <a:cs typeface="Calibri"/>
              </a:rPr>
              <a:t>estratégicos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institucionales,  </a:t>
            </a:r>
            <a:r>
              <a:rPr sz="1200" spc="-10" dirty="0">
                <a:solidFill>
                  <a:srgbClr val="0F3463"/>
                </a:solidFill>
                <a:latin typeface="Calibri"/>
                <a:cs typeface="Calibri"/>
              </a:rPr>
              <a:t>para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dar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cumplimiento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a la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Planeación </a:t>
            </a:r>
            <a:r>
              <a:rPr sz="1200" spc="-10" dirty="0">
                <a:solidFill>
                  <a:srgbClr val="0F3463"/>
                </a:solidFill>
                <a:latin typeface="Calibri"/>
                <a:cs typeface="Calibri"/>
              </a:rPr>
              <a:t>adoptada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por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el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gobierno 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nacional,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alineando </a:t>
            </a:r>
            <a:r>
              <a:rPr sz="1200" dirty="0">
                <a:solidFill>
                  <a:srgbClr val="0F3463"/>
                </a:solidFill>
                <a:latin typeface="Calibri"/>
                <a:cs typeface="Calibri"/>
              </a:rPr>
              <a:t>la </a:t>
            </a:r>
            <a:r>
              <a:rPr sz="1200" spc="-5" dirty="0">
                <a:solidFill>
                  <a:srgbClr val="0F3463"/>
                </a:solidFill>
                <a:latin typeface="Calibri"/>
                <a:cs typeface="Calibri"/>
              </a:rPr>
              <a:t>operación </a:t>
            </a:r>
            <a:r>
              <a:rPr sz="1200" b="1" spc="-5" dirty="0">
                <a:solidFill>
                  <a:srgbClr val="0F3463"/>
                </a:solidFill>
                <a:latin typeface="Calibri"/>
                <a:cs typeface="Calibri"/>
              </a:rPr>
              <a:t>al Modelo </a:t>
            </a:r>
            <a:r>
              <a:rPr sz="1200" b="1" spc="-10" dirty="0">
                <a:solidFill>
                  <a:srgbClr val="0F3463"/>
                </a:solidFill>
                <a:latin typeface="Calibri"/>
                <a:cs typeface="Calibri"/>
              </a:rPr>
              <a:t>Integrado </a:t>
            </a:r>
            <a:r>
              <a:rPr sz="1200" b="1" dirty="0">
                <a:solidFill>
                  <a:srgbClr val="0F3463"/>
                </a:solidFill>
                <a:latin typeface="Calibri"/>
                <a:cs typeface="Calibri"/>
              </a:rPr>
              <a:t>de  </a:t>
            </a:r>
            <a:r>
              <a:rPr sz="1200" b="1" spc="-5" dirty="0">
                <a:solidFill>
                  <a:srgbClr val="0F3463"/>
                </a:solidFill>
                <a:latin typeface="Calibri"/>
                <a:cs typeface="Calibri"/>
              </a:rPr>
              <a:t>Planeación </a:t>
            </a:r>
            <a:r>
              <a:rPr sz="1200" b="1" dirty="0">
                <a:solidFill>
                  <a:srgbClr val="0F3463"/>
                </a:solidFill>
                <a:latin typeface="Calibri"/>
                <a:cs typeface="Calibri"/>
              </a:rPr>
              <a:t>y </a:t>
            </a:r>
            <a:r>
              <a:rPr sz="1200" b="1" spc="-5" dirty="0">
                <a:solidFill>
                  <a:srgbClr val="0F3463"/>
                </a:solidFill>
                <a:latin typeface="Calibri"/>
                <a:cs typeface="Calibri"/>
              </a:rPr>
              <a:t>Gestión</a:t>
            </a:r>
            <a:r>
              <a:rPr sz="1200" b="1" spc="15" dirty="0">
                <a:solidFill>
                  <a:srgbClr val="0F3463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F3463"/>
                </a:solidFill>
                <a:latin typeface="Calibri"/>
                <a:cs typeface="Calibri"/>
              </a:rPr>
              <a:t>–MIPG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19819" y="1518284"/>
            <a:ext cx="26403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AABE0"/>
                </a:solidFill>
                <a:latin typeface="Calibri"/>
                <a:cs typeface="Calibri"/>
              </a:rPr>
              <a:t>Ley </a:t>
            </a:r>
            <a:r>
              <a:rPr sz="1800" b="1" dirty="0">
                <a:solidFill>
                  <a:srgbClr val="4AABE0"/>
                </a:solidFill>
                <a:latin typeface="Calibri"/>
                <a:cs typeface="Calibri"/>
              </a:rPr>
              <a:t>1955 de</a:t>
            </a:r>
            <a:r>
              <a:rPr sz="1800" b="1" spc="-45" dirty="0">
                <a:solidFill>
                  <a:srgbClr val="4AABE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AABE0"/>
                </a:solidFill>
                <a:latin typeface="Calibri"/>
                <a:cs typeface="Calibri"/>
              </a:rPr>
              <a:t>2019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-5" dirty="0">
                <a:solidFill>
                  <a:srgbClr val="4AABE0"/>
                </a:solidFill>
                <a:latin typeface="Calibri"/>
                <a:cs typeface="Calibri"/>
              </a:rPr>
              <a:t>Plan </a:t>
            </a:r>
            <a:r>
              <a:rPr sz="1800" b="1" dirty="0">
                <a:solidFill>
                  <a:srgbClr val="4AABE0"/>
                </a:solidFill>
                <a:latin typeface="Calibri"/>
                <a:cs typeface="Calibri"/>
              </a:rPr>
              <a:t>Nacional de</a:t>
            </a:r>
            <a:r>
              <a:rPr sz="1800" b="1" spc="-120" dirty="0">
                <a:solidFill>
                  <a:srgbClr val="4AABE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AABE0"/>
                </a:solidFill>
                <a:latin typeface="Calibri"/>
                <a:cs typeface="Calibri"/>
              </a:rPr>
              <a:t>Desarrollo  2018-2022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93903" y="179323"/>
            <a:ext cx="3028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173969"/>
                </a:solidFill>
              </a:rPr>
              <a:t>Normativa</a:t>
            </a:r>
            <a:r>
              <a:rPr sz="2800" spc="5" dirty="0">
                <a:solidFill>
                  <a:srgbClr val="173969"/>
                </a:solidFill>
              </a:rPr>
              <a:t> </a:t>
            </a:r>
            <a:r>
              <a:rPr sz="2800" spc="-10" dirty="0">
                <a:solidFill>
                  <a:srgbClr val="173969"/>
                </a:solidFill>
              </a:rPr>
              <a:t>Aplicable</a:t>
            </a:r>
            <a:endParaRPr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831" y="288162"/>
            <a:ext cx="3871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</a:rPr>
              <a:t>Elementos</a:t>
            </a:r>
            <a:r>
              <a:rPr sz="2800" spc="-50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fundamentales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485900" y="1900427"/>
            <a:ext cx="2763520" cy="1259205"/>
          </a:xfrm>
          <a:prstGeom prst="rect">
            <a:avLst/>
          </a:prstGeom>
          <a:solidFill>
            <a:srgbClr val="4AABE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32434">
              <a:lnSpc>
                <a:spcPct val="100000"/>
              </a:lnSpc>
              <a:spcBef>
                <a:spcPts val="115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Excelencia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técnica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30696" y="3710940"/>
            <a:ext cx="2763520" cy="1259205"/>
          </a:xfrm>
          <a:prstGeom prst="rect">
            <a:avLst/>
          </a:prstGeom>
          <a:solidFill>
            <a:srgbClr val="4AABE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864235">
              <a:lnSpc>
                <a:spcPct val="100000"/>
              </a:lnSpc>
              <a:spcBef>
                <a:spcPts val="146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11440" y="1900427"/>
            <a:ext cx="2763520" cy="1259205"/>
          </a:xfrm>
          <a:prstGeom prst="rect">
            <a:avLst/>
          </a:prstGeom>
          <a:solidFill>
            <a:srgbClr val="4AABE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953135" marR="826769" indent="-116205">
              <a:lnSpc>
                <a:spcPct val="107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Desa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ollo 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9432" y="1900427"/>
            <a:ext cx="2761615" cy="1259205"/>
          </a:xfrm>
          <a:prstGeom prst="rect">
            <a:avLst/>
          </a:prstGeom>
          <a:solidFill>
            <a:srgbClr val="4AABE0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369570" marR="316865" indent="414020">
              <a:lnSpc>
                <a:spcPct val="107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Creación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capacidades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locales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3051" y="3723132"/>
            <a:ext cx="2761615" cy="1259205"/>
          </a:xfrm>
          <a:prstGeom prst="rect">
            <a:avLst/>
          </a:prstGeom>
          <a:solidFill>
            <a:srgbClr val="4AABE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621030">
              <a:lnSpc>
                <a:spcPct val="100000"/>
              </a:lnSpc>
              <a:spcBef>
                <a:spcPts val="14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Impacto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831" y="977265"/>
            <a:ext cx="20345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AAADF"/>
                </a:solidFill>
                <a:latin typeface="Calibri"/>
                <a:cs typeface="Calibri"/>
              </a:rPr>
              <a:t>Iteraciones</a:t>
            </a:r>
            <a:r>
              <a:rPr sz="1800" b="1" spc="-60" dirty="0">
                <a:solidFill>
                  <a:srgbClr val="4AAAD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AAADF"/>
                </a:solidFill>
                <a:latin typeface="Calibri"/>
                <a:cs typeface="Calibri"/>
              </a:rPr>
              <a:t>Propósito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336" y="236296"/>
            <a:ext cx="3525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</a:rPr>
              <a:t>Modelo de</a:t>
            </a:r>
            <a:r>
              <a:rPr sz="2800" spc="-60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seguimiento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010724" y="1200658"/>
            <a:ext cx="4133785" cy="4316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63617" y="2625344"/>
            <a:ext cx="895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Comité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Ejecutivo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9493" y="2626614"/>
            <a:ext cx="990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Comité</a:t>
            </a:r>
            <a:r>
              <a:rPr sz="1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Proyecto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82234" y="4340732"/>
            <a:ext cx="812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40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Equipo 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097B618-7FAC-4AC4-B2BD-ADA9D9D29F68}"/>
              </a:ext>
            </a:extLst>
          </p:cNvPr>
          <p:cNvSpPr txBox="1"/>
          <p:nvPr/>
        </p:nvSpPr>
        <p:spPr>
          <a:xfrm>
            <a:off x="-477079" y="2142568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3600" b="1" dirty="0">
                <a:solidFill>
                  <a:srgbClr val="4BAAE0"/>
                </a:solidFill>
                <a:latin typeface="Calibri"/>
                <a:cs typeface="Arial" panose="020B0604020202020204" pitchFamily="34" charset="0"/>
              </a:rPr>
              <a:t> Plan de Acción Institucional 2021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CO" sz="3600" b="1" dirty="0">
              <a:solidFill>
                <a:srgbClr val="4BAAE0"/>
              </a:solidFill>
              <a:latin typeface="Calibri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CO" sz="3600" b="1" dirty="0">
              <a:solidFill>
                <a:srgbClr val="4BAAE0"/>
              </a:solidFill>
              <a:latin typeface="Calibri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CO" sz="3600" b="1" dirty="0">
              <a:solidFill>
                <a:srgbClr val="4BAAE0"/>
              </a:solidFill>
              <a:latin typeface="Calibri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CO" sz="3600" b="1" dirty="0">
              <a:solidFill>
                <a:srgbClr val="4BAAE0"/>
              </a:solidFill>
              <a:latin typeface="Calibri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1600" b="1" dirty="0">
                <a:solidFill>
                  <a:srgbClr val="004A84"/>
                </a:solidFill>
                <a:latin typeface="Calibri"/>
                <a:cs typeface="Arial" panose="020B0604020202020204" pitchFamily="34" charset="0"/>
              </a:rPr>
              <a:t>							Aprobado por Junta Directiva en Sesión de Enero 22  de 2021</a:t>
            </a:r>
          </a:p>
        </p:txBody>
      </p:sp>
    </p:spTree>
    <p:extLst>
      <p:ext uri="{BB962C8B-B14F-4D97-AF65-F5344CB8AC3E}">
        <p14:creationId xmlns:p14="http://schemas.microsoft.com/office/powerpoint/2010/main" val="92579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3452">
            <a:extLst>
              <a:ext uri="{FF2B5EF4-FFF2-40B4-BE49-F238E27FC236}">
                <a16:creationId xmlns:a16="http://schemas.microsoft.com/office/drawing/2014/main" id="{B6B600FB-9FEE-4CE3-94C6-D043896F6962}"/>
              </a:ext>
            </a:extLst>
          </p:cNvPr>
          <p:cNvSpPr/>
          <p:nvPr/>
        </p:nvSpPr>
        <p:spPr>
          <a:xfrm flipV="1">
            <a:off x="1371600" y="1182701"/>
            <a:ext cx="10412678" cy="30289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A14279C-3ABE-475C-BF61-A27BEB12B528}"/>
              </a:ext>
            </a:extLst>
          </p:cNvPr>
          <p:cNvSpPr txBox="1"/>
          <p:nvPr/>
        </p:nvSpPr>
        <p:spPr>
          <a:xfrm>
            <a:off x="707742" y="183473"/>
            <a:ext cx="347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4BAAE1"/>
                </a:solidFill>
                <a:latin typeface="Calibri" panose="020F0502020204030204"/>
              </a:rPr>
              <a:t>Así estamos alineados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83BE543-DDD0-406B-B2D0-9702DEE92B6C}"/>
              </a:ext>
            </a:extLst>
          </p:cNvPr>
          <p:cNvSpPr txBox="1"/>
          <p:nvPr/>
        </p:nvSpPr>
        <p:spPr>
          <a:xfrm>
            <a:off x="5948169" y="2744535"/>
            <a:ext cx="461665" cy="824908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4BAAE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BAA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ODS </a:t>
            </a:r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0879EDC5-192F-4217-8944-67312DEA5E82}"/>
              </a:ext>
            </a:extLst>
          </p:cNvPr>
          <p:cNvSpPr/>
          <p:nvPr/>
        </p:nvSpPr>
        <p:spPr>
          <a:xfrm>
            <a:off x="2855731" y="1086351"/>
            <a:ext cx="280565" cy="280565"/>
          </a:xfrm>
          <a:prstGeom prst="ellipse">
            <a:avLst/>
          </a:prstGeom>
          <a:solidFill>
            <a:srgbClr val="C4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</a:t>
            </a:r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1E4B5F02-98B5-4C76-A89D-E3F8D2614A9C}"/>
              </a:ext>
            </a:extLst>
          </p:cNvPr>
          <p:cNvSpPr/>
          <p:nvPr/>
        </p:nvSpPr>
        <p:spPr>
          <a:xfrm>
            <a:off x="2156638" y="2090993"/>
            <a:ext cx="1613798" cy="22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4223A"/>
                </a:solidFill>
                <a:effectLst/>
                <a:uLnTx/>
                <a:uFillTx/>
                <a:latin typeface="Calibri Light" panose="020F0302020204030204"/>
                <a:ea typeface="Open Sans" panose="020B0606030504020204" pitchFamily="34" charset="0"/>
                <a:cs typeface="Open Sans" panose="020B0606030504020204" pitchFamily="34" charset="0"/>
              </a:rPr>
              <a:t>POSICIONAMIENTO</a:t>
            </a:r>
          </a:p>
        </p:txBody>
      </p:sp>
      <p:sp>
        <p:nvSpPr>
          <p:cNvPr id="63" name="Oval 3">
            <a:extLst>
              <a:ext uri="{FF2B5EF4-FFF2-40B4-BE49-F238E27FC236}">
                <a16:creationId xmlns:a16="http://schemas.microsoft.com/office/drawing/2014/main" id="{2B06082D-F432-4352-9D08-07ABC6C50FF5}"/>
              </a:ext>
            </a:extLst>
          </p:cNvPr>
          <p:cNvSpPr/>
          <p:nvPr/>
        </p:nvSpPr>
        <p:spPr>
          <a:xfrm>
            <a:off x="8335180" y="1041021"/>
            <a:ext cx="280565" cy="280565"/>
          </a:xfrm>
          <a:prstGeom prst="ellipse">
            <a:avLst/>
          </a:prstGeom>
          <a:solidFill>
            <a:srgbClr val="F5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</a:t>
            </a:r>
          </a:p>
        </p:txBody>
      </p:sp>
      <p:sp>
        <p:nvSpPr>
          <p:cNvPr id="64" name="Rectangle 39">
            <a:extLst>
              <a:ext uri="{FF2B5EF4-FFF2-40B4-BE49-F238E27FC236}">
                <a16:creationId xmlns:a16="http://schemas.microsoft.com/office/drawing/2014/main" id="{91F5ACB2-8522-461E-9D6A-B8D4F1FB748E}"/>
              </a:ext>
            </a:extLst>
          </p:cNvPr>
          <p:cNvSpPr/>
          <p:nvPr/>
        </p:nvSpPr>
        <p:spPr>
          <a:xfrm>
            <a:off x="7760704" y="2144271"/>
            <a:ext cx="1404830" cy="22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59F16"/>
                </a:solidFill>
                <a:effectLst/>
                <a:uLnTx/>
                <a:uFillTx/>
                <a:latin typeface="Calibri Light" panose="020F0302020204030204"/>
                <a:ea typeface="Open Sans" panose="020B0606030504020204" pitchFamily="34" charset="0"/>
                <a:cs typeface="Open Sans" panose="020B0606030504020204" pitchFamily="34" charset="0"/>
              </a:rPr>
              <a:t>TRANSPARENCIA</a:t>
            </a:r>
          </a:p>
        </p:txBody>
      </p:sp>
      <p:sp>
        <p:nvSpPr>
          <p:cNvPr id="66" name="Oval 4">
            <a:extLst>
              <a:ext uri="{FF2B5EF4-FFF2-40B4-BE49-F238E27FC236}">
                <a16:creationId xmlns:a16="http://schemas.microsoft.com/office/drawing/2014/main" id="{33845EDE-4C40-4089-AD61-97032A8E1F84}"/>
              </a:ext>
            </a:extLst>
          </p:cNvPr>
          <p:cNvSpPr/>
          <p:nvPr/>
        </p:nvSpPr>
        <p:spPr>
          <a:xfrm>
            <a:off x="5877133" y="1086351"/>
            <a:ext cx="280565" cy="280565"/>
          </a:xfrm>
          <a:prstGeom prst="ellipse">
            <a:avLst/>
          </a:prstGeom>
          <a:solidFill>
            <a:srgbClr val="56A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</a:t>
            </a:r>
          </a:p>
        </p:txBody>
      </p:sp>
      <p:sp>
        <p:nvSpPr>
          <p:cNvPr id="67" name="Rectangle 41">
            <a:extLst>
              <a:ext uri="{FF2B5EF4-FFF2-40B4-BE49-F238E27FC236}">
                <a16:creationId xmlns:a16="http://schemas.microsoft.com/office/drawing/2014/main" id="{B1AD8CF8-A33F-4CAF-B973-B52924D898E3}"/>
              </a:ext>
            </a:extLst>
          </p:cNvPr>
          <p:cNvSpPr/>
          <p:nvPr/>
        </p:nvSpPr>
        <p:spPr>
          <a:xfrm>
            <a:off x="4885509" y="2144270"/>
            <a:ext cx="2349580" cy="23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AAADF"/>
                </a:solidFill>
                <a:effectLst/>
                <a:uLnTx/>
                <a:uFillTx/>
                <a:latin typeface="Calibri Light" panose="020F0302020204030204"/>
                <a:ea typeface="Open Sans" panose="020B0606030504020204" pitchFamily="34" charset="0"/>
                <a:cs typeface="Open Sans" panose="020B0606030504020204" pitchFamily="34" charset="0"/>
              </a:rPr>
              <a:t>SOSTENIBILIDAD FINANCIERA</a:t>
            </a:r>
          </a:p>
        </p:txBody>
      </p:sp>
      <p:sp>
        <p:nvSpPr>
          <p:cNvPr id="69" name="Oval 5">
            <a:extLst>
              <a:ext uri="{FF2B5EF4-FFF2-40B4-BE49-F238E27FC236}">
                <a16:creationId xmlns:a16="http://schemas.microsoft.com/office/drawing/2014/main" id="{B646725E-F886-4B60-B69F-F63FF73FEEC9}"/>
              </a:ext>
            </a:extLst>
          </p:cNvPr>
          <p:cNvSpPr/>
          <p:nvPr/>
        </p:nvSpPr>
        <p:spPr>
          <a:xfrm>
            <a:off x="10680118" y="1086351"/>
            <a:ext cx="280565" cy="280565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4</a:t>
            </a:r>
          </a:p>
        </p:txBody>
      </p:sp>
      <p:sp>
        <p:nvSpPr>
          <p:cNvPr id="70" name="Rectangle 43">
            <a:extLst>
              <a:ext uri="{FF2B5EF4-FFF2-40B4-BE49-F238E27FC236}">
                <a16:creationId xmlns:a16="http://schemas.microsoft.com/office/drawing/2014/main" id="{76022C55-3E3B-4775-A014-29696AB1D20C}"/>
              </a:ext>
            </a:extLst>
          </p:cNvPr>
          <p:cNvSpPr/>
          <p:nvPr/>
        </p:nvSpPr>
        <p:spPr>
          <a:xfrm>
            <a:off x="9362060" y="2067001"/>
            <a:ext cx="2829940" cy="3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Open Sans" panose="020B0606030504020204" pitchFamily="34" charset="0"/>
                <a:cs typeface="Open Sans" panose="020B0606030504020204" pitchFamily="34" charset="0"/>
              </a:rPr>
              <a:t>DESEMPEÑO Y GESTIÓN INSTITUCIONAL</a:t>
            </a:r>
          </a:p>
        </p:txBody>
      </p:sp>
      <p:sp>
        <p:nvSpPr>
          <p:cNvPr id="73" name="Shape 2587">
            <a:extLst>
              <a:ext uri="{FF2B5EF4-FFF2-40B4-BE49-F238E27FC236}">
                <a16:creationId xmlns:a16="http://schemas.microsoft.com/office/drawing/2014/main" id="{8B8AF1FB-BD51-43A3-8A3E-A11489B5D69B}"/>
              </a:ext>
            </a:extLst>
          </p:cNvPr>
          <p:cNvSpPr/>
          <p:nvPr/>
        </p:nvSpPr>
        <p:spPr>
          <a:xfrm>
            <a:off x="8266906" y="1623664"/>
            <a:ext cx="348839" cy="348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DA8E19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74" name="Shape 2545">
            <a:extLst>
              <a:ext uri="{FF2B5EF4-FFF2-40B4-BE49-F238E27FC236}">
                <a16:creationId xmlns:a16="http://schemas.microsoft.com/office/drawing/2014/main" id="{E3072DED-2BF5-403A-B47F-894F759B51FB}"/>
              </a:ext>
            </a:extLst>
          </p:cNvPr>
          <p:cNvSpPr/>
          <p:nvPr/>
        </p:nvSpPr>
        <p:spPr>
          <a:xfrm>
            <a:off x="2737806" y="1513130"/>
            <a:ext cx="425598" cy="425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556D890-FBAF-4D9B-A099-A977C523D04E}"/>
              </a:ext>
            </a:extLst>
          </p:cNvPr>
          <p:cNvGrpSpPr/>
          <p:nvPr/>
        </p:nvGrpSpPr>
        <p:grpSpPr>
          <a:xfrm>
            <a:off x="1442587" y="2578017"/>
            <a:ext cx="3166736" cy="1551827"/>
            <a:chOff x="1397623" y="2565559"/>
            <a:chExt cx="3166736" cy="1551827"/>
          </a:xfrm>
        </p:grpSpPr>
        <p:pic>
          <p:nvPicPr>
            <p:cNvPr id="79" name="Picture 10">
              <a:extLst>
                <a:ext uri="{FF2B5EF4-FFF2-40B4-BE49-F238E27FC236}">
                  <a16:creationId xmlns:a16="http://schemas.microsoft.com/office/drawing/2014/main" id="{F56B337D-DD1C-4275-B424-35395977F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7623" y="3328882"/>
              <a:ext cx="699037" cy="784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Imagen 79">
              <a:extLst>
                <a:ext uri="{FF2B5EF4-FFF2-40B4-BE49-F238E27FC236}">
                  <a16:creationId xmlns:a16="http://schemas.microsoft.com/office/drawing/2014/main" id="{B60C11A5-6163-4551-BA66-4929FB322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5568" y="3331339"/>
              <a:ext cx="767994" cy="784869"/>
            </a:xfrm>
            <a:prstGeom prst="rect">
              <a:avLst/>
            </a:prstGeom>
          </p:spPr>
        </p:pic>
        <p:pic>
          <p:nvPicPr>
            <p:cNvPr id="81" name="Picture 11">
              <a:extLst>
                <a:ext uri="{FF2B5EF4-FFF2-40B4-BE49-F238E27FC236}">
                  <a16:creationId xmlns:a16="http://schemas.microsoft.com/office/drawing/2014/main" id="{7060F80E-3E03-40F6-B57F-E39EAAE65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958" y="3332517"/>
              <a:ext cx="853979" cy="783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51" descr="Objetivo 6">
              <a:extLst>
                <a:ext uri="{FF2B5EF4-FFF2-40B4-BE49-F238E27FC236}">
                  <a16:creationId xmlns:a16="http://schemas.microsoft.com/office/drawing/2014/main" id="{A01E5BB8-1882-4D18-BAB8-75611FBAF4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912" y="2571710"/>
              <a:ext cx="866560" cy="764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32">
              <a:extLst>
                <a:ext uri="{FF2B5EF4-FFF2-40B4-BE49-F238E27FC236}">
                  <a16:creationId xmlns:a16="http://schemas.microsoft.com/office/drawing/2014/main" id="{C5B352D1-4931-457D-85E5-F66F08E54B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7623" y="2565559"/>
              <a:ext cx="694556" cy="77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2">
              <a:extLst>
                <a:ext uri="{FF2B5EF4-FFF2-40B4-BE49-F238E27FC236}">
                  <a16:creationId xmlns:a16="http://schemas.microsoft.com/office/drawing/2014/main" id="{4D172ECD-6164-4BD6-853E-1A97CF487D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359" y="3333694"/>
              <a:ext cx="850999" cy="78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33">
              <a:extLst>
                <a:ext uri="{FF2B5EF4-FFF2-40B4-BE49-F238E27FC236}">
                  <a16:creationId xmlns:a16="http://schemas.microsoft.com/office/drawing/2014/main" id="{1E2B624F-DBFC-4890-8485-82105419A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4172" y="2565720"/>
              <a:ext cx="762748" cy="772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52">
              <a:extLst>
                <a:ext uri="{FF2B5EF4-FFF2-40B4-BE49-F238E27FC236}">
                  <a16:creationId xmlns:a16="http://schemas.microsoft.com/office/drawing/2014/main" id="{7B12F136-458B-4356-BA46-650720890B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831" y="2565559"/>
              <a:ext cx="845528" cy="768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7631080" y="2553210"/>
            <a:ext cx="1731093" cy="885715"/>
            <a:chOff x="7661871" y="2824875"/>
            <a:chExt cx="1731093" cy="885715"/>
          </a:xfrm>
        </p:grpSpPr>
        <p:pic>
          <p:nvPicPr>
            <p:cNvPr id="87" name="Picture 57">
              <a:extLst>
                <a:ext uri="{FF2B5EF4-FFF2-40B4-BE49-F238E27FC236}">
                  <a16:creationId xmlns:a16="http://schemas.microsoft.com/office/drawing/2014/main" id="{A64BAA8D-92E1-4246-8D86-47727030F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871" y="2830494"/>
              <a:ext cx="850998" cy="880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58">
              <a:extLst>
                <a:ext uri="{FF2B5EF4-FFF2-40B4-BE49-F238E27FC236}">
                  <a16:creationId xmlns:a16="http://schemas.microsoft.com/office/drawing/2014/main" id="{F6643F4B-EF54-4F30-AB46-872731ED46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2868" y="2824875"/>
              <a:ext cx="880096" cy="880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/>
          <p:cNvGrpSpPr/>
          <p:nvPr/>
        </p:nvGrpSpPr>
        <p:grpSpPr>
          <a:xfrm>
            <a:off x="5291124" y="2556368"/>
            <a:ext cx="1622473" cy="1579568"/>
            <a:chOff x="5286784" y="2883065"/>
            <a:chExt cx="1622473" cy="1579568"/>
          </a:xfrm>
        </p:grpSpPr>
        <p:pic>
          <p:nvPicPr>
            <p:cNvPr id="89" name="Picture 12">
              <a:extLst>
                <a:ext uri="{FF2B5EF4-FFF2-40B4-BE49-F238E27FC236}">
                  <a16:creationId xmlns:a16="http://schemas.microsoft.com/office/drawing/2014/main" id="{D544CDCB-021F-4391-94D6-F069F1F49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80" y="3704971"/>
              <a:ext cx="811944" cy="757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57">
              <a:extLst>
                <a:ext uri="{FF2B5EF4-FFF2-40B4-BE49-F238E27FC236}">
                  <a16:creationId xmlns:a16="http://schemas.microsoft.com/office/drawing/2014/main" id="{88236F30-3BFA-4A35-A5B8-CFE20C637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784" y="2883065"/>
              <a:ext cx="801191" cy="828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58">
              <a:extLst>
                <a:ext uri="{FF2B5EF4-FFF2-40B4-BE49-F238E27FC236}">
                  <a16:creationId xmlns:a16="http://schemas.microsoft.com/office/drawing/2014/main" id="{759E4EE2-21B9-46BE-806D-0CD5F0FE5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679" y="2889322"/>
              <a:ext cx="828578" cy="828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/>
          <p:cNvGrpSpPr/>
          <p:nvPr/>
        </p:nvGrpSpPr>
        <p:grpSpPr>
          <a:xfrm>
            <a:off x="10032218" y="2571936"/>
            <a:ext cx="1752060" cy="901165"/>
            <a:chOff x="10032218" y="2848168"/>
            <a:chExt cx="1752060" cy="901165"/>
          </a:xfrm>
        </p:grpSpPr>
        <p:pic>
          <p:nvPicPr>
            <p:cNvPr id="92" name="Picture 57">
              <a:extLst>
                <a:ext uri="{FF2B5EF4-FFF2-40B4-BE49-F238E27FC236}">
                  <a16:creationId xmlns:a16="http://schemas.microsoft.com/office/drawing/2014/main" id="{E9137935-4609-46C2-9D1B-8C8482ECC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2218" y="2848168"/>
              <a:ext cx="871370" cy="901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58">
              <a:extLst>
                <a:ext uri="{FF2B5EF4-FFF2-40B4-BE49-F238E27FC236}">
                  <a16:creationId xmlns:a16="http://schemas.microsoft.com/office/drawing/2014/main" id="{6C833DFA-8C00-4293-9C24-DE73803E3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4190" y="2854552"/>
              <a:ext cx="880088" cy="88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9" name="Shape 2525">
            <a:extLst>
              <a:ext uri="{FF2B5EF4-FFF2-40B4-BE49-F238E27FC236}">
                <a16:creationId xmlns:a16="http://schemas.microsoft.com/office/drawing/2014/main" id="{9D41459E-ECA3-47AE-882F-48BB63FEA5F4}"/>
              </a:ext>
            </a:extLst>
          </p:cNvPr>
          <p:cNvSpPr/>
          <p:nvPr/>
        </p:nvSpPr>
        <p:spPr>
          <a:xfrm>
            <a:off x="10671691" y="1577585"/>
            <a:ext cx="367718" cy="367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0" name="Shape 3619">
            <a:extLst>
              <a:ext uri="{FF2B5EF4-FFF2-40B4-BE49-F238E27FC236}">
                <a16:creationId xmlns:a16="http://schemas.microsoft.com/office/drawing/2014/main" id="{B891B99D-BD4E-4717-A817-DE2511724C5A}"/>
              </a:ext>
            </a:extLst>
          </p:cNvPr>
          <p:cNvSpPr>
            <a:spLocks/>
          </p:cNvSpPr>
          <p:nvPr/>
        </p:nvSpPr>
        <p:spPr bwMode="auto">
          <a:xfrm>
            <a:off x="5877133" y="1625654"/>
            <a:ext cx="360000" cy="360000"/>
          </a:xfrm>
          <a:custGeom>
            <a:avLst/>
            <a:gdLst>
              <a:gd name="T0" fmla="*/ 308833397 w 21600"/>
              <a:gd name="T1" fmla="*/ 136064583 h 21600"/>
              <a:gd name="T2" fmla="*/ 308833397 w 21600"/>
              <a:gd name="T3" fmla="*/ 136064583 h 21600"/>
              <a:gd name="T4" fmla="*/ 308833397 w 21600"/>
              <a:gd name="T5" fmla="*/ 136064583 h 21600"/>
              <a:gd name="T6" fmla="*/ 308833397 w 21600"/>
              <a:gd name="T7" fmla="*/ 13606458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rgbClr val="4BAAD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</a:rPr>
              <a:t>i</a:t>
            </a:r>
          </a:p>
        </p:txBody>
      </p:sp>
      <p:grpSp>
        <p:nvGrpSpPr>
          <p:cNvPr id="102" name="Group 123">
            <a:extLst>
              <a:ext uri="{FF2B5EF4-FFF2-40B4-BE49-F238E27FC236}">
                <a16:creationId xmlns:a16="http://schemas.microsoft.com/office/drawing/2014/main" id="{78C65DA7-FF6C-41B9-9E67-65B002FB4586}"/>
              </a:ext>
            </a:extLst>
          </p:cNvPr>
          <p:cNvGrpSpPr/>
          <p:nvPr/>
        </p:nvGrpSpPr>
        <p:grpSpPr>
          <a:xfrm>
            <a:off x="234057" y="1280902"/>
            <a:ext cx="2018123" cy="961016"/>
            <a:chOff x="460787" y="2220144"/>
            <a:chExt cx="2690831" cy="1028428"/>
          </a:xfrm>
        </p:grpSpPr>
        <p:sp>
          <p:nvSpPr>
            <p:cNvPr id="111" name="Rectangle 1436">
              <a:extLst>
                <a:ext uri="{FF2B5EF4-FFF2-40B4-BE49-F238E27FC236}">
                  <a16:creationId xmlns:a16="http://schemas.microsoft.com/office/drawing/2014/main" id="{A42F60DA-221A-4A4E-ABE1-D07C33D8A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88" y="2729821"/>
              <a:ext cx="2690830" cy="518751"/>
            </a:xfrm>
            <a:prstGeom prst="rect">
              <a:avLst/>
            </a:prstGeom>
          </p:spPr>
          <p:txBody>
            <a:bodyPr vert="horz" lIns="68580" tIns="34290" rIns="68580" bIns="3429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366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PILARES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366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ESTRATEGICOS</a:t>
              </a:r>
            </a:p>
          </p:txBody>
        </p:sp>
        <p:sp>
          <p:nvSpPr>
            <p:cNvPr id="112" name="Rectangle 1436">
              <a:extLst>
                <a:ext uri="{FF2B5EF4-FFF2-40B4-BE49-F238E27FC236}">
                  <a16:creationId xmlns:a16="http://schemas.microsoft.com/office/drawing/2014/main" id="{030BB93C-5699-4CB3-9561-0F0F0EF87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87" y="2220144"/>
              <a:ext cx="704119" cy="568157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66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103" name="Group 124">
            <a:extLst>
              <a:ext uri="{FF2B5EF4-FFF2-40B4-BE49-F238E27FC236}">
                <a16:creationId xmlns:a16="http://schemas.microsoft.com/office/drawing/2014/main" id="{C149070E-235D-4A0C-A32B-01479EB9EECC}"/>
              </a:ext>
            </a:extLst>
          </p:cNvPr>
          <p:cNvGrpSpPr/>
          <p:nvPr/>
        </p:nvGrpSpPr>
        <p:grpSpPr>
          <a:xfrm>
            <a:off x="253513" y="3240971"/>
            <a:ext cx="2018123" cy="753282"/>
            <a:chOff x="486727" y="2788392"/>
            <a:chExt cx="2690831" cy="806121"/>
          </a:xfrm>
        </p:grpSpPr>
        <p:sp>
          <p:nvSpPr>
            <p:cNvPr id="108" name="Rectangle 1436">
              <a:extLst>
                <a:ext uri="{FF2B5EF4-FFF2-40B4-BE49-F238E27FC236}">
                  <a16:creationId xmlns:a16="http://schemas.microsoft.com/office/drawing/2014/main" id="{4DDE5825-1270-4BB9-87FA-60C886251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28" y="3298084"/>
              <a:ext cx="2690830" cy="296429"/>
            </a:xfrm>
            <a:prstGeom prst="rect">
              <a:avLst/>
            </a:prstGeom>
          </p:spPr>
          <p:txBody>
            <a:bodyPr vert="horz" lIns="68580" tIns="34290" rIns="68580" bIns="3429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366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ODS</a:t>
              </a:r>
            </a:p>
          </p:txBody>
        </p:sp>
        <p:sp>
          <p:nvSpPr>
            <p:cNvPr id="109" name="Rectangle 1436">
              <a:extLst>
                <a:ext uri="{FF2B5EF4-FFF2-40B4-BE49-F238E27FC236}">
                  <a16:creationId xmlns:a16="http://schemas.microsoft.com/office/drawing/2014/main" id="{D0CBAECE-5F7F-4B1E-ADB7-7F3E895DC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27" y="2788392"/>
              <a:ext cx="704119" cy="568157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66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104" name="Group 128">
            <a:extLst>
              <a:ext uri="{FF2B5EF4-FFF2-40B4-BE49-F238E27FC236}">
                <a16:creationId xmlns:a16="http://schemas.microsoft.com/office/drawing/2014/main" id="{F19FBF3E-73EA-4934-91A3-70FD7B9495C6}"/>
              </a:ext>
            </a:extLst>
          </p:cNvPr>
          <p:cNvGrpSpPr/>
          <p:nvPr/>
        </p:nvGrpSpPr>
        <p:grpSpPr>
          <a:xfrm>
            <a:off x="253514" y="4393087"/>
            <a:ext cx="2018123" cy="891456"/>
            <a:chOff x="486727" y="3235122"/>
            <a:chExt cx="2690831" cy="953989"/>
          </a:xfrm>
        </p:grpSpPr>
        <p:sp>
          <p:nvSpPr>
            <p:cNvPr id="105" name="Rectangle 1436">
              <a:extLst>
                <a:ext uri="{FF2B5EF4-FFF2-40B4-BE49-F238E27FC236}">
                  <a16:creationId xmlns:a16="http://schemas.microsoft.com/office/drawing/2014/main" id="{92925A14-B6F4-4117-AED3-0CD6999DB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28" y="3670359"/>
              <a:ext cx="2690830" cy="518752"/>
            </a:xfrm>
            <a:prstGeom prst="rect">
              <a:avLst/>
            </a:prstGeom>
          </p:spPr>
          <p:txBody>
            <a:bodyPr vert="horz" lIns="68580" tIns="34290" rIns="68580" bIns="3429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366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FOCOS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366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ESTRATÉGICOS</a:t>
              </a:r>
            </a:p>
          </p:txBody>
        </p:sp>
        <p:sp>
          <p:nvSpPr>
            <p:cNvPr id="106" name="Rectangle 1436">
              <a:extLst>
                <a:ext uri="{FF2B5EF4-FFF2-40B4-BE49-F238E27FC236}">
                  <a16:creationId xmlns:a16="http://schemas.microsoft.com/office/drawing/2014/main" id="{C5AEE20A-AB47-4E9B-ADB1-6DAFEA17B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27" y="3235122"/>
              <a:ext cx="704119" cy="568155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66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03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3090043" y="4377150"/>
            <a:ext cx="9447275" cy="1574575"/>
            <a:chOff x="3255479" y="4909413"/>
            <a:chExt cx="9447275" cy="1574575"/>
          </a:xfrm>
        </p:grpSpPr>
        <p:sp>
          <p:nvSpPr>
            <p:cNvPr id="94" name="CuadroTexto 93">
              <a:extLst>
                <a:ext uri="{FF2B5EF4-FFF2-40B4-BE49-F238E27FC236}">
                  <a16:creationId xmlns:a16="http://schemas.microsoft.com/office/drawing/2014/main" id="{39BAAE30-285B-435A-8DF5-414173A2E057}"/>
                </a:ext>
              </a:extLst>
            </p:cNvPr>
            <p:cNvSpPr txBox="1"/>
            <p:nvPr/>
          </p:nvSpPr>
          <p:spPr>
            <a:xfrm>
              <a:off x="7553367" y="4909413"/>
              <a:ext cx="2124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Procedimientos, Roles y Responsabilidades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CuadroTexto 94">
              <a:extLst>
                <a:ext uri="{FF2B5EF4-FFF2-40B4-BE49-F238E27FC236}">
                  <a16:creationId xmlns:a16="http://schemas.microsoft.com/office/drawing/2014/main" id="{3FB896C9-BF2D-4CA3-83EC-497D2B048B89}"/>
                </a:ext>
              </a:extLst>
            </p:cNvPr>
            <p:cNvSpPr txBox="1"/>
            <p:nvPr/>
          </p:nvSpPr>
          <p:spPr>
            <a:xfrm>
              <a:off x="3255479" y="5037618"/>
              <a:ext cx="2393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Modelo de Negocio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76F90F28-2675-4C70-B701-5158D78E3357}"/>
                </a:ext>
              </a:extLst>
            </p:cNvPr>
            <p:cNvSpPr txBox="1"/>
            <p:nvPr/>
          </p:nvSpPr>
          <p:spPr>
            <a:xfrm>
              <a:off x="10153768" y="5021538"/>
              <a:ext cx="2393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Cultura y Talento</a:t>
              </a:r>
            </a:p>
          </p:txBody>
        </p: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FF01413C-F085-440A-86AC-250F564F63F1}"/>
                </a:ext>
              </a:extLst>
            </p:cNvPr>
            <p:cNvSpPr/>
            <p:nvPr/>
          </p:nvSpPr>
          <p:spPr>
            <a:xfrm>
              <a:off x="9805825" y="5671356"/>
              <a:ext cx="28969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Planeación, Seguimiento y Control </a:t>
              </a:r>
            </a:p>
          </p:txBody>
        </p: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A0E20C1D-80F8-48AE-B76C-81E44D5B45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7397" y="5051578"/>
              <a:ext cx="0" cy="1432410"/>
            </a:xfrm>
            <a:prstGeom prst="line">
              <a:avLst/>
            </a:prstGeom>
            <a:ln w="19050">
              <a:solidFill>
                <a:srgbClr val="00366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:a16="http://schemas.microsoft.com/office/drawing/2014/main" id="{F3A1C53E-A6A5-41FF-AAE6-01E407FD25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9246" y="4985830"/>
              <a:ext cx="0" cy="1498158"/>
            </a:xfrm>
            <a:prstGeom prst="line">
              <a:avLst/>
            </a:prstGeom>
            <a:ln w="19050">
              <a:solidFill>
                <a:srgbClr val="00366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ángulo 2"/>
          <p:cNvSpPr/>
          <p:nvPr/>
        </p:nvSpPr>
        <p:spPr>
          <a:xfrm>
            <a:off x="9713390" y="5674726"/>
            <a:ext cx="29437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sz="1200" b="1" dirty="0">
                <a:solidFill>
                  <a:srgbClr val="002060"/>
                </a:solidFill>
              </a:rPr>
              <a:t>Plan I. de Gestión y Desempeño</a:t>
            </a:r>
          </a:p>
        </p:txBody>
      </p:sp>
    </p:spTree>
    <p:extLst>
      <p:ext uri="{BB962C8B-B14F-4D97-AF65-F5344CB8AC3E}">
        <p14:creationId xmlns:p14="http://schemas.microsoft.com/office/powerpoint/2010/main" val="1922803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áfico 4" descr="Red">
            <a:extLst>
              <a:ext uri="{FF2B5EF4-FFF2-40B4-BE49-F238E27FC236}">
                <a16:creationId xmlns:a16="http://schemas.microsoft.com/office/drawing/2014/main" id="{D6D153BF-4B9E-411E-B7E5-B226AFDB21BB}"/>
              </a:ext>
            </a:extLst>
          </p:cNvPr>
          <p:cNvSpPr/>
          <p:nvPr/>
        </p:nvSpPr>
        <p:spPr>
          <a:xfrm>
            <a:off x="10126247" y="1512081"/>
            <a:ext cx="1539504" cy="1567325"/>
          </a:xfrm>
          <a:custGeom>
            <a:avLst/>
            <a:gdLst>
              <a:gd name="connsiteX0" fmla="*/ 2763127 w 2854964"/>
              <a:gd name="connsiteY0" fmla="*/ 981561 h 2712215"/>
              <a:gd name="connsiteX1" fmla="*/ 2388413 w 2854964"/>
              <a:gd name="connsiteY1" fmla="*/ 828107 h 2712215"/>
              <a:gd name="connsiteX2" fmla="*/ 2213547 w 2854964"/>
              <a:gd name="connsiteY2" fmla="*/ 1131447 h 2712215"/>
              <a:gd name="connsiteX3" fmla="*/ 1753184 w 2854964"/>
              <a:gd name="connsiteY3" fmla="*/ 1324157 h 2712215"/>
              <a:gd name="connsiteX4" fmla="*/ 1514080 w 2854964"/>
              <a:gd name="connsiteY4" fmla="*/ 1156428 h 2712215"/>
              <a:gd name="connsiteX5" fmla="*/ 1514080 w 2854964"/>
              <a:gd name="connsiteY5" fmla="*/ 660378 h 2712215"/>
              <a:gd name="connsiteX6" fmla="*/ 1728203 w 2854964"/>
              <a:gd name="connsiteY6" fmla="*/ 385587 h 2712215"/>
              <a:gd name="connsiteX7" fmla="*/ 1442706 w 2854964"/>
              <a:gd name="connsiteY7" fmla="*/ 100091 h 2712215"/>
              <a:gd name="connsiteX8" fmla="*/ 1442706 w 2854964"/>
              <a:gd name="connsiteY8" fmla="*/ 100091 h 2712215"/>
              <a:gd name="connsiteX9" fmla="*/ 1157210 w 2854964"/>
              <a:gd name="connsiteY9" fmla="*/ 385587 h 2712215"/>
              <a:gd name="connsiteX10" fmla="*/ 1371332 w 2854964"/>
              <a:gd name="connsiteY10" fmla="*/ 660378 h 2712215"/>
              <a:gd name="connsiteX11" fmla="*/ 1371332 w 2854964"/>
              <a:gd name="connsiteY11" fmla="*/ 1152859 h 2712215"/>
              <a:gd name="connsiteX12" fmla="*/ 1132229 w 2854964"/>
              <a:gd name="connsiteY12" fmla="*/ 1320588 h 2712215"/>
              <a:gd name="connsiteX13" fmla="*/ 671866 w 2854964"/>
              <a:gd name="connsiteY13" fmla="*/ 1127878 h 2712215"/>
              <a:gd name="connsiteX14" fmla="*/ 496999 w 2854964"/>
              <a:gd name="connsiteY14" fmla="*/ 824538 h 2712215"/>
              <a:gd name="connsiteX15" fmla="*/ 122285 w 2854964"/>
              <a:gd name="connsiteY15" fmla="*/ 977993 h 2712215"/>
              <a:gd name="connsiteX16" fmla="*/ 275740 w 2854964"/>
              <a:gd name="connsiteY16" fmla="*/ 1352707 h 2712215"/>
              <a:gd name="connsiteX17" fmla="*/ 611198 w 2854964"/>
              <a:gd name="connsiteY17" fmla="*/ 1259920 h 2712215"/>
              <a:gd name="connsiteX18" fmla="*/ 1082267 w 2854964"/>
              <a:gd name="connsiteY18" fmla="*/ 1452630 h 2712215"/>
              <a:gd name="connsiteX19" fmla="*/ 1078698 w 2854964"/>
              <a:gd name="connsiteY19" fmla="*/ 1499024 h 2712215"/>
              <a:gd name="connsiteX20" fmla="*/ 1150072 w 2854964"/>
              <a:gd name="connsiteY20" fmla="*/ 1713146 h 2712215"/>
              <a:gd name="connsiteX21" fmla="*/ 778927 w 2854964"/>
              <a:gd name="connsiteY21" fmla="*/ 2087860 h 2712215"/>
              <a:gd name="connsiteX22" fmla="*/ 432763 w 2854964"/>
              <a:gd name="connsiteY22" fmla="*/ 2130684 h 2712215"/>
              <a:gd name="connsiteX23" fmla="*/ 432763 w 2854964"/>
              <a:gd name="connsiteY23" fmla="*/ 2533948 h 2712215"/>
              <a:gd name="connsiteX24" fmla="*/ 836026 w 2854964"/>
              <a:gd name="connsiteY24" fmla="*/ 2533948 h 2712215"/>
              <a:gd name="connsiteX25" fmla="*/ 878851 w 2854964"/>
              <a:gd name="connsiteY25" fmla="*/ 2187784 h 2712215"/>
              <a:gd name="connsiteX26" fmla="*/ 1257133 w 2854964"/>
              <a:gd name="connsiteY26" fmla="*/ 1809501 h 2712215"/>
              <a:gd name="connsiteX27" fmla="*/ 1435569 w 2854964"/>
              <a:gd name="connsiteY27" fmla="*/ 1859463 h 2712215"/>
              <a:gd name="connsiteX28" fmla="*/ 1442706 w 2854964"/>
              <a:gd name="connsiteY28" fmla="*/ 1859463 h 2712215"/>
              <a:gd name="connsiteX29" fmla="*/ 1449844 w 2854964"/>
              <a:gd name="connsiteY29" fmla="*/ 1859463 h 2712215"/>
              <a:gd name="connsiteX30" fmla="*/ 1628279 w 2854964"/>
              <a:gd name="connsiteY30" fmla="*/ 1809501 h 2712215"/>
              <a:gd name="connsiteX31" fmla="*/ 2006562 w 2854964"/>
              <a:gd name="connsiteY31" fmla="*/ 2187784 h 2712215"/>
              <a:gd name="connsiteX32" fmla="*/ 2049386 w 2854964"/>
              <a:gd name="connsiteY32" fmla="*/ 2537517 h 2712215"/>
              <a:gd name="connsiteX33" fmla="*/ 2452650 w 2854964"/>
              <a:gd name="connsiteY33" fmla="*/ 2537517 h 2712215"/>
              <a:gd name="connsiteX34" fmla="*/ 2452650 w 2854964"/>
              <a:gd name="connsiteY34" fmla="*/ 2134253 h 2712215"/>
              <a:gd name="connsiteX35" fmla="*/ 2106485 w 2854964"/>
              <a:gd name="connsiteY35" fmla="*/ 2091429 h 2712215"/>
              <a:gd name="connsiteX36" fmla="*/ 1735340 w 2854964"/>
              <a:gd name="connsiteY36" fmla="*/ 1716715 h 2712215"/>
              <a:gd name="connsiteX37" fmla="*/ 1806714 w 2854964"/>
              <a:gd name="connsiteY37" fmla="*/ 1502592 h 2712215"/>
              <a:gd name="connsiteX38" fmla="*/ 1803145 w 2854964"/>
              <a:gd name="connsiteY38" fmla="*/ 1456199 h 2712215"/>
              <a:gd name="connsiteX39" fmla="*/ 2274215 w 2854964"/>
              <a:gd name="connsiteY39" fmla="*/ 1263489 h 2712215"/>
              <a:gd name="connsiteX40" fmla="*/ 2609673 w 2854964"/>
              <a:gd name="connsiteY40" fmla="*/ 1356275 h 2712215"/>
              <a:gd name="connsiteX41" fmla="*/ 2763127 w 2854964"/>
              <a:gd name="connsiteY41" fmla="*/ 981561 h 271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54964" h="2712215">
                <a:moveTo>
                  <a:pt x="2763127" y="981561"/>
                </a:moveTo>
                <a:cubicBezTo>
                  <a:pt x="2702459" y="835244"/>
                  <a:pt x="2534730" y="767439"/>
                  <a:pt x="2388413" y="828107"/>
                </a:cubicBezTo>
                <a:cubicBezTo>
                  <a:pt x="2267077" y="878069"/>
                  <a:pt x="2195703" y="1006542"/>
                  <a:pt x="2213547" y="1131447"/>
                </a:cubicBezTo>
                <a:lnTo>
                  <a:pt x="1753184" y="1324157"/>
                </a:lnTo>
                <a:cubicBezTo>
                  <a:pt x="1703222" y="1238508"/>
                  <a:pt x="1614004" y="1174271"/>
                  <a:pt x="1514080" y="1156428"/>
                </a:cubicBezTo>
                <a:lnTo>
                  <a:pt x="1514080" y="660378"/>
                </a:lnTo>
                <a:cubicBezTo>
                  <a:pt x="1635416" y="628259"/>
                  <a:pt x="1728203" y="517630"/>
                  <a:pt x="1728203" y="385587"/>
                </a:cubicBezTo>
                <a:cubicBezTo>
                  <a:pt x="1728203" y="228564"/>
                  <a:pt x="1599729" y="100091"/>
                  <a:pt x="1442706" y="100091"/>
                </a:cubicBezTo>
                <a:lnTo>
                  <a:pt x="1442706" y="100091"/>
                </a:lnTo>
                <a:cubicBezTo>
                  <a:pt x="1285683" y="100091"/>
                  <a:pt x="1157210" y="228564"/>
                  <a:pt x="1157210" y="385587"/>
                </a:cubicBezTo>
                <a:cubicBezTo>
                  <a:pt x="1157210" y="517630"/>
                  <a:pt x="1249996" y="628259"/>
                  <a:pt x="1371332" y="660378"/>
                </a:cubicBezTo>
                <a:lnTo>
                  <a:pt x="1371332" y="1152859"/>
                </a:lnTo>
                <a:cubicBezTo>
                  <a:pt x="1267840" y="1170703"/>
                  <a:pt x="1182191" y="1234939"/>
                  <a:pt x="1132229" y="1320588"/>
                </a:cubicBezTo>
                <a:lnTo>
                  <a:pt x="671866" y="1127878"/>
                </a:lnTo>
                <a:cubicBezTo>
                  <a:pt x="689709" y="1002973"/>
                  <a:pt x="621904" y="874500"/>
                  <a:pt x="496999" y="824538"/>
                </a:cubicBezTo>
                <a:cubicBezTo>
                  <a:pt x="350682" y="763870"/>
                  <a:pt x="182953" y="831676"/>
                  <a:pt x="122285" y="977993"/>
                </a:cubicBezTo>
                <a:cubicBezTo>
                  <a:pt x="61617" y="1124310"/>
                  <a:pt x="129423" y="1292039"/>
                  <a:pt x="275740" y="1352707"/>
                </a:cubicBezTo>
                <a:cubicBezTo>
                  <a:pt x="397076" y="1402669"/>
                  <a:pt x="536255" y="1363413"/>
                  <a:pt x="611198" y="1259920"/>
                </a:cubicBezTo>
                <a:lnTo>
                  <a:pt x="1082267" y="1452630"/>
                </a:lnTo>
                <a:cubicBezTo>
                  <a:pt x="1078698" y="1466905"/>
                  <a:pt x="1078698" y="1484749"/>
                  <a:pt x="1078698" y="1499024"/>
                </a:cubicBezTo>
                <a:cubicBezTo>
                  <a:pt x="1078698" y="1577535"/>
                  <a:pt x="1103679" y="1652478"/>
                  <a:pt x="1150072" y="1713146"/>
                </a:cubicBezTo>
                <a:lnTo>
                  <a:pt x="778927" y="2087860"/>
                </a:lnTo>
                <a:cubicBezTo>
                  <a:pt x="668297" y="2023623"/>
                  <a:pt x="525549" y="2037898"/>
                  <a:pt x="432763" y="2130684"/>
                </a:cubicBezTo>
                <a:cubicBezTo>
                  <a:pt x="322133" y="2241314"/>
                  <a:pt x="322133" y="2423318"/>
                  <a:pt x="432763" y="2533948"/>
                </a:cubicBezTo>
                <a:cubicBezTo>
                  <a:pt x="543392" y="2644578"/>
                  <a:pt x="725396" y="2644578"/>
                  <a:pt x="836026" y="2533948"/>
                </a:cubicBezTo>
                <a:cubicBezTo>
                  <a:pt x="928813" y="2441162"/>
                  <a:pt x="943087" y="2298414"/>
                  <a:pt x="878851" y="2187784"/>
                </a:cubicBezTo>
                <a:lnTo>
                  <a:pt x="1257133" y="1809501"/>
                </a:lnTo>
                <a:cubicBezTo>
                  <a:pt x="1310664" y="1841619"/>
                  <a:pt x="1371332" y="1859463"/>
                  <a:pt x="1435569" y="1859463"/>
                </a:cubicBezTo>
                <a:cubicBezTo>
                  <a:pt x="1439138" y="1859463"/>
                  <a:pt x="1439138" y="1859463"/>
                  <a:pt x="1442706" y="1859463"/>
                </a:cubicBezTo>
                <a:cubicBezTo>
                  <a:pt x="1446275" y="1859463"/>
                  <a:pt x="1446275" y="1859463"/>
                  <a:pt x="1449844" y="1859463"/>
                </a:cubicBezTo>
                <a:cubicBezTo>
                  <a:pt x="1514080" y="1859463"/>
                  <a:pt x="1574748" y="1841619"/>
                  <a:pt x="1628279" y="1809501"/>
                </a:cubicBezTo>
                <a:lnTo>
                  <a:pt x="2006562" y="2187784"/>
                </a:lnTo>
                <a:cubicBezTo>
                  <a:pt x="1942325" y="2298414"/>
                  <a:pt x="1956600" y="2441162"/>
                  <a:pt x="2049386" y="2537517"/>
                </a:cubicBezTo>
                <a:cubicBezTo>
                  <a:pt x="2160016" y="2648147"/>
                  <a:pt x="2342020" y="2648147"/>
                  <a:pt x="2452650" y="2537517"/>
                </a:cubicBezTo>
                <a:cubicBezTo>
                  <a:pt x="2563280" y="2426887"/>
                  <a:pt x="2563280" y="2244883"/>
                  <a:pt x="2452650" y="2134253"/>
                </a:cubicBezTo>
                <a:cubicBezTo>
                  <a:pt x="2359863" y="2041467"/>
                  <a:pt x="2217115" y="2027192"/>
                  <a:pt x="2106485" y="2091429"/>
                </a:cubicBezTo>
                <a:lnTo>
                  <a:pt x="1735340" y="1716715"/>
                </a:lnTo>
                <a:cubicBezTo>
                  <a:pt x="1781733" y="1656047"/>
                  <a:pt x="1806714" y="1584672"/>
                  <a:pt x="1806714" y="1502592"/>
                </a:cubicBezTo>
                <a:cubicBezTo>
                  <a:pt x="1806714" y="1488317"/>
                  <a:pt x="1806714" y="1470474"/>
                  <a:pt x="1803145" y="1456199"/>
                </a:cubicBezTo>
                <a:lnTo>
                  <a:pt x="2274215" y="1263489"/>
                </a:lnTo>
                <a:cubicBezTo>
                  <a:pt x="2349157" y="1363413"/>
                  <a:pt x="2488337" y="1406237"/>
                  <a:pt x="2609673" y="1356275"/>
                </a:cubicBezTo>
                <a:cubicBezTo>
                  <a:pt x="2752421" y="1292039"/>
                  <a:pt x="2823795" y="1127878"/>
                  <a:pt x="2763127" y="98156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3562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12A21A-E539-4CAE-94ED-BBDD250C9B1B}"/>
              </a:ext>
            </a:extLst>
          </p:cNvPr>
          <p:cNvSpPr txBox="1"/>
          <p:nvPr/>
        </p:nvSpPr>
        <p:spPr>
          <a:xfrm>
            <a:off x="638119" y="1078410"/>
            <a:ext cx="4320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>
                <a:solidFill>
                  <a:srgbClr val="44546A"/>
                </a:solidFill>
              </a:rPr>
              <a:t>Posicionamiento</a:t>
            </a:r>
          </a:p>
          <a:p>
            <a:endParaRPr lang="es-CO" sz="3200" b="1" dirty="0">
              <a:solidFill>
                <a:srgbClr val="44546A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34030" y="1512081"/>
            <a:ext cx="9488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dirty="0">
                <a:solidFill>
                  <a:srgbClr val="004A84"/>
                </a:solidFill>
              </a:rPr>
              <a:t>Posicionar a ENTerritorio como la entidad estructuradora de proyecto de alta calidad  y que apoya de manera eficiente a los territorios </a:t>
            </a:r>
            <a:endParaRPr lang="da-DK" dirty="0">
              <a:solidFill>
                <a:srgbClr val="004A84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34030" y="2417842"/>
            <a:ext cx="31021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200" b="1" dirty="0">
                <a:solidFill>
                  <a:srgbClr val="44546A"/>
                </a:solidFill>
              </a:rPr>
              <a:t>Sostenibilidad Financiera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38119" y="2846895"/>
            <a:ext cx="9869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dirty="0">
                <a:solidFill>
                  <a:srgbClr val="004A84"/>
                </a:solidFill>
              </a:rPr>
              <a:t>Adoptar las estrategias necesarias, que permitan a ENTerritorio ser </a:t>
            </a:r>
            <a:r>
              <a:rPr lang="es-CO" dirty="0" err="1">
                <a:solidFill>
                  <a:srgbClr val="004A84"/>
                </a:solidFill>
              </a:rPr>
              <a:t>autosostenible</a:t>
            </a:r>
            <a:r>
              <a:rPr lang="es-CO" dirty="0">
                <a:solidFill>
                  <a:srgbClr val="004A84"/>
                </a:solidFill>
              </a:rPr>
              <a:t> mediante la  consecución de negocios rentables</a:t>
            </a:r>
            <a:endParaRPr lang="da-DK" dirty="0">
              <a:solidFill>
                <a:srgbClr val="004A84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1F834F-6C30-4CD7-BE07-2A4F7C4B1E0A}"/>
              </a:ext>
            </a:extLst>
          </p:cNvPr>
          <p:cNvSpPr txBox="1"/>
          <p:nvPr/>
        </p:nvSpPr>
        <p:spPr>
          <a:xfrm flipH="1">
            <a:off x="638119" y="4025385"/>
            <a:ext cx="459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4BAAE1"/>
                </a:solidFill>
              </a:rPr>
              <a:t>Foco Modelo de Negocio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D7AEF40-54A3-4EA3-A113-3BA1D9BA4630}"/>
              </a:ext>
            </a:extLst>
          </p:cNvPr>
          <p:cNvCxnSpPr>
            <a:cxnSpLocks/>
          </p:cNvCxnSpPr>
          <p:nvPr/>
        </p:nvCxnSpPr>
        <p:spPr>
          <a:xfrm>
            <a:off x="750414" y="3839253"/>
            <a:ext cx="11027632" cy="0"/>
          </a:xfrm>
          <a:prstGeom prst="line">
            <a:avLst/>
          </a:prstGeom>
          <a:ln w="19050">
            <a:solidFill>
              <a:srgbClr val="0036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638119" y="4670225"/>
            <a:ext cx="10315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b="1" dirty="0">
                <a:solidFill>
                  <a:srgbClr val="004A84"/>
                </a:solidFill>
              </a:rPr>
              <a:t>Objetivo:</a:t>
            </a:r>
            <a:r>
              <a:rPr lang="es-CO" dirty="0">
                <a:solidFill>
                  <a:srgbClr val="004A84"/>
                </a:solidFill>
              </a:rPr>
              <a:t> </a:t>
            </a:r>
            <a:r>
              <a:rPr lang="es-ES" dirty="0">
                <a:solidFill>
                  <a:srgbClr val="004A84"/>
                </a:solidFill>
              </a:rPr>
              <a:t>Lograr la excelencia técnica de la entidad mediante el desarrollo de un nuevo modelo de negocio, con la estructuración como eje principal y generar mayor confianza en nuestros clientes.</a:t>
            </a:r>
          </a:p>
          <a:p>
            <a:pPr lvl="0"/>
            <a:endParaRPr lang="es-ES" dirty="0">
              <a:solidFill>
                <a:srgbClr val="004A84"/>
              </a:solidFill>
            </a:endParaRPr>
          </a:p>
          <a:p>
            <a:pPr lvl="0"/>
            <a:r>
              <a:rPr lang="es-ES" b="1" dirty="0">
                <a:solidFill>
                  <a:srgbClr val="004A84"/>
                </a:solidFill>
              </a:rPr>
              <a:t>Líder:</a:t>
            </a:r>
            <a:r>
              <a:rPr lang="es-ES" dirty="0">
                <a:solidFill>
                  <a:srgbClr val="004A84"/>
                </a:solidFill>
              </a:rPr>
              <a:t> Subgerencia de Estructuración de Proyectos</a:t>
            </a:r>
            <a:endParaRPr lang="es-CO" dirty="0">
              <a:solidFill>
                <a:srgbClr val="004A84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79216" y="205261"/>
            <a:ext cx="4390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rgbClr val="4BAAE1"/>
                </a:solidFill>
              </a:rPr>
              <a:t>Plan de Acción Institucional 2021</a:t>
            </a:r>
          </a:p>
        </p:txBody>
      </p:sp>
    </p:spTree>
    <p:extLst>
      <p:ext uri="{BB962C8B-B14F-4D97-AF65-F5344CB8AC3E}">
        <p14:creationId xmlns:p14="http://schemas.microsoft.com/office/powerpoint/2010/main" val="3551380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ADF0476-6171-4C26-9D34-BCEC1F6DAC51}"/>
              </a:ext>
            </a:extLst>
          </p:cNvPr>
          <p:cNvGraphicFramePr>
            <a:graphicFrameLocks noGrp="1"/>
          </p:cNvGraphicFramePr>
          <p:nvPr/>
        </p:nvGraphicFramePr>
        <p:xfrm>
          <a:off x="666608" y="715760"/>
          <a:ext cx="10858783" cy="54115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560543">
                  <a:extLst>
                    <a:ext uri="{9D8B030D-6E8A-4147-A177-3AD203B41FA5}">
                      <a16:colId xmlns:a16="http://schemas.microsoft.com/office/drawing/2014/main" val="3230852290"/>
                    </a:ext>
                  </a:extLst>
                </a:gridCol>
                <a:gridCol w="2678240">
                  <a:extLst>
                    <a:ext uri="{9D8B030D-6E8A-4147-A177-3AD203B41FA5}">
                      <a16:colId xmlns:a16="http://schemas.microsoft.com/office/drawing/2014/main" val="78195579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98217794"/>
                    </a:ext>
                  </a:extLst>
                </a:gridCol>
                <a:gridCol w="1192696">
                  <a:extLst>
                    <a:ext uri="{9D8B030D-6E8A-4147-A177-3AD203B41FA5}">
                      <a16:colId xmlns:a16="http://schemas.microsoft.com/office/drawing/2014/main" val="2262191887"/>
                    </a:ext>
                  </a:extLst>
                </a:gridCol>
                <a:gridCol w="3330009">
                  <a:extLst>
                    <a:ext uri="{9D8B030D-6E8A-4147-A177-3AD203B41FA5}">
                      <a16:colId xmlns:a16="http://schemas.microsoft.com/office/drawing/2014/main" val="2888240737"/>
                    </a:ext>
                  </a:extLst>
                </a:gridCol>
                <a:gridCol w="975397">
                  <a:extLst>
                    <a:ext uri="{9D8B030D-6E8A-4147-A177-3AD203B41FA5}">
                      <a16:colId xmlns:a16="http://schemas.microsoft.com/office/drawing/2014/main" val="3858808383"/>
                    </a:ext>
                  </a:extLst>
                </a:gridCol>
                <a:gridCol w="902698">
                  <a:extLst>
                    <a:ext uri="{9D8B030D-6E8A-4147-A177-3AD203B41FA5}">
                      <a16:colId xmlns:a16="http://schemas.microsoft.com/office/drawing/2014/main" val="3255574073"/>
                    </a:ext>
                  </a:extLst>
                </a:gridCol>
              </a:tblGrid>
              <a:tr h="5336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Ítem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Hitos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de Inicio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de Terminación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7134649"/>
                  </a:ext>
                </a:extLst>
              </a:tr>
              <a:tr h="3557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Ajustar Propuesta de Modelo de Negocio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 / SDP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Versión ajustada Modelo de Negocio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modelo de negocio vigente e identificar elementos a actualizar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1/01/2021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31/03/2021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0251579"/>
                  </a:ext>
                </a:extLst>
              </a:tr>
              <a:tr h="3557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versión ajustada de modelo de negocio 2022 - 2025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1/04/2021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31/07/2021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0155479"/>
                  </a:ext>
                </a:extLst>
              </a:tr>
              <a:tr h="53366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Implementación y Puesta en Marcha del Fondo de Estructuración de Proyectos: "Proyecta ENTerritorio"</a:t>
                      </a: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 / SO / OAJ / SF</a:t>
                      </a: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Contrato de Fiducia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documentos constitutivos del Fondo (Manual Operativo - Reglamento - Política de Inversión)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1/01/2021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28/02/2021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9197068"/>
                  </a:ext>
                </a:extLst>
              </a:tr>
              <a:tr h="5336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Aprobar documentos constitutivos del Fondo (Manual Operativo - Reglamento - Política de Inversión)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1/03/2021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30/03/2021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5784519"/>
                  </a:ext>
                </a:extLst>
              </a:tr>
              <a:tr h="5336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documentos contractuales (Contrato de Fiducia - Estudios Previos Contratación Fiduciaria)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1/02/2021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30/03/2021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7091739"/>
                  </a:ext>
                </a:extLst>
              </a:tr>
              <a:tr h="3557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Contratar Fiduciaria y constitución fondo (Suscripción contrato de fiducia)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30/03/2021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30/06/2021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6168820"/>
                  </a:ext>
                </a:extLst>
              </a:tr>
              <a:tr h="5336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Aprobar e iniciar ejecución de proyectos (Acta de Comité Fiduciario - Aprobación Proyectos)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1/07/2021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2160855"/>
                  </a:ext>
                </a:extLst>
              </a:tr>
              <a:tr h="5336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Financiero Nuevo Modelo de Negocio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Modelo Financiero Ajustado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Revisar metas y costos para ajustar el modelo financiero 2022 - 2025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1/04/2021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31/07/2021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1828989"/>
                  </a:ext>
                </a:extLst>
              </a:tr>
              <a:tr h="5336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Definición</a:t>
                      </a:r>
                      <a:r>
                        <a:rPr lang="es-CO" sz="1200" u="none" strike="noStrike" kern="1200" baseline="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</a:t>
                      </a:r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comercial para consolidación del nuevo modelo de negocio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GGC/ SEP / SDP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Comercial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segmento comercial a profundizar por línea de negocio /  Relacionamiento con Clientes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1/01/2021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30/03/2021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370332"/>
                  </a:ext>
                </a:extLst>
              </a:tr>
              <a:tr h="5336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Evaluación de resultados de implementación de estrategia comercial, plan comercial y gestión de oportunidades por línea de negocio</a:t>
                      </a:r>
                      <a:endParaRPr lang="es-CO" sz="1200" u="none" strike="noStrike" kern="1200" dirty="0">
                        <a:solidFill>
                          <a:srgbClr val="004A8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1/04/2021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837287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5C8D8AC-4F44-4754-8597-80DF2603A4C6}"/>
              </a:ext>
            </a:extLst>
          </p:cNvPr>
          <p:cNvSpPr txBox="1"/>
          <p:nvPr/>
        </p:nvSpPr>
        <p:spPr>
          <a:xfrm>
            <a:off x="666608" y="16982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4BAAE1"/>
                </a:solidFill>
                <a:latin typeface="Calibri" panose="020F0502020204030204"/>
              </a:rPr>
              <a:t>Foco Modelo de Negocio</a:t>
            </a:r>
          </a:p>
        </p:txBody>
      </p:sp>
    </p:spTree>
    <p:extLst>
      <p:ext uri="{BB962C8B-B14F-4D97-AF65-F5344CB8AC3E}">
        <p14:creationId xmlns:p14="http://schemas.microsoft.com/office/powerpoint/2010/main" val="3226521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30AECCE-F345-4583-BDFC-58042925C3D8}"/>
              </a:ext>
            </a:extLst>
          </p:cNvPr>
          <p:cNvGraphicFramePr>
            <a:graphicFrameLocks noGrp="1"/>
          </p:cNvGraphicFramePr>
          <p:nvPr/>
        </p:nvGraphicFramePr>
        <p:xfrm>
          <a:off x="414337" y="741168"/>
          <a:ext cx="11087853" cy="558744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87899">
                  <a:extLst>
                    <a:ext uri="{9D8B030D-6E8A-4147-A177-3AD203B41FA5}">
                      <a16:colId xmlns:a16="http://schemas.microsoft.com/office/drawing/2014/main" val="2040553795"/>
                    </a:ext>
                  </a:extLst>
                </a:gridCol>
                <a:gridCol w="2007943">
                  <a:extLst>
                    <a:ext uri="{9D8B030D-6E8A-4147-A177-3AD203B41FA5}">
                      <a16:colId xmlns:a16="http://schemas.microsoft.com/office/drawing/2014/main" val="2981067170"/>
                    </a:ext>
                  </a:extLst>
                </a:gridCol>
                <a:gridCol w="1363217">
                  <a:extLst>
                    <a:ext uri="{9D8B030D-6E8A-4147-A177-3AD203B41FA5}">
                      <a16:colId xmlns:a16="http://schemas.microsoft.com/office/drawing/2014/main" val="311145566"/>
                    </a:ext>
                  </a:extLst>
                </a:gridCol>
                <a:gridCol w="1725905">
                  <a:extLst>
                    <a:ext uri="{9D8B030D-6E8A-4147-A177-3AD203B41FA5}">
                      <a16:colId xmlns:a16="http://schemas.microsoft.com/office/drawing/2014/main" val="1253873552"/>
                    </a:ext>
                  </a:extLst>
                </a:gridCol>
                <a:gridCol w="3586085">
                  <a:extLst>
                    <a:ext uri="{9D8B030D-6E8A-4147-A177-3AD203B41FA5}">
                      <a16:colId xmlns:a16="http://schemas.microsoft.com/office/drawing/2014/main" val="1197568756"/>
                    </a:ext>
                  </a:extLst>
                </a:gridCol>
                <a:gridCol w="995500">
                  <a:extLst>
                    <a:ext uri="{9D8B030D-6E8A-4147-A177-3AD203B41FA5}">
                      <a16:colId xmlns:a16="http://schemas.microsoft.com/office/drawing/2014/main" val="2446856665"/>
                    </a:ext>
                  </a:extLst>
                </a:gridCol>
                <a:gridCol w="921304">
                  <a:extLst>
                    <a:ext uri="{9D8B030D-6E8A-4147-A177-3AD203B41FA5}">
                      <a16:colId xmlns:a16="http://schemas.microsoft.com/office/drawing/2014/main" val="2377847586"/>
                    </a:ext>
                  </a:extLst>
                </a:gridCol>
              </a:tblGrid>
              <a:tr h="5986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Ítem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Hitos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de Inicio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de Terminación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3441314"/>
                  </a:ext>
                </a:extLst>
              </a:tr>
              <a:tr h="5986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Implementación nuevo modelo de negocio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 / SDP / SF / SA / SO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Manual Líneas de Negocio ajustado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Ajustar nuevo manual de líneas de negocio (Proyecta ENTerritorio - Nueva Línea de Negocio - Otros)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1/08/2021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1/11/2021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3449601"/>
                  </a:ext>
                </a:extLst>
              </a:tr>
              <a:tr h="7982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Ajustar procesos, procedimientos, manuales y guías (Proyecta ENTerritorio - Nueva Línea de Negocio - Otros)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1/04/2021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31/07/2021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302428"/>
                  </a:ext>
                </a:extLst>
              </a:tr>
              <a:tr h="5986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Seguimiento Ejecución de Ingresos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 / SDP / SF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de Seguimiento Trimestral Cumplimiento Metas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Validar cumplimiento de meta de ingresos de estructuración de proyectos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1/01/2021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12-31-2021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0242616"/>
                  </a:ext>
                </a:extLst>
              </a:tr>
              <a:tr h="5986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Validar cumplimiento meta de ingresos de gerencia, gestión y evaluación de proyectos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1/01/2021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12-31-2021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6537630"/>
                  </a:ext>
                </a:extLst>
              </a:tr>
              <a:tr h="5986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Definición Prima Riesgo Nuevo Modelo de Negocio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Guía Calculo Prima de Riesgo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y determinar si se deben realizar ajustes al calculo de prima de riesgo de las líneas de negocio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1/04/2021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1/09/2020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5931754"/>
                  </a:ext>
                </a:extLst>
              </a:tr>
              <a:tr h="5986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Aumento de utilidades de las líneas de negocio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 /SDP / SF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de evaluación Margen Operacional ENTerritorio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Validar margen operacional de </a:t>
                      </a:r>
                      <a:r>
                        <a:rPr lang="es-CO" sz="1200" u="none" strike="noStrike" kern="1200" dirty="0" err="1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ENTerritorio</a:t>
                      </a:r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superior al 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1/01/2021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7473573"/>
                  </a:ext>
                </a:extLst>
              </a:tr>
              <a:tr h="5986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Crecimiento y Profundización Líneas de Negocio</a:t>
                      </a:r>
                      <a:endParaRPr lang="es-CO" sz="1200" u="none" strike="noStrike" kern="1200" dirty="0">
                        <a:solidFill>
                          <a:srgbClr val="004A8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 /SDP / GGC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de Seguimiento Trimestral Cumplimiento Metas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Validar Ingresos Operacionales Directos cerrados en nuevos negocios en Estructuración de Proyectos.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1/01/2021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3930795"/>
                  </a:ext>
                </a:extLst>
              </a:tr>
              <a:tr h="598655">
                <a:tc vMerge="1">
                  <a:txBody>
                    <a:bodyPr/>
                    <a:lstStyle/>
                    <a:p>
                      <a:pPr algn="ctr" fontAlgn="ctr"/>
                      <a:endParaRPr lang="es-CO" sz="1200" u="none" strike="noStrike" kern="1200" dirty="0">
                        <a:solidFill>
                          <a:srgbClr val="004A8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200" u="none" strike="noStrike" kern="1200" dirty="0">
                        <a:solidFill>
                          <a:srgbClr val="004A8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200" u="none" strike="noStrike" kern="1200" dirty="0">
                        <a:solidFill>
                          <a:srgbClr val="004A8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200" u="none" strike="noStrike" kern="1200" dirty="0">
                        <a:solidFill>
                          <a:srgbClr val="004A8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Validar Ingresos Operacionales Directos cerrados en nuevos negocios en gerencia, gestión y evaluación de proyectos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1/01/2021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417885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5C8D8AC-4F44-4754-8597-80DF2603A4C6}"/>
              </a:ext>
            </a:extLst>
          </p:cNvPr>
          <p:cNvSpPr txBox="1"/>
          <p:nvPr/>
        </p:nvSpPr>
        <p:spPr>
          <a:xfrm>
            <a:off x="414337" y="21794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4BAAE1"/>
                </a:solidFill>
                <a:latin typeface="Calibri" panose="020F0502020204030204"/>
              </a:rPr>
              <a:t>Foco Modelo de Negocio</a:t>
            </a:r>
          </a:p>
        </p:txBody>
      </p:sp>
    </p:spTree>
    <p:extLst>
      <p:ext uri="{BB962C8B-B14F-4D97-AF65-F5344CB8AC3E}">
        <p14:creationId xmlns:p14="http://schemas.microsoft.com/office/powerpoint/2010/main" val="329132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áfico 4" descr="Red">
            <a:extLst>
              <a:ext uri="{FF2B5EF4-FFF2-40B4-BE49-F238E27FC236}">
                <a16:creationId xmlns:a16="http://schemas.microsoft.com/office/drawing/2014/main" id="{D6D153BF-4B9E-411E-B7E5-B226AFDB21BB}"/>
              </a:ext>
            </a:extLst>
          </p:cNvPr>
          <p:cNvSpPr/>
          <p:nvPr/>
        </p:nvSpPr>
        <p:spPr>
          <a:xfrm>
            <a:off x="10126247" y="1512081"/>
            <a:ext cx="1539504" cy="1567325"/>
          </a:xfrm>
          <a:custGeom>
            <a:avLst/>
            <a:gdLst>
              <a:gd name="connsiteX0" fmla="*/ 2763127 w 2854964"/>
              <a:gd name="connsiteY0" fmla="*/ 981561 h 2712215"/>
              <a:gd name="connsiteX1" fmla="*/ 2388413 w 2854964"/>
              <a:gd name="connsiteY1" fmla="*/ 828107 h 2712215"/>
              <a:gd name="connsiteX2" fmla="*/ 2213547 w 2854964"/>
              <a:gd name="connsiteY2" fmla="*/ 1131447 h 2712215"/>
              <a:gd name="connsiteX3" fmla="*/ 1753184 w 2854964"/>
              <a:gd name="connsiteY3" fmla="*/ 1324157 h 2712215"/>
              <a:gd name="connsiteX4" fmla="*/ 1514080 w 2854964"/>
              <a:gd name="connsiteY4" fmla="*/ 1156428 h 2712215"/>
              <a:gd name="connsiteX5" fmla="*/ 1514080 w 2854964"/>
              <a:gd name="connsiteY5" fmla="*/ 660378 h 2712215"/>
              <a:gd name="connsiteX6" fmla="*/ 1728203 w 2854964"/>
              <a:gd name="connsiteY6" fmla="*/ 385587 h 2712215"/>
              <a:gd name="connsiteX7" fmla="*/ 1442706 w 2854964"/>
              <a:gd name="connsiteY7" fmla="*/ 100091 h 2712215"/>
              <a:gd name="connsiteX8" fmla="*/ 1442706 w 2854964"/>
              <a:gd name="connsiteY8" fmla="*/ 100091 h 2712215"/>
              <a:gd name="connsiteX9" fmla="*/ 1157210 w 2854964"/>
              <a:gd name="connsiteY9" fmla="*/ 385587 h 2712215"/>
              <a:gd name="connsiteX10" fmla="*/ 1371332 w 2854964"/>
              <a:gd name="connsiteY10" fmla="*/ 660378 h 2712215"/>
              <a:gd name="connsiteX11" fmla="*/ 1371332 w 2854964"/>
              <a:gd name="connsiteY11" fmla="*/ 1152859 h 2712215"/>
              <a:gd name="connsiteX12" fmla="*/ 1132229 w 2854964"/>
              <a:gd name="connsiteY12" fmla="*/ 1320588 h 2712215"/>
              <a:gd name="connsiteX13" fmla="*/ 671866 w 2854964"/>
              <a:gd name="connsiteY13" fmla="*/ 1127878 h 2712215"/>
              <a:gd name="connsiteX14" fmla="*/ 496999 w 2854964"/>
              <a:gd name="connsiteY14" fmla="*/ 824538 h 2712215"/>
              <a:gd name="connsiteX15" fmla="*/ 122285 w 2854964"/>
              <a:gd name="connsiteY15" fmla="*/ 977993 h 2712215"/>
              <a:gd name="connsiteX16" fmla="*/ 275740 w 2854964"/>
              <a:gd name="connsiteY16" fmla="*/ 1352707 h 2712215"/>
              <a:gd name="connsiteX17" fmla="*/ 611198 w 2854964"/>
              <a:gd name="connsiteY17" fmla="*/ 1259920 h 2712215"/>
              <a:gd name="connsiteX18" fmla="*/ 1082267 w 2854964"/>
              <a:gd name="connsiteY18" fmla="*/ 1452630 h 2712215"/>
              <a:gd name="connsiteX19" fmla="*/ 1078698 w 2854964"/>
              <a:gd name="connsiteY19" fmla="*/ 1499024 h 2712215"/>
              <a:gd name="connsiteX20" fmla="*/ 1150072 w 2854964"/>
              <a:gd name="connsiteY20" fmla="*/ 1713146 h 2712215"/>
              <a:gd name="connsiteX21" fmla="*/ 778927 w 2854964"/>
              <a:gd name="connsiteY21" fmla="*/ 2087860 h 2712215"/>
              <a:gd name="connsiteX22" fmla="*/ 432763 w 2854964"/>
              <a:gd name="connsiteY22" fmla="*/ 2130684 h 2712215"/>
              <a:gd name="connsiteX23" fmla="*/ 432763 w 2854964"/>
              <a:gd name="connsiteY23" fmla="*/ 2533948 h 2712215"/>
              <a:gd name="connsiteX24" fmla="*/ 836026 w 2854964"/>
              <a:gd name="connsiteY24" fmla="*/ 2533948 h 2712215"/>
              <a:gd name="connsiteX25" fmla="*/ 878851 w 2854964"/>
              <a:gd name="connsiteY25" fmla="*/ 2187784 h 2712215"/>
              <a:gd name="connsiteX26" fmla="*/ 1257133 w 2854964"/>
              <a:gd name="connsiteY26" fmla="*/ 1809501 h 2712215"/>
              <a:gd name="connsiteX27" fmla="*/ 1435569 w 2854964"/>
              <a:gd name="connsiteY27" fmla="*/ 1859463 h 2712215"/>
              <a:gd name="connsiteX28" fmla="*/ 1442706 w 2854964"/>
              <a:gd name="connsiteY28" fmla="*/ 1859463 h 2712215"/>
              <a:gd name="connsiteX29" fmla="*/ 1449844 w 2854964"/>
              <a:gd name="connsiteY29" fmla="*/ 1859463 h 2712215"/>
              <a:gd name="connsiteX30" fmla="*/ 1628279 w 2854964"/>
              <a:gd name="connsiteY30" fmla="*/ 1809501 h 2712215"/>
              <a:gd name="connsiteX31" fmla="*/ 2006562 w 2854964"/>
              <a:gd name="connsiteY31" fmla="*/ 2187784 h 2712215"/>
              <a:gd name="connsiteX32" fmla="*/ 2049386 w 2854964"/>
              <a:gd name="connsiteY32" fmla="*/ 2537517 h 2712215"/>
              <a:gd name="connsiteX33" fmla="*/ 2452650 w 2854964"/>
              <a:gd name="connsiteY33" fmla="*/ 2537517 h 2712215"/>
              <a:gd name="connsiteX34" fmla="*/ 2452650 w 2854964"/>
              <a:gd name="connsiteY34" fmla="*/ 2134253 h 2712215"/>
              <a:gd name="connsiteX35" fmla="*/ 2106485 w 2854964"/>
              <a:gd name="connsiteY35" fmla="*/ 2091429 h 2712215"/>
              <a:gd name="connsiteX36" fmla="*/ 1735340 w 2854964"/>
              <a:gd name="connsiteY36" fmla="*/ 1716715 h 2712215"/>
              <a:gd name="connsiteX37" fmla="*/ 1806714 w 2854964"/>
              <a:gd name="connsiteY37" fmla="*/ 1502592 h 2712215"/>
              <a:gd name="connsiteX38" fmla="*/ 1803145 w 2854964"/>
              <a:gd name="connsiteY38" fmla="*/ 1456199 h 2712215"/>
              <a:gd name="connsiteX39" fmla="*/ 2274215 w 2854964"/>
              <a:gd name="connsiteY39" fmla="*/ 1263489 h 2712215"/>
              <a:gd name="connsiteX40" fmla="*/ 2609673 w 2854964"/>
              <a:gd name="connsiteY40" fmla="*/ 1356275 h 2712215"/>
              <a:gd name="connsiteX41" fmla="*/ 2763127 w 2854964"/>
              <a:gd name="connsiteY41" fmla="*/ 981561 h 271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54964" h="2712215">
                <a:moveTo>
                  <a:pt x="2763127" y="981561"/>
                </a:moveTo>
                <a:cubicBezTo>
                  <a:pt x="2702459" y="835244"/>
                  <a:pt x="2534730" y="767439"/>
                  <a:pt x="2388413" y="828107"/>
                </a:cubicBezTo>
                <a:cubicBezTo>
                  <a:pt x="2267077" y="878069"/>
                  <a:pt x="2195703" y="1006542"/>
                  <a:pt x="2213547" y="1131447"/>
                </a:cubicBezTo>
                <a:lnTo>
                  <a:pt x="1753184" y="1324157"/>
                </a:lnTo>
                <a:cubicBezTo>
                  <a:pt x="1703222" y="1238508"/>
                  <a:pt x="1614004" y="1174271"/>
                  <a:pt x="1514080" y="1156428"/>
                </a:cubicBezTo>
                <a:lnTo>
                  <a:pt x="1514080" y="660378"/>
                </a:lnTo>
                <a:cubicBezTo>
                  <a:pt x="1635416" y="628259"/>
                  <a:pt x="1728203" y="517630"/>
                  <a:pt x="1728203" y="385587"/>
                </a:cubicBezTo>
                <a:cubicBezTo>
                  <a:pt x="1728203" y="228564"/>
                  <a:pt x="1599729" y="100091"/>
                  <a:pt x="1442706" y="100091"/>
                </a:cubicBezTo>
                <a:lnTo>
                  <a:pt x="1442706" y="100091"/>
                </a:lnTo>
                <a:cubicBezTo>
                  <a:pt x="1285683" y="100091"/>
                  <a:pt x="1157210" y="228564"/>
                  <a:pt x="1157210" y="385587"/>
                </a:cubicBezTo>
                <a:cubicBezTo>
                  <a:pt x="1157210" y="517630"/>
                  <a:pt x="1249996" y="628259"/>
                  <a:pt x="1371332" y="660378"/>
                </a:cubicBezTo>
                <a:lnTo>
                  <a:pt x="1371332" y="1152859"/>
                </a:lnTo>
                <a:cubicBezTo>
                  <a:pt x="1267840" y="1170703"/>
                  <a:pt x="1182191" y="1234939"/>
                  <a:pt x="1132229" y="1320588"/>
                </a:cubicBezTo>
                <a:lnTo>
                  <a:pt x="671866" y="1127878"/>
                </a:lnTo>
                <a:cubicBezTo>
                  <a:pt x="689709" y="1002973"/>
                  <a:pt x="621904" y="874500"/>
                  <a:pt x="496999" y="824538"/>
                </a:cubicBezTo>
                <a:cubicBezTo>
                  <a:pt x="350682" y="763870"/>
                  <a:pt x="182953" y="831676"/>
                  <a:pt x="122285" y="977993"/>
                </a:cubicBezTo>
                <a:cubicBezTo>
                  <a:pt x="61617" y="1124310"/>
                  <a:pt x="129423" y="1292039"/>
                  <a:pt x="275740" y="1352707"/>
                </a:cubicBezTo>
                <a:cubicBezTo>
                  <a:pt x="397076" y="1402669"/>
                  <a:pt x="536255" y="1363413"/>
                  <a:pt x="611198" y="1259920"/>
                </a:cubicBezTo>
                <a:lnTo>
                  <a:pt x="1082267" y="1452630"/>
                </a:lnTo>
                <a:cubicBezTo>
                  <a:pt x="1078698" y="1466905"/>
                  <a:pt x="1078698" y="1484749"/>
                  <a:pt x="1078698" y="1499024"/>
                </a:cubicBezTo>
                <a:cubicBezTo>
                  <a:pt x="1078698" y="1577535"/>
                  <a:pt x="1103679" y="1652478"/>
                  <a:pt x="1150072" y="1713146"/>
                </a:cubicBezTo>
                <a:lnTo>
                  <a:pt x="778927" y="2087860"/>
                </a:lnTo>
                <a:cubicBezTo>
                  <a:pt x="668297" y="2023623"/>
                  <a:pt x="525549" y="2037898"/>
                  <a:pt x="432763" y="2130684"/>
                </a:cubicBezTo>
                <a:cubicBezTo>
                  <a:pt x="322133" y="2241314"/>
                  <a:pt x="322133" y="2423318"/>
                  <a:pt x="432763" y="2533948"/>
                </a:cubicBezTo>
                <a:cubicBezTo>
                  <a:pt x="543392" y="2644578"/>
                  <a:pt x="725396" y="2644578"/>
                  <a:pt x="836026" y="2533948"/>
                </a:cubicBezTo>
                <a:cubicBezTo>
                  <a:pt x="928813" y="2441162"/>
                  <a:pt x="943087" y="2298414"/>
                  <a:pt x="878851" y="2187784"/>
                </a:cubicBezTo>
                <a:lnTo>
                  <a:pt x="1257133" y="1809501"/>
                </a:lnTo>
                <a:cubicBezTo>
                  <a:pt x="1310664" y="1841619"/>
                  <a:pt x="1371332" y="1859463"/>
                  <a:pt x="1435569" y="1859463"/>
                </a:cubicBezTo>
                <a:cubicBezTo>
                  <a:pt x="1439138" y="1859463"/>
                  <a:pt x="1439138" y="1859463"/>
                  <a:pt x="1442706" y="1859463"/>
                </a:cubicBezTo>
                <a:cubicBezTo>
                  <a:pt x="1446275" y="1859463"/>
                  <a:pt x="1446275" y="1859463"/>
                  <a:pt x="1449844" y="1859463"/>
                </a:cubicBezTo>
                <a:cubicBezTo>
                  <a:pt x="1514080" y="1859463"/>
                  <a:pt x="1574748" y="1841619"/>
                  <a:pt x="1628279" y="1809501"/>
                </a:cubicBezTo>
                <a:lnTo>
                  <a:pt x="2006562" y="2187784"/>
                </a:lnTo>
                <a:cubicBezTo>
                  <a:pt x="1942325" y="2298414"/>
                  <a:pt x="1956600" y="2441162"/>
                  <a:pt x="2049386" y="2537517"/>
                </a:cubicBezTo>
                <a:cubicBezTo>
                  <a:pt x="2160016" y="2648147"/>
                  <a:pt x="2342020" y="2648147"/>
                  <a:pt x="2452650" y="2537517"/>
                </a:cubicBezTo>
                <a:cubicBezTo>
                  <a:pt x="2563280" y="2426887"/>
                  <a:pt x="2563280" y="2244883"/>
                  <a:pt x="2452650" y="2134253"/>
                </a:cubicBezTo>
                <a:cubicBezTo>
                  <a:pt x="2359863" y="2041467"/>
                  <a:pt x="2217115" y="2027192"/>
                  <a:pt x="2106485" y="2091429"/>
                </a:cubicBezTo>
                <a:lnTo>
                  <a:pt x="1735340" y="1716715"/>
                </a:lnTo>
                <a:cubicBezTo>
                  <a:pt x="1781733" y="1656047"/>
                  <a:pt x="1806714" y="1584672"/>
                  <a:pt x="1806714" y="1502592"/>
                </a:cubicBezTo>
                <a:cubicBezTo>
                  <a:pt x="1806714" y="1488317"/>
                  <a:pt x="1806714" y="1470474"/>
                  <a:pt x="1803145" y="1456199"/>
                </a:cubicBezTo>
                <a:lnTo>
                  <a:pt x="2274215" y="1263489"/>
                </a:lnTo>
                <a:cubicBezTo>
                  <a:pt x="2349157" y="1363413"/>
                  <a:pt x="2488337" y="1406237"/>
                  <a:pt x="2609673" y="1356275"/>
                </a:cubicBezTo>
                <a:cubicBezTo>
                  <a:pt x="2752421" y="1292039"/>
                  <a:pt x="2823795" y="1127878"/>
                  <a:pt x="2763127" y="98156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3562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12A21A-E539-4CAE-94ED-BBDD250C9B1B}"/>
              </a:ext>
            </a:extLst>
          </p:cNvPr>
          <p:cNvSpPr txBox="1"/>
          <p:nvPr/>
        </p:nvSpPr>
        <p:spPr>
          <a:xfrm>
            <a:off x="638119" y="1373403"/>
            <a:ext cx="4320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>
                <a:solidFill>
                  <a:srgbClr val="44546A"/>
                </a:solidFill>
              </a:rPr>
              <a:t>Transparencia</a:t>
            </a:r>
          </a:p>
          <a:p>
            <a:endParaRPr lang="es-CO" sz="3200" b="1" dirty="0">
              <a:solidFill>
                <a:srgbClr val="44546A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38119" y="2068057"/>
            <a:ext cx="9488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dirty="0">
                <a:solidFill>
                  <a:srgbClr val="004A84"/>
                </a:solidFill>
              </a:rPr>
              <a:t>Ejecutar nuestra función pública con transparencia, garantizando el cumplimiento de metas y la satisfacción de clientes y ciudadanía en general  </a:t>
            </a:r>
            <a:endParaRPr lang="da-DK" dirty="0">
              <a:solidFill>
                <a:srgbClr val="004A84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1F834F-6C30-4CD7-BE07-2A4F7C4B1E0A}"/>
              </a:ext>
            </a:extLst>
          </p:cNvPr>
          <p:cNvSpPr txBox="1"/>
          <p:nvPr/>
        </p:nvSpPr>
        <p:spPr>
          <a:xfrm flipH="1">
            <a:off x="638118" y="4025385"/>
            <a:ext cx="7944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>
                <a:solidFill>
                  <a:srgbClr val="4BAAE1"/>
                </a:solidFill>
              </a:rPr>
              <a:t>Foco Procedimientos, Roles y Responsabilidades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D7AEF40-54A3-4EA3-A113-3BA1D9BA4630}"/>
              </a:ext>
            </a:extLst>
          </p:cNvPr>
          <p:cNvCxnSpPr>
            <a:cxnSpLocks/>
          </p:cNvCxnSpPr>
          <p:nvPr/>
        </p:nvCxnSpPr>
        <p:spPr>
          <a:xfrm>
            <a:off x="750414" y="3839253"/>
            <a:ext cx="11027632" cy="0"/>
          </a:xfrm>
          <a:prstGeom prst="line">
            <a:avLst/>
          </a:prstGeom>
          <a:ln w="19050">
            <a:solidFill>
              <a:srgbClr val="0036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638119" y="4670225"/>
            <a:ext cx="10315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dirty="0">
                <a:solidFill>
                  <a:srgbClr val="004A84"/>
                </a:solidFill>
              </a:rPr>
              <a:t>Objetivo: </a:t>
            </a:r>
            <a:r>
              <a:rPr lang="es-ES" dirty="0">
                <a:solidFill>
                  <a:srgbClr val="004A84"/>
                </a:solidFill>
              </a:rPr>
              <a:t>Lograr una estructura dinámica y ágil, a través de la definición de procedimientos, roles y responsabilidades acordes con el nuevo estratégico</a:t>
            </a:r>
            <a:endParaRPr lang="es-CO" dirty="0">
              <a:solidFill>
                <a:srgbClr val="004A84"/>
              </a:solidFill>
            </a:endParaRPr>
          </a:p>
          <a:p>
            <a:pPr lvl="0"/>
            <a:endParaRPr lang="es-ES" dirty="0">
              <a:solidFill>
                <a:srgbClr val="004A84"/>
              </a:solidFill>
            </a:endParaRPr>
          </a:p>
          <a:p>
            <a:pPr lvl="0"/>
            <a:r>
              <a:rPr lang="es-ES" dirty="0">
                <a:solidFill>
                  <a:srgbClr val="004A84"/>
                </a:solidFill>
              </a:rPr>
              <a:t>Líder: Subgerencia Administrativa</a:t>
            </a:r>
            <a:endParaRPr lang="es-CO" dirty="0">
              <a:solidFill>
                <a:srgbClr val="004A84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96657" y="205261"/>
            <a:ext cx="5755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rgbClr val="4BAAE1"/>
                </a:solidFill>
              </a:rPr>
              <a:t>Propuesta Plan de Acción Institucional 2021</a:t>
            </a:r>
          </a:p>
        </p:txBody>
      </p:sp>
    </p:spTree>
    <p:extLst>
      <p:ext uri="{BB962C8B-B14F-4D97-AF65-F5344CB8AC3E}">
        <p14:creationId xmlns:p14="http://schemas.microsoft.com/office/powerpoint/2010/main" val="2233339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176C9B-ACEC-4A44-9FB5-EFFE6CB3A368}"/>
              </a:ext>
            </a:extLst>
          </p:cNvPr>
          <p:cNvSpPr txBox="1"/>
          <p:nvPr/>
        </p:nvSpPr>
        <p:spPr>
          <a:xfrm>
            <a:off x="574257" y="286822"/>
            <a:ext cx="9126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4BAAE1"/>
                </a:solidFill>
                <a:latin typeface="Calibri" panose="020F0502020204030204"/>
              </a:rPr>
              <a:t>Foco Procedimientos, Roles y Responsabilidades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48A62A-5914-4CF7-899F-0270EBA1894A}"/>
              </a:ext>
            </a:extLst>
          </p:cNvPr>
          <p:cNvGraphicFramePr>
            <a:graphicFrameLocks noGrp="1"/>
          </p:cNvGraphicFramePr>
          <p:nvPr/>
        </p:nvGraphicFramePr>
        <p:xfrm>
          <a:off x="144378" y="1294653"/>
          <a:ext cx="11886887" cy="420851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57201">
                  <a:extLst>
                    <a:ext uri="{9D8B030D-6E8A-4147-A177-3AD203B41FA5}">
                      <a16:colId xmlns:a16="http://schemas.microsoft.com/office/drawing/2014/main" val="3361409232"/>
                    </a:ext>
                  </a:extLst>
                </a:gridCol>
                <a:gridCol w="1816768">
                  <a:extLst>
                    <a:ext uri="{9D8B030D-6E8A-4147-A177-3AD203B41FA5}">
                      <a16:colId xmlns:a16="http://schemas.microsoft.com/office/drawing/2014/main" val="3472938354"/>
                    </a:ext>
                  </a:extLst>
                </a:gridCol>
                <a:gridCol w="1528011">
                  <a:extLst>
                    <a:ext uri="{9D8B030D-6E8A-4147-A177-3AD203B41FA5}">
                      <a16:colId xmlns:a16="http://schemas.microsoft.com/office/drawing/2014/main" val="4045090147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2244954724"/>
                    </a:ext>
                  </a:extLst>
                </a:gridCol>
                <a:gridCol w="5043973">
                  <a:extLst>
                    <a:ext uri="{9D8B030D-6E8A-4147-A177-3AD203B41FA5}">
                      <a16:colId xmlns:a16="http://schemas.microsoft.com/office/drawing/2014/main" val="1289930692"/>
                    </a:ext>
                  </a:extLst>
                </a:gridCol>
                <a:gridCol w="941861">
                  <a:extLst>
                    <a:ext uri="{9D8B030D-6E8A-4147-A177-3AD203B41FA5}">
                      <a16:colId xmlns:a16="http://schemas.microsoft.com/office/drawing/2014/main" val="1490668029"/>
                    </a:ext>
                  </a:extLst>
                </a:gridCol>
                <a:gridCol w="835757">
                  <a:extLst>
                    <a:ext uri="{9D8B030D-6E8A-4147-A177-3AD203B41FA5}">
                      <a16:colId xmlns:a16="http://schemas.microsoft.com/office/drawing/2014/main" val="3712125785"/>
                    </a:ext>
                  </a:extLst>
                </a:gridCol>
              </a:tblGrid>
              <a:tr h="3889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Ítem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Hitos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de Inicio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de Terminación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3535481"/>
                  </a:ext>
                </a:extLst>
              </a:tr>
              <a:tr h="3889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Implementación segunda fase modelo de Gobierno Corporativo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OAJ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Modelo de Gobierno Corporativo implementado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los instrumentos que componen el modelo de Gobierno Corporativo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11/01/2021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31/08/2021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9916730"/>
                  </a:ext>
                </a:extLst>
              </a:tr>
              <a:tr h="3889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Aprobar los instrumentos por parte de la Junta Directiva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1/02/2021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31/08/2021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2565946"/>
                  </a:ext>
                </a:extLst>
              </a:tr>
              <a:tr h="3889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Definición de acciones que garanticen el cumplimiento de las políticas públicas relacionadas con Transformación Digital, Gobierno Digital y PND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GTI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PETI Reformulado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 el mapa de ruta teniendo en cuenta los lineamientos del Gobierno Nacional y las necesidades de </a:t>
                      </a:r>
                      <a:r>
                        <a:rPr lang="es-CO" sz="1200" u="none" strike="noStrike" kern="1200" dirty="0" err="1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ENTerritorio</a:t>
                      </a:r>
                      <a:endParaRPr lang="es-CO" sz="1200" u="none" strike="noStrike" kern="1200" dirty="0">
                        <a:solidFill>
                          <a:srgbClr val="004A8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1/02/2021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30/04/2021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2735061"/>
                  </a:ext>
                </a:extLst>
              </a:tr>
              <a:tr h="3889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Rediseñar el Plan Estratégico de Tecnologías de la Información - PETI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1/05/2021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30/06/2021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1630663"/>
                  </a:ext>
                </a:extLst>
              </a:tr>
              <a:tr h="1944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seguimiento al PETI con corte 15 de diciembre del 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1/07/2021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4287451"/>
                  </a:ext>
                </a:extLst>
              </a:tr>
              <a:tr h="58335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 de la interoperabilidad de los sistemas de información 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GTI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Documentos para el despliegue a producción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los componentes de información relevantes para cada línea de negocio y la información relevante a nivel organizacional que se encuentra en los sistemas CORE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1/02/2021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30/03/2021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0353891"/>
                  </a:ext>
                </a:extLst>
              </a:tr>
              <a:tr h="3889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Evaluar la viabilidad de los mecanismos para la interoperabilidad de los sistemas de información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1/04/2021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30/05/2021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6854320"/>
                  </a:ext>
                </a:extLst>
              </a:tr>
              <a:tr h="5833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Diseñar y construir los mecanismos de integración  de los  componentes requeridos por los sistema de información CORE conforme al diagnostico de la interoperabilidad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1/06/2021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30/09/2021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5313374"/>
                  </a:ext>
                </a:extLst>
              </a:tr>
              <a:tr h="3889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el intercambio de información conforme a los mecanismos construidos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1/10/2021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15/12/2021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5700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613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48A62A-5914-4CF7-899F-0270EBA1894A}"/>
              </a:ext>
            </a:extLst>
          </p:cNvPr>
          <p:cNvGraphicFramePr>
            <a:graphicFrameLocks noGrp="1"/>
          </p:cNvGraphicFramePr>
          <p:nvPr/>
        </p:nvGraphicFramePr>
        <p:xfrm>
          <a:off x="260748" y="1060132"/>
          <a:ext cx="11658536" cy="476315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25544">
                  <a:extLst>
                    <a:ext uri="{9D8B030D-6E8A-4147-A177-3AD203B41FA5}">
                      <a16:colId xmlns:a16="http://schemas.microsoft.com/office/drawing/2014/main" val="3361409232"/>
                    </a:ext>
                  </a:extLst>
                </a:gridCol>
                <a:gridCol w="2107097">
                  <a:extLst>
                    <a:ext uri="{9D8B030D-6E8A-4147-A177-3AD203B41FA5}">
                      <a16:colId xmlns:a16="http://schemas.microsoft.com/office/drawing/2014/main" val="3472938354"/>
                    </a:ext>
                  </a:extLst>
                </a:gridCol>
                <a:gridCol w="1578611">
                  <a:extLst>
                    <a:ext uri="{9D8B030D-6E8A-4147-A177-3AD203B41FA5}">
                      <a16:colId xmlns:a16="http://schemas.microsoft.com/office/drawing/2014/main" val="4045090147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2244954724"/>
                    </a:ext>
                  </a:extLst>
                </a:gridCol>
                <a:gridCol w="3644988">
                  <a:extLst>
                    <a:ext uri="{9D8B030D-6E8A-4147-A177-3AD203B41FA5}">
                      <a16:colId xmlns:a16="http://schemas.microsoft.com/office/drawing/2014/main" val="1289930692"/>
                    </a:ext>
                  </a:extLst>
                </a:gridCol>
                <a:gridCol w="1105190">
                  <a:extLst>
                    <a:ext uri="{9D8B030D-6E8A-4147-A177-3AD203B41FA5}">
                      <a16:colId xmlns:a16="http://schemas.microsoft.com/office/drawing/2014/main" val="1490668029"/>
                    </a:ext>
                  </a:extLst>
                </a:gridCol>
                <a:gridCol w="1105190">
                  <a:extLst>
                    <a:ext uri="{9D8B030D-6E8A-4147-A177-3AD203B41FA5}">
                      <a16:colId xmlns:a16="http://schemas.microsoft.com/office/drawing/2014/main" val="3712125785"/>
                    </a:ext>
                  </a:extLst>
                </a:gridCol>
              </a:tblGrid>
              <a:tr h="3961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Ítem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Hitos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de Inicio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de Terminación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3535481"/>
                  </a:ext>
                </a:extLst>
              </a:tr>
              <a:tr h="594218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Priorización de documentos del SIG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GDO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Todos los procesos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Repositorio de documentos del SIG actualizado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mesas de trabajo para determinar los documentos del SIG que requieren actualización, creación o eliminación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15/02/2021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15/03/2021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238858"/>
                  </a:ext>
                </a:extLst>
              </a:tr>
              <a:tr h="3961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plan de priorización de documentos del SIG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1/03/2021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30/03/2021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0767236"/>
                  </a:ext>
                </a:extLst>
              </a:tr>
              <a:tr h="3961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plan de priorización de documentos del SIG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1/04/2021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15/12/2021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3419295"/>
                  </a:ext>
                </a:extLst>
              </a:tr>
              <a:tr h="792291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Definición de mecanismos para hacer exigible la aplicación de los procedimientos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GDO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 con lineamientos sobre directrices relacionadas con los procedimientos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documento con lineamientos para el manejo de las directrices emitidas a través de circulares, memorandos </a:t>
                      </a:r>
                      <a:r>
                        <a:rPr lang="es-CO" sz="1200" u="none" strike="noStrike" kern="1200" dirty="0" err="1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que impacten el desarrollo de los procedimientos.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1/02/2021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30/04/2021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5568870"/>
                  </a:ext>
                </a:extLst>
              </a:tr>
              <a:tr h="3961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Socializar el documento sobre los lineamientos relacionados con los procedimientos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1/04/2021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31/05/2021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3161649"/>
                  </a:ext>
                </a:extLst>
              </a:tr>
              <a:tr h="7922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Generar una propuesta al proceso de Gestión de Proveedores sobre el contenido del “Anexo de Condiciones Generales del Contrato de Prestación de Servicios”.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2/01/2021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15/01/2021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6702256"/>
                  </a:ext>
                </a:extLst>
              </a:tr>
              <a:tr h="405553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Racionalización de los indicadores estratégicos y operativos de la entidad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GDO/ GPR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Tablero de control de indicadores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Revisar la pertinencia de indicadores existentes por proceso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15/02/2021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30/03/2021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161265"/>
                  </a:ext>
                </a:extLst>
              </a:tr>
              <a:tr h="3961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Revisar la alineación de los indicadores operativos y estratégicos de la entidad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1/04/2021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30/04/2021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1080366"/>
                  </a:ext>
                </a:extLst>
              </a:tr>
              <a:tr h="1980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 y alinear los indicadores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30/04/2021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15/12/2021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909151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9176C9B-ACEC-4A44-9FB5-EFFE6CB3A368}"/>
              </a:ext>
            </a:extLst>
          </p:cNvPr>
          <p:cNvSpPr txBox="1"/>
          <p:nvPr/>
        </p:nvSpPr>
        <p:spPr>
          <a:xfrm>
            <a:off x="639571" y="286822"/>
            <a:ext cx="9126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4BAAE1"/>
                </a:solidFill>
                <a:latin typeface="Calibri" panose="020F0502020204030204"/>
              </a:rPr>
              <a:t>Foco Procedimientos, Roles y Responsabilidades</a:t>
            </a:r>
          </a:p>
        </p:txBody>
      </p:sp>
    </p:spTree>
    <p:extLst>
      <p:ext uri="{BB962C8B-B14F-4D97-AF65-F5344CB8AC3E}">
        <p14:creationId xmlns:p14="http://schemas.microsoft.com/office/powerpoint/2010/main" val="182828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3711" y="4974335"/>
            <a:ext cx="2426969" cy="640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7920" y="4965191"/>
            <a:ext cx="2426970" cy="6439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12314" y="1076325"/>
            <a:ext cx="18624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4AAADF"/>
                </a:solidFill>
                <a:latin typeface="Calibri"/>
                <a:cs typeface="Calibri"/>
              </a:rPr>
              <a:t>2015 -</a:t>
            </a:r>
            <a:r>
              <a:rPr sz="3000" b="1" spc="-105" dirty="0">
                <a:solidFill>
                  <a:srgbClr val="4AAAD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4AAADF"/>
                </a:solidFill>
                <a:latin typeface="Calibri"/>
                <a:cs typeface="Calibri"/>
              </a:rPr>
              <a:t>2018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0485" y="1043432"/>
            <a:ext cx="18624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4AAADF"/>
                </a:solidFill>
                <a:latin typeface="Calibri"/>
                <a:cs typeface="Calibri"/>
              </a:rPr>
              <a:t>2019 -</a:t>
            </a:r>
            <a:r>
              <a:rPr sz="3000" b="1" spc="-105" dirty="0">
                <a:solidFill>
                  <a:srgbClr val="4AAAD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4AAADF"/>
                </a:solidFill>
                <a:latin typeface="Calibri"/>
                <a:cs typeface="Calibri"/>
              </a:rPr>
              <a:t>2022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1647" y="2357627"/>
            <a:ext cx="2091055" cy="2917190"/>
          </a:xfrm>
          <a:custGeom>
            <a:avLst/>
            <a:gdLst/>
            <a:ahLst/>
            <a:cxnLst/>
            <a:rect l="l" t="t" r="r" b="b"/>
            <a:pathLst>
              <a:path w="2091055" h="2917190">
                <a:moveTo>
                  <a:pt x="0" y="2916936"/>
                </a:moveTo>
                <a:lnTo>
                  <a:pt x="2090927" y="2916936"/>
                </a:lnTo>
                <a:lnTo>
                  <a:pt x="2090927" y="0"/>
                </a:lnTo>
                <a:lnTo>
                  <a:pt x="0" y="0"/>
                </a:lnTo>
                <a:lnTo>
                  <a:pt x="0" y="2916936"/>
                </a:lnTo>
                <a:close/>
              </a:path>
            </a:pathLst>
          </a:custGeom>
          <a:solidFill>
            <a:srgbClr val="B4D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647" y="2732913"/>
            <a:ext cx="2091055" cy="19862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90805" marR="115570">
              <a:lnSpc>
                <a:spcPct val="97200"/>
              </a:lnSpc>
              <a:spcBef>
                <a:spcPts val="140"/>
              </a:spcBef>
            </a:pP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FONADE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es una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organización  comprometida </a:t>
            </a:r>
            <a:r>
              <a:rPr sz="1200" spc="-10" dirty="0">
                <a:solidFill>
                  <a:srgbClr val="00366E"/>
                </a:solidFill>
                <a:latin typeface="Calibri"/>
                <a:cs typeface="Calibri"/>
              </a:rPr>
              <a:t>con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el 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desarrollo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del país, a </a:t>
            </a:r>
            <a:r>
              <a:rPr sz="1200" spc="-15" dirty="0">
                <a:solidFill>
                  <a:srgbClr val="00366E"/>
                </a:solidFill>
                <a:latin typeface="Calibri"/>
                <a:cs typeface="Calibri"/>
              </a:rPr>
              <a:t>través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de 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alianzas </a:t>
            </a:r>
            <a:r>
              <a:rPr sz="1200" spc="-10" dirty="0">
                <a:solidFill>
                  <a:srgbClr val="00366E"/>
                </a:solidFill>
                <a:latin typeface="Calibri"/>
                <a:cs typeface="Calibri"/>
              </a:rPr>
              <a:t>con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entidades 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públicas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o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privadas orientadas 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a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estructurar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y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ejecutar </a:t>
            </a:r>
            <a:r>
              <a:rPr sz="1200" spc="-10" dirty="0">
                <a:solidFill>
                  <a:srgbClr val="00366E"/>
                </a:solidFill>
                <a:latin typeface="Calibri"/>
                <a:cs typeface="Calibri"/>
              </a:rPr>
              <a:t>con 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calidad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y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oportunidad  </a:t>
            </a:r>
            <a:r>
              <a:rPr sz="1200" spc="-10" dirty="0">
                <a:solidFill>
                  <a:srgbClr val="00366E"/>
                </a:solidFill>
                <a:latin typeface="Calibri"/>
                <a:cs typeface="Calibri"/>
              </a:rPr>
              <a:t>proyectos estratégicos 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dirigidos a </a:t>
            </a:r>
            <a:r>
              <a:rPr sz="1200" spc="-10" dirty="0">
                <a:solidFill>
                  <a:srgbClr val="00366E"/>
                </a:solidFill>
                <a:latin typeface="Calibri"/>
                <a:cs typeface="Calibri"/>
              </a:rPr>
              <a:t>transformar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vidas  en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beneficio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de las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Entidades  territoriales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y de las</a:t>
            </a:r>
            <a:r>
              <a:rPr sz="1200" spc="-65" dirty="0">
                <a:solidFill>
                  <a:srgbClr val="00366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Regiones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36876" y="2342388"/>
            <a:ext cx="2013585" cy="2667000"/>
          </a:xfrm>
          <a:custGeom>
            <a:avLst/>
            <a:gdLst/>
            <a:ahLst/>
            <a:cxnLst/>
            <a:rect l="l" t="t" r="r" b="b"/>
            <a:pathLst>
              <a:path w="2013585" h="2667000">
                <a:moveTo>
                  <a:pt x="0" y="2667000"/>
                </a:moveTo>
                <a:lnTo>
                  <a:pt x="2013203" y="2667000"/>
                </a:lnTo>
                <a:lnTo>
                  <a:pt x="2013203" y="0"/>
                </a:lnTo>
                <a:lnTo>
                  <a:pt x="0" y="0"/>
                </a:lnTo>
                <a:lnTo>
                  <a:pt x="0" y="2667000"/>
                </a:lnTo>
                <a:close/>
              </a:path>
            </a:pathLst>
          </a:custGeom>
          <a:solidFill>
            <a:srgbClr val="B4D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36876" y="3026155"/>
            <a:ext cx="2013585" cy="12757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90805" marR="128270">
              <a:lnSpc>
                <a:spcPct val="97200"/>
              </a:lnSpc>
              <a:spcBef>
                <a:spcPts val="140"/>
              </a:spcBef>
            </a:pP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FONADE busca ser motor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del 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desarrollo socioeconómico 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del país y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sus regiones,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al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ser  reconocido </a:t>
            </a:r>
            <a:r>
              <a:rPr sz="1200" spc="-10" dirty="0">
                <a:solidFill>
                  <a:srgbClr val="00366E"/>
                </a:solidFill>
                <a:latin typeface="Calibri"/>
                <a:cs typeface="Calibri"/>
              </a:rPr>
              <a:t>como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el 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estructurador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y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ejecutor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de  </a:t>
            </a:r>
            <a:r>
              <a:rPr sz="1200" spc="-10" dirty="0">
                <a:solidFill>
                  <a:srgbClr val="00366E"/>
                </a:solidFill>
                <a:latin typeface="Calibri"/>
                <a:cs typeface="Calibri"/>
              </a:rPr>
              <a:t>proyectos estratégicos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más  </a:t>
            </a:r>
            <a:r>
              <a:rPr sz="1200" spc="-10" dirty="0">
                <a:solidFill>
                  <a:srgbClr val="00366E"/>
                </a:solidFill>
                <a:latin typeface="Calibri"/>
                <a:cs typeface="Calibri"/>
              </a:rPr>
              <a:t>efectivo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de la</a:t>
            </a:r>
            <a:r>
              <a:rPr sz="1200" spc="-20" dirty="0">
                <a:solidFill>
                  <a:srgbClr val="00366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nación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55235" y="2342388"/>
            <a:ext cx="2092960" cy="2667000"/>
          </a:xfrm>
          <a:custGeom>
            <a:avLst/>
            <a:gdLst/>
            <a:ahLst/>
            <a:cxnLst/>
            <a:rect l="l" t="t" r="r" b="b"/>
            <a:pathLst>
              <a:path w="2092959" h="2667000">
                <a:moveTo>
                  <a:pt x="0" y="2667000"/>
                </a:moveTo>
                <a:lnTo>
                  <a:pt x="2092452" y="2667000"/>
                </a:lnTo>
                <a:lnTo>
                  <a:pt x="2092452" y="0"/>
                </a:lnTo>
                <a:lnTo>
                  <a:pt x="0" y="0"/>
                </a:lnTo>
                <a:lnTo>
                  <a:pt x="0" y="2667000"/>
                </a:lnTo>
                <a:close/>
              </a:path>
            </a:pathLst>
          </a:custGeom>
          <a:solidFill>
            <a:srgbClr val="B4D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55235" y="2717038"/>
            <a:ext cx="2092960" cy="180911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92710" marR="153670">
              <a:lnSpc>
                <a:spcPct val="97200"/>
              </a:lnSpc>
              <a:spcBef>
                <a:spcPts val="140"/>
              </a:spcBef>
            </a:pP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Ser agente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en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cualquiera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de  las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etapas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del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ciclo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de  </a:t>
            </a:r>
            <a:r>
              <a:rPr sz="1200" spc="-10" dirty="0">
                <a:solidFill>
                  <a:srgbClr val="00366E"/>
                </a:solidFill>
                <a:latin typeface="Calibri"/>
                <a:cs typeface="Calibri"/>
              </a:rPr>
              <a:t>proyectos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de </a:t>
            </a:r>
            <a:r>
              <a:rPr sz="1200" spc="-10" dirty="0">
                <a:solidFill>
                  <a:srgbClr val="00366E"/>
                </a:solidFill>
                <a:latin typeface="Calibri"/>
                <a:cs typeface="Calibri"/>
              </a:rPr>
              <a:t>desarrollo, 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mediante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la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preparación, 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financiación y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administración 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de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estudios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y la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preparación, 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financiación,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administración</a:t>
            </a:r>
            <a:r>
              <a:rPr sz="1200" spc="-110" dirty="0">
                <a:solidFill>
                  <a:srgbClr val="00366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y 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ejecución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de </a:t>
            </a:r>
            <a:r>
              <a:rPr sz="1200" spc="-10" dirty="0">
                <a:solidFill>
                  <a:srgbClr val="00366E"/>
                </a:solidFill>
                <a:latin typeface="Calibri"/>
                <a:cs typeface="Calibri"/>
              </a:rPr>
              <a:t>proyectos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de 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desarrollo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en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cualquiera </a:t>
            </a:r>
            <a:r>
              <a:rPr sz="1200" dirty="0">
                <a:solidFill>
                  <a:srgbClr val="00366E"/>
                </a:solidFill>
                <a:latin typeface="Calibri"/>
                <a:cs typeface="Calibri"/>
              </a:rPr>
              <a:t>de  </a:t>
            </a:r>
            <a:r>
              <a:rPr sz="1200" spc="-5" dirty="0">
                <a:solidFill>
                  <a:srgbClr val="00366E"/>
                </a:solidFill>
                <a:latin typeface="Calibri"/>
                <a:cs typeface="Calibri"/>
              </a:rPr>
              <a:t>sus etapas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6031" y="4956047"/>
            <a:ext cx="2428494" cy="643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1647" y="1972055"/>
            <a:ext cx="2091055" cy="318770"/>
          </a:xfrm>
          <a:prstGeom prst="rect">
            <a:avLst/>
          </a:prstGeom>
          <a:solidFill>
            <a:srgbClr val="DCDCDC"/>
          </a:solidFill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600" b="1" spc="-10" dirty="0">
                <a:solidFill>
                  <a:srgbClr val="538235"/>
                </a:solidFill>
                <a:latin typeface="Calibri"/>
                <a:cs typeface="Calibri"/>
              </a:rPr>
              <a:t>MISIÓN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36876" y="1959864"/>
            <a:ext cx="2013585" cy="312420"/>
          </a:xfrm>
          <a:prstGeom prst="rect">
            <a:avLst/>
          </a:prstGeom>
          <a:solidFill>
            <a:srgbClr val="DCDCDC"/>
          </a:solidFill>
        </p:spPr>
        <p:txBody>
          <a:bodyPr vert="horz" wrap="square" lIns="0" tIns="2222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75"/>
              </a:spcBef>
            </a:pPr>
            <a:r>
              <a:rPr sz="1600" b="1" spc="-10" dirty="0">
                <a:solidFill>
                  <a:srgbClr val="538235"/>
                </a:solidFill>
                <a:latin typeface="Calibri"/>
                <a:cs typeface="Calibri"/>
              </a:rPr>
              <a:t>VISIÓN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55235" y="1959864"/>
            <a:ext cx="2092960" cy="312420"/>
          </a:xfrm>
          <a:prstGeom prst="rect">
            <a:avLst/>
          </a:prstGeom>
          <a:solidFill>
            <a:srgbClr val="DCDCDC"/>
          </a:solidFill>
        </p:spPr>
        <p:txBody>
          <a:bodyPr vert="horz" wrap="square" lIns="0" tIns="22225" rIns="0" bIns="0" rtlCol="0">
            <a:spAutoFit/>
          </a:bodyPr>
          <a:lstStyle/>
          <a:p>
            <a:pPr marL="586740">
              <a:lnSpc>
                <a:spcPct val="100000"/>
              </a:lnSpc>
              <a:spcBef>
                <a:spcPts val="175"/>
              </a:spcBef>
            </a:pPr>
            <a:r>
              <a:rPr sz="1600" b="1" spc="-15" dirty="0">
                <a:solidFill>
                  <a:srgbClr val="538235"/>
                </a:solidFill>
                <a:latin typeface="Calibri"/>
                <a:cs typeface="Calibri"/>
              </a:rPr>
              <a:t>OBJETIVOS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78980" y="2412492"/>
            <a:ext cx="1457325" cy="2917190"/>
          </a:xfrm>
          <a:custGeom>
            <a:avLst/>
            <a:gdLst/>
            <a:ahLst/>
            <a:cxnLst/>
            <a:rect l="l" t="t" r="r" b="b"/>
            <a:pathLst>
              <a:path w="1457325" h="2917190">
                <a:moveTo>
                  <a:pt x="0" y="2916936"/>
                </a:moveTo>
                <a:lnTo>
                  <a:pt x="1456944" y="2916936"/>
                </a:lnTo>
                <a:lnTo>
                  <a:pt x="1456944" y="0"/>
                </a:lnTo>
                <a:lnTo>
                  <a:pt x="0" y="0"/>
                </a:lnTo>
                <a:lnTo>
                  <a:pt x="0" y="2916936"/>
                </a:lnTo>
                <a:close/>
              </a:path>
            </a:pathLst>
          </a:custGeom>
          <a:solidFill>
            <a:srgbClr val="B4D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78980" y="3280409"/>
            <a:ext cx="1457325" cy="7734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91440" marR="148590">
              <a:lnSpc>
                <a:spcPct val="83400"/>
              </a:lnSpc>
              <a:spcBef>
                <a:spcPts val="380"/>
              </a:spcBef>
            </a:pP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Somos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el aliado  </a:t>
            </a: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técnico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que  </a:t>
            </a: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transforma</a:t>
            </a:r>
            <a:r>
              <a:rPr sz="1400" spc="-80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vidas  </a:t>
            </a:r>
            <a:r>
              <a:rPr sz="1400" spc="-15" dirty="0">
                <a:solidFill>
                  <a:srgbClr val="004984"/>
                </a:solidFill>
                <a:latin typeface="Calibri"/>
                <a:cs typeface="Calibri"/>
              </a:rPr>
              <a:t>ENTerritorio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82228" y="2412492"/>
            <a:ext cx="1457325" cy="2606040"/>
          </a:xfrm>
          <a:custGeom>
            <a:avLst/>
            <a:gdLst/>
            <a:ahLst/>
            <a:cxnLst/>
            <a:rect l="l" t="t" r="r" b="b"/>
            <a:pathLst>
              <a:path w="1457325" h="2606040">
                <a:moveTo>
                  <a:pt x="0" y="2606039"/>
                </a:moveTo>
                <a:lnTo>
                  <a:pt x="1456944" y="2606039"/>
                </a:lnTo>
                <a:lnTo>
                  <a:pt x="1456944" y="0"/>
                </a:lnTo>
                <a:lnTo>
                  <a:pt x="0" y="0"/>
                </a:lnTo>
                <a:lnTo>
                  <a:pt x="0" y="2606039"/>
                </a:lnTo>
                <a:close/>
              </a:path>
            </a:pathLst>
          </a:custGeom>
          <a:solidFill>
            <a:srgbClr val="B4D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682228" y="3480942"/>
            <a:ext cx="1457325" cy="41655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92075" marR="524510">
              <a:lnSpc>
                <a:spcPts val="1390"/>
              </a:lnSpc>
              <a:spcBef>
                <a:spcPts val="390"/>
              </a:spcBef>
            </a:pP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6</a:t>
            </a:r>
            <a:r>
              <a:rPr sz="1400" spc="-60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Principios  </a:t>
            </a: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Rectores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42804" y="2456688"/>
            <a:ext cx="1513840" cy="2517775"/>
          </a:xfrm>
          <a:prstGeom prst="rect">
            <a:avLst/>
          </a:prstGeom>
          <a:solidFill>
            <a:srgbClr val="B4DCF9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92710" marR="214629">
              <a:lnSpc>
                <a:spcPct val="155000"/>
              </a:lnSpc>
              <a:spcBef>
                <a:spcPts val="5"/>
              </a:spcBef>
            </a:pPr>
            <a:r>
              <a:rPr sz="1400" spc="-30" dirty="0">
                <a:solidFill>
                  <a:srgbClr val="004984"/>
                </a:solidFill>
                <a:latin typeface="Calibri"/>
                <a:cs typeface="Calibri"/>
              </a:rPr>
              <a:t>P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004984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io</a:t>
            </a: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ie</a:t>
            </a:r>
            <a:r>
              <a:rPr sz="1400" spc="-20" dirty="0">
                <a:solidFill>
                  <a:srgbClr val="004984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004984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o  </a:t>
            </a:r>
            <a:r>
              <a:rPr sz="1400" spc="-15" dirty="0">
                <a:solidFill>
                  <a:srgbClr val="004984"/>
                </a:solidFill>
                <a:latin typeface="Calibri"/>
                <a:cs typeface="Calibri"/>
              </a:rPr>
              <a:t>Transparencia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92710" marR="397510">
              <a:lnSpc>
                <a:spcPct val="77100"/>
              </a:lnSpc>
            </a:pP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004984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004984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ibili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ad 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Financiera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L="92710" marR="423545">
              <a:lnSpc>
                <a:spcPct val="77100"/>
              </a:lnSpc>
            </a:pP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Desempeño</a:t>
            </a:r>
            <a:r>
              <a:rPr sz="1400" spc="-70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y  Gestión 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Institucional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78980" y="1895855"/>
            <a:ext cx="1457325" cy="440690"/>
          </a:xfrm>
          <a:prstGeom prst="rect">
            <a:avLst/>
          </a:prstGeom>
          <a:solidFill>
            <a:srgbClr val="C42139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 marL="12827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PROPÓSITO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SUPERIOR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82228" y="1903476"/>
            <a:ext cx="1457325" cy="441959"/>
          </a:xfrm>
          <a:prstGeom prst="rect">
            <a:avLst/>
          </a:prstGeom>
          <a:solidFill>
            <a:srgbClr val="F59F15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PRINCIPIOS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RECTORES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256519" y="1911095"/>
            <a:ext cx="1513840" cy="440690"/>
          </a:xfrm>
          <a:prstGeom prst="rect">
            <a:avLst/>
          </a:prstGeom>
          <a:solidFill>
            <a:srgbClr val="4AAAD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 marL="140335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PILARES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ESTRATÉGICOS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226040" y="4971288"/>
            <a:ext cx="1863090" cy="6378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48700" y="4971288"/>
            <a:ext cx="1863090" cy="637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69835" y="4977384"/>
            <a:ext cx="1864614" cy="6393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72872" y="164033"/>
            <a:ext cx="3341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173969"/>
                </a:solidFill>
              </a:rPr>
              <a:t>Plataforma</a:t>
            </a:r>
            <a:r>
              <a:rPr sz="2800" spc="-40" dirty="0">
                <a:solidFill>
                  <a:srgbClr val="173969"/>
                </a:solidFill>
              </a:rPr>
              <a:t> </a:t>
            </a:r>
            <a:r>
              <a:rPr sz="2800" spc="-20" dirty="0">
                <a:solidFill>
                  <a:srgbClr val="173969"/>
                </a:solidFill>
              </a:rPr>
              <a:t>Estratégica</a:t>
            </a:r>
            <a:endParaRPr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áfico 4" descr="Red">
            <a:extLst>
              <a:ext uri="{FF2B5EF4-FFF2-40B4-BE49-F238E27FC236}">
                <a16:creationId xmlns:a16="http://schemas.microsoft.com/office/drawing/2014/main" id="{D6D153BF-4B9E-411E-B7E5-B226AFDB21BB}"/>
              </a:ext>
            </a:extLst>
          </p:cNvPr>
          <p:cNvSpPr/>
          <p:nvPr/>
        </p:nvSpPr>
        <p:spPr>
          <a:xfrm>
            <a:off x="10126247" y="1512081"/>
            <a:ext cx="1539504" cy="1567325"/>
          </a:xfrm>
          <a:custGeom>
            <a:avLst/>
            <a:gdLst>
              <a:gd name="connsiteX0" fmla="*/ 2763127 w 2854964"/>
              <a:gd name="connsiteY0" fmla="*/ 981561 h 2712215"/>
              <a:gd name="connsiteX1" fmla="*/ 2388413 w 2854964"/>
              <a:gd name="connsiteY1" fmla="*/ 828107 h 2712215"/>
              <a:gd name="connsiteX2" fmla="*/ 2213547 w 2854964"/>
              <a:gd name="connsiteY2" fmla="*/ 1131447 h 2712215"/>
              <a:gd name="connsiteX3" fmla="*/ 1753184 w 2854964"/>
              <a:gd name="connsiteY3" fmla="*/ 1324157 h 2712215"/>
              <a:gd name="connsiteX4" fmla="*/ 1514080 w 2854964"/>
              <a:gd name="connsiteY4" fmla="*/ 1156428 h 2712215"/>
              <a:gd name="connsiteX5" fmla="*/ 1514080 w 2854964"/>
              <a:gd name="connsiteY5" fmla="*/ 660378 h 2712215"/>
              <a:gd name="connsiteX6" fmla="*/ 1728203 w 2854964"/>
              <a:gd name="connsiteY6" fmla="*/ 385587 h 2712215"/>
              <a:gd name="connsiteX7" fmla="*/ 1442706 w 2854964"/>
              <a:gd name="connsiteY7" fmla="*/ 100091 h 2712215"/>
              <a:gd name="connsiteX8" fmla="*/ 1442706 w 2854964"/>
              <a:gd name="connsiteY8" fmla="*/ 100091 h 2712215"/>
              <a:gd name="connsiteX9" fmla="*/ 1157210 w 2854964"/>
              <a:gd name="connsiteY9" fmla="*/ 385587 h 2712215"/>
              <a:gd name="connsiteX10" fmla="*/ 1371332 w 2854964"/>
              <a:gd name="connsiteY10" fmla="*/ 660378 h 2712215"/>
              <a:gd name="connsiteX11" fmla="*/ 1371332 w 2854964"/>
              <a:gd name="connsiteY11" fmla="*/ 1152859 h 2712215"/>
              <a:gd name="connsiteX12" fmla="*/ 1132229 w 2854964"/>
              <a:gd name="connsiteY12" fmla="*/ 1320588 h 2712215"/>
              <a:gd name="connsiteX13" fmla="*/ 671866 w 2854964"/>
              <a:gd name="connsiteY13" fmla="*/ 1127878 h 2712215"/>
              <a:gd name="connsiteX14" fmla="*/ 496999 w 2854964"/>
              <a:gd name="connsiteY14" fmla="*/ 824538 h 2712215"/>
              <a:gd name="connsiteX15" fmla="*/ 122285 w 2854964"/>
              <a:gd name="connsiteY15" fmla="*/ 977993 h 2712215"/>
              <a:gd name="connsiteX16" fmla="*/ 275740 w 2854964"/>
              <a:gd name="connsiteY16" fmla="*/ 1352707 h 2712215"/>
              <a:gd name="connsiteX17" fmla="*/ 611198 w 2854964"/>
              <a:gd name="connsiteY17" fmla="*/ 1259920 h 2712215"/>
              <a:gd name="connsiteX18" fmla="*/ 1082267 w 2854964"/>
              <a:gd name="connsiteY18" fmla="*/ 1452630 h 2712215"/>
              <a:gd name="connsiteX19" fmla="*/ 1078698 w 2854964"/>
              <a:gd name="connsiteY19" fmla="*/ 1499024 h 2712215"/>
              <a:gd name="connsiteX20" fmla="*/ 1150072 w 2854964"/>
              <a:gd name="connsiteY20" fmla="*/ 1713146 h 2712215"/>
              <a:gd name="connsiteX21" fmla="*/ 778927 w 2854964"/>
              <a:gd name="connsiteY21" fmla="*/ 2087860 h 2712215"/>
              <a:gd name="connsiteX22" fmla="*/ 432763 w 2854964"/>
              <a:gd name="connsiteY22" fmla="*/ 2130684 h 2712215"/>
              <a:gd name="connsiteX23" fmla="*/ 432763 w 2854964"/>
              <a:gd name="connsiteY23" fmla="*/ 2533948 h 2712215"/>
              <a:gd name="connsiteX24" fmla="*/ 836026 w 2854964"/>
              <a:gd name="connsiteY24" fmla="*/ 2533948 h 2712215"/>
              <a:gd name="connsiteX25" fmla="*/ 878851 w 2854964"/>
              <a:gd name="connsiteY25" fmla="*/ 2187784 h 2712215"/>
              <a:gd name="connsiteX26" fmla="*/ 1257133 w 2854964"/>
              <a:gd name="connsiteY26" fmla="*/ 1809501 h 2712215"/>
              <a:gd name="connsiteX27" fmla="*/ 1435569 w 2854964"/>
              <a:gd name="connsiteY27" fmla="*/ 1859463 h 2712215"/>
              <a:gd name="connsiteX28" fmla="*/ 1442706 w 2854964"/>
              <a:gd name="connsiteY28" fmla="*/ 1859463 h 2712215"/>
              <a:gd name="connsiteX29" fmla="*/ 1449844 w 2854964"/>
              <a:gd name="connsiteY29" fmla="*/ 1859463 h 2712215"/>
              <a:gd name="connsiteX30" fmla="*/ 1628279 w 2854964"/>
              <a:gd name="connsiteY30" fmla="*/ 1809501 h 2712215"/>
              <a:gd name="connsiteX31" fmla="*/ 2006562 w 2854964"/>
              <a:gd name="connsiteY31" fmla="*/ 2187784 h 2712215"/>
              <a:gd name="connsiteX32" fmla="*/ 2049386 w 2854964"/>
              <a:gd name="connsiteY32" fmla="*/ 2537517 h 2712215"/>
              <a:gd name="connsiteX33" fmla="*/ 2452650 w 2854964"/>
              <a:gd name="connsiteY33" fmla="*/ 2537517 h 2712215"/>
              <a:gd name="connsiteX34" fmla="*/ 2452650 w 2854964"/>
              <a:gd name="connsiteY34" fmla="*/ 2134253 h 2712215"/>
              <a:gd name="connsiteX35" fmla="*/ 2106485 w 2854964"/>
              <a:gd name="connsiteY35" fmla="*/ 2091429 h 2712215"/>
              <a:gd name="connsiteX36" fmla="*/ 1735340 w 2854964"/>
              <a:gd name="connsiteY36" fmla="*/ 1716715 h 2712215"/>
              <a:gd name="connsiteX37" fmla="*/ 1806714 w 2854964"/>
              <a:gd name="connsiteY37" fmla="*/ 1502592 h 2712215"/>
              <a:gd name="connsiteX38" fmla="*/ 1803145 w 2854964"/>
              <a:gd name="connsiteY38" fmla="*/ 1456199 h 2712215"/>
              <a:gd name="connsiteX39" fmla="*/ 2274215 w 2854964"/>
              <a:gd name="connsiteY39" fmla="*/ 1263489 h 2712215"/>
              <a:gd name="connsiteX40" fmla="*/ 2609673 w 2854964"/>
              <a:gd name="connsiteY40" fmla="*/ 1356275 h 2712215"/>
              <a:gd name="connsiteX41" fmla="*/ 2763127 w 2854964"/>
              <a:gd name="connsiteY41" fmla="*/ 981561 h 271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54964" h="2712215">
                <a:moveTo>
                  <a:pt x="2763127" y="981561"/>
                </a:moveTo>
                <a:cubicBezTo>
                  <a:pt x="2702459" y="835244"/>
                  <a:pt x="2534730" y="767439"/>
                  <a:pt x="2388413" y="828107"/>
                </a:cubicBezTo>
                <a:cubicBezTo>
                  <a:pt x="2267077" y="878069"/>
                  <a:pt x="2195703" y="1006542"/>
                  <a:pt x="2213547" y="1131447"/>
                </a:cubicBezTo>
                <a:lnTo>
                  <a:pt x="1753184" y="1324157"/>
                </a:lnTo>
                <a:cubicBezTo>
                  <a:pt x="1703222" y="1238508"/>
                  <a:pt x="1614004" y="1174271"/>
                  <a:pt x="1514080" y="1156428"/>
                </a:cubicBezTo>
                <a:lnTo>
                  <a:pt x="1514080" y="660378"/>
                </a:lnTo>
                <a:cubicBezTo>
                  <a:pt x="1635416" y="628259"/>
                  <a:pt x="1728203" y="517630"/>
                  <a:pt x="1728203" y="385587"/>
                </a:cubicBezTo>
                <a:cubicBezTo>
                  <a:pt x="1728203" y="228564"/>
                  <a:pt x="1599729" y="100091"/>
                  <a:pt x="1442706" y="100091"/>
                </a:cubicBezTo>
                <a:lnTo>
                  <a:pt x="1442706" y="100091"/>
                </a:lnTo>
                <a:cubicBezTo>
                  <a:pt x="1285683" y="100091"/>
                  <a:pt x="1157210" y="228564"/>
                  <a:pt x="1157210" y="385587"/>
                </a:cubicBezTo>
                <a:cubicBezTo>
                  <a:pt x="1157210" y="517630"/>
                  <a:pt x="1249996" y="628259"/>
                  <a:pt x="1371332" y="660378"/>
                </a:cubicBezTo>
                <a:lnTo>
                  <a:pt x="1371332" y="1152859"/>
                </a:lnTo>
                <a:cubicBezTo>
                  <a:pt x="1267840" y="1170703"/>
                  <a:pt x="1182191" y="1234939"/>
                  <a:pt x="1132229" y="1320588"/>
                </a:cubicBezTo>
                <a:lnTo>
                  <a:pt x="671866" y="1127878"/>
                </a:lnTo>
                <a:cubicBezTo>
                  <a:pt x="689709" y="1002973"/>
                  <a:pt x="621904" y="874500"/>
                  <a:pt x="496999" y="824538"/>
                </a:cubicBezTo>
                <a:cubicBezTo>
                  <a:pt x="350682" y="763870"/>
                  <a:pt x="182953" y="831676"/>
                  <a:pt x="122285" y="977993"/>
                </a:cubicBezTo>
                <a:cubicBezTo>
                  <a:pt x="61617" y="1124310"/>
                  <a:pt x="129423" y="1292039"/>
                  <a:pt x="275740" y="1352707"/>
                </a:cubicBezTo>
                <a:cubicBezTo>
                  <a:pt x="397076" y="1402669"/>
                  <a:pt x="536255" y="1363413"/>
                  <a:pt x="611198" y="1259920"/>
                </a:cubicBezTo>
                <a:lnTo>
                  <a:pt x="1082267" y="1452630"/>
                </a:lnTo>
                <a:cubicBezTo>
                  <a:pt x="1078698" y="1466905"/>
                  <a:pt x="1078698" y="1484749"/>
                  <a:pt x="1078698" y="1499024"/>
                </a:cubicBezTo>
                <a:cubicBezTo>
                  <a:pt x="1078698" y="1577535"/>
                  <a:pt x="1103679" y="1652478"/>
                  <a:pt x="1150072" y="1713146"/>
                </a:cubicBezTo>
                <a:lnTo>
                  <a:pt x="778927" y="2087860"/>
                </a:lnTo>
                <a:cubicBezTo>
                  <a:pt x="668297" y="2023623"/>
                  <a:pt x="525549" y="2037898"/>
                  <a:pt x="432763" y="2130684"/>
                </a:cubicBezTo>
                <a:cubicBezTo>
                  <a:pt x="322133" y="2241314"/>
                  <a:pt x="322133" y="2423318"/>
                  <a:pt x="432763" y="2533948"/>
                </a:cubicBezTo>
                <a:cubicBezTo>
                  <a:pt x="543392" y="2644578"/>
                  <a:pt x="725396" y="2644578"/>
                  <a:pt x="836026" y="2533948"/>
                </a:cubicBezTo>
                <a:cubicBezTo>
                  <a:pt x="928813" y="2441162"/>
                  <a:pt x="943087" y="2298414"/>
                  <a:pt x="878851" y="2187784"/>
                </a:cubicBezTo>
                <a:lnTo>
                  <a:pt x="1257133" y="1809501"/>
                </a:lnTo>
                <a:cubicBezTo>
                  <a:pt x="1310664" y="1841619"/>
                  <a:pt x="1371332" y="1859463"/>
                  <a:pt x="1435569" y="1859463"/>
                </a:cubicBezTo>
                <a:cubicBezTo>
                  <a:pt x="1439138" y="1859463"/>
                  <a:pt x="1439138" y="1859463"/>
                  <a:pt x="1442706" y="1859463"/>
                </a:cubicBezTo>
                <a:cubicBezTo>
                  <a:pt x="1446275" y="1859463"/>
                  <a:pt x="1446275" y="1859463"/>
                  <a:pt x="1449844" y="1859463"/>
                </a:cubicBezTo>
                <a:cubicBezTo>
                  <a:pt x="1514080" y="1859463"/>
                  <a:pt x="1574748" y="1841619"/>
                  <a:pt x="1628279" y="1809501"/>
                </a:cubicBezTo>
                <a:lnTo>
                  <a:pt x="2006562" y="2187784"/>
                </a:lnTo>
                <a:cubicBezTo>
                  <a:pt x="1942325" y="2298414"/>
                  <a:pt x="1956600" y="2441162"/>
                  <a:pt x="2049386" y="2537517"/>
                </a:cubicBezTo>
                <a:cubicBezTo>
                  <a:pt x="2160016" y="2648147"/>
                  <a:pt x="2342020" y="2648147"/>
                  <a:pt x="2452650" y="2537517"/>
                </a:cubicBezTo>
                <a:cubicBezTo>
                  <a:pt x="2563280" y="2426887"/>
                  <a:pt x="2563280" y="2244883"/>
                  <a:pt x="2452650" y="2134253"/>
                </a:cubicBezTo>
                <a:cubicBezTo>
                  <a:pt x="2359863" y="2041467"/>
                  <a:pt x="2217115" y="2027192"/>
                  <a:pt x="2106485" y="2091429"/>
                </a:cubicBezTo>
                <a:lnTo>
                  <a:pt x="1735340" y="1716715"/>
                </a:lnTo>
                <a:cubicBezTo>
                  <a:pt x="1781733" y="1656047"/>
                  <a:pt x="1806714" y="1584672"/>
                  <a:pt x="1806714" y="1502592"/>
                </a:cubicBezTo>
                <a:cubicBezTo>
                  <a:pt x="1806714" y="1488317"/>
                  <a:pt x="1806714" y="1470474"/>
                  <a:pt x="1803145" y="1456199"/>
                </a:cubicBezTo>
                <a:lnTo>
                  <a:pt x="2274215" y="1263489"/>
                </a:lnTo>
                <a:cubicBezTo>
                  <a:pt x="2349157" y="1363413"/>
                  <a:pt x="2488337" y="1406237"/>
                  <a:pt x="2609673" y="1356275"/>
                </a:cubicBezTo>
                <a:cubicBezTo>
                  <a:pt x="2752421" y="1292039"/>
                  <a:pt x="2823795" y="1127878"/>
                  <a:pt x="2763127" y="98156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3562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12A21A-E539-4CAE-94ED-BBDD250C9B1B}"/>
              </a:ext>
            </a:extLst>
          </p:cNvPr>
          <p:cNvSpPr txBox="1"/>
          <p:nvPr/>
        </p:nvSpPr>
        <p:spPr>
          <a:xfrm>
            <a:off x="638118" y="1373403"/>
            <a:ext cx="5778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>
                <a:solidFill>
                  <a:srgbClr val="44546A"/>
                </a:solidFill>
              </a:rPr>
              <a:t>Desempeño y Gestión Institucional</a:t>
            </a:r>
          </a:p>
          <a:p>
            <a:endParaRPr lang="es-CO" sz="3200" b="1" dirty="0">
              <a:solidFill>
                <a:srgbClr val="44546A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38119" y="2068057"/>
            <a:ext cx="9488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s-CO" dirty="0">
                <a:solidFill>
                  <a:srgbClr val="004A84"/>
                </a:solidFill>
              </a:rPr>
              <a:t>Optimizar la gestión Institucional fortaleciendo el Modelo Integrado de Planeación y Gestión al interior de la entidad, para lograr una adecuada gestión misional acompañada de las mejores prácticas en la administración pública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1F834F-6C30-4CD7-BE07-2A4F7C4B1E0A}"/>
              </a:ext>
            </a:extLst>
          </p:cNvPr>
          <p:cNvSpPr txBox="1"/>
          <p:nvPr/>
        </p:nvSpPr>
        <p:spPr>
          <a:xfrm flipH="1">
            <a:off x="638118" y="4025385"/>
            <a:ext cx="7944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>
                <a:solidFill>
                  <a:srgbClr val="4BAAE1"/>
                </a:solidFill>
              </a:rPr>
              <a:t>Foco Cultura y Talento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D7AEF40-54A3-4EA3-A113-3BA1D9BA4630}"/>
              </a:ext>
            </a:extLst>
          </p:cNvPr>
          <p:cNvCxnSpPr>
            <a:cxnSpLocks/>
          </p:cNvCxnSpPr>
          <p:nvPr/>
        </p:nvCxnSpPr>
        <p:spPr>
          <a:xfrm>
            <a:off x="750414" y="3839253"/>
            <a:ext cx="11027632" cy="0"/>
          </a:xfrm>
          <a:prstGeom prst="line">
            <a:avLst/>
          </a:prstGeom>
          <a:ln w="19050">
            <a:solidFill>
              <a:srgbClr val="0036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638119" y="4670225"/>
            <a:ext cx="10315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b="1" dirty="0">
                <a:solidFill>
                  <a:srgbClr val="004A84"/>
                </a:solidFill>
              </a:rPr>
              <a:t>Objetivo: </a:t>
            </a:r>
            <a:r>
              <a:rPr lang="es-ES" dirty="0">
                <a:solidFill>
                  <a:srgbClr val="004A84"/>
                </a:solidFill>
              </a:rPr>
              <a:t>Transformación cultural, basada en liderazgo colectiva e integrada por un equipo de trabajo con alto compromiso y calidad técnico.</a:t>
            </a:r>
            <a:endParaRPr lang="es-CO" dirty="0">
              <a:solidFill>
                <a:srgbClr val="004A84"/>
              </a:solidFill>
            </a:endParaRPr>
          </a:p>
          <a:p>
            <a:pPr lvl="0"/>
            <a:endParaRPr lang="es-ES" dirty="0">
              <a:solidFill>
                <a:srgbClr val="004A84"/>
              </a:solidFill>
            </a:endParaRPr>
          </a:p>
          <a:p>
            <a:pPr lvl="0"/>
            <a:r>
              <a:rPr lang="es-ES" b="1" dirty="0">
                <a:solidFill>
                  <a:srgbClr val="004A84"/>
                </a:solidFill>
              </a:rPr>
              <a:t>Líder:</a:t>
            </a:r>
            <a:r>
              <a:rPr lang="es-ES" dirty="0">
                <a:solidFill>
                  <a:srgbClr val="004A84"/>
                </a:solidFill>
              </a:rPr>
              <a:t> Subgerencia Administrativa</a:t>
            </a:r>
            <a:endParaRPr lang="es-CO" dirty="0">
              <a:solidFill>
                <a:srgbClr val="004A84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96657" y="205261"/>
            <a:ext cx="5755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rgbClr val="4BAAE1"/>
                </a:solidFill>
              </a:rPr>
              <a:t>Propuesta Plan de Acción Institucional 2021</a:t>
            </a:r>
          </a:p>
        </p:txBody>
      </p:sp>
    </p:spTree>
    <p:extLst>
      <p:ext uri="{BB962C8B-B14F-4D97-AF65-F5344CB8AC3E}">
        <p14:creationId xmlns:p14="http://schemas.microsoft.com/office/powerpoint/2010/main" val="2276993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ECCAAB2-3371-4C07-B91D-896BCD3ED420}"/>
              </a:ext>
            </a:extLst>
          </p:cNvPr>
          <p:cNvGraphicFramePr>
            <a:graphicFrameLocks noGrp="1"/>
          </p:cNvGraphicFramePr>
          <p:nvPr/>
        </p:nvGraphicFramePr>
        <p:xfrm>
          <a:off x="423862" y="1051561"/>
          <a:ext cx="11270834" cy="503964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556396">
                  <a:extLst>
                    <a:ext uri="{9D8B030D-6E8A-4147-A177-3AD203B41FA5}">
                      <a16:colId xmlns:a16="http://schemas.microsoft.com/office/drawing/2014/main" val="2889462438"/>
                    </a:ext>
                  </a:extLst>
                </a:gridCol>
                <a:gridCol w="2260247">
                  <a:extLst>
                    <a:ext uri="{9D8B030D-6E8A-4147-A177-3AD203B41FA5}">
                      <a16:colId xmlns:a16="http://schemas.microsoft.com/office/drawing/2014/main" val="2099449058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4208330750"/>
                    </a:ext>
                  </a:extLst>
                </a:gridCol>
                <a:gridCol w="1588169">
                  <a:extLst>
                    <a:ext uri="{9D8B030D-6E8A-4147-A177-3AD203B41FA5}">
                      <a16:colId xmlns:a16="http://schemas.microsoft.com/office/drawing/2014/main" val="1276366134"/>
                    </a:ext>
                  </a:extLst>
                </a:gridCol>
                <a:gridCol w="3381615">
                  <a:extLst>
                    <a:ext uri="{9D8B030D-6E8A-4147-A177-3AD203B41FA5}">
                      <a16:colId xmlns:a16="http://schemas.microsoft.com/office/drawing/2014/main" val="3357118431"/>
                    </a:ext>
                  </a:extLst>
                </a:gridCol>
                <a:gridCol w="1068435">
                  <a:extLst>
                    <a:ext uri="{9D8B030D-6E8A-4147-A177-3AD203B41FA5}">
                      <a16:colId xmlns:a16="http://schemas.microsoft.com/office/drawing/2014/main" val="3087595729"/>
                    </a:ext>
                  </a:extLst>
                </a:gridCol>
                <a:gridCol w="1068435">
                  <a:extLst>
                    <a:ext uri="{9D8B030D-6E8A-4147-A177-3AD203B41FA5}">
                      <a16:colId xmlns:a16="http://schemas.microsoft.com/office/drawing/2014/main" val="2284577556"/>
                    </a:ext>
                  </a:extLst>
                </a:gridCol>
              </a:tblGrid>
              <a:tr h="3444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Ítem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Hitos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de Inicio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de Terminación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9239731"/>
                  </a:ext>
                </a:extLst>
              </a:tr>
              <a:tr h="344474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 de la estrategia de Liderazgo Colectivo al Interior de la Entidad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GC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trabajo Estrategia de Liderazgo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Formular el Plan de trabajo anual de la Estrategia de Liderazgo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2/01/2021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31/01/2021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1629340"/>
                  </a:ext>
                </a:extLst>
              </a:tr>
              <a:tr h="3444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 el plan de trabajo de la estrategia de Liderazgo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1/02/2021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5047031"/>
                  </a:ext>
                </a:extLst>
              </a:tr>
              <a:tr h="344474"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Implementación de esquema de seguimiento a compromisos laborales de trabajadores oficiales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GTH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de resultados de seguimiento por cada trabajador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Publicar el procedimiento mediante resolución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2/01/2021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31/03/2021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2542172"/>
                  </a:ext>
                </a:extLst>
              </a:tr>
              <a:tr h="2296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Socializar el procedimiento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2/01/2021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31/03/2021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9136454"/>
                  </a:ext>
                </a:extLst>
              </a:tr>
              <a:tr h="3444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 compromisos laborales por trabajador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15/01/2021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30/03/2021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9346997"/>
                  </a:ext>
                </a:extLst>
              </a:tr>
              <a:tr h="17223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seguimiento semestral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1/04/2021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31/11/2021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8190381"/>
                  </a:ext>
                </a:extLst>
              </a:tr>
              <a:tr h="344474">
                <a:tc row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del aplicativo web de recepción de novedades de nomina y seguimiento de incapacidades</a:t>
                      </a: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noProof="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GTH/GTI</a:t>
                      </a: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Aplicativo desarrollado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el acuerdo de contenido con el Grupo de Tecnología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1/02/2021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28/02/2021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597123"/>
                  </a:ext>
                </a:extLst>
              </a:tr>
              <a:tr h="17223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la aplicación web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1/03/2021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31/05/2021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0055062"/>
                  </a:ext>
                </a:extLst>
              </a:tr>
              <a:tr h="3444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Cargar aplicación en ambiente de prueba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1/06/2021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30/06/2021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6083464"/>
                  </a:ext>
                </a:extLst>
              </a:tr>
              <a:tr h="3444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esquema de socialización y capacitación de la herramienta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1/07/2021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31/07/2021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2857969"/>
                  </a:ext>
                </a:extLst>
              </a:tr>
              <a:tr h="3444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seguimiento de la aplicación en producción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1/08/2021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31/08/2021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872370"/>
                  </a:ext>
                </a:extLst>
              </a:tr>
              <a:tr h="344474"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Formulación e implementación del Plan de Intervención de clima organizacional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noProof="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GTH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de la estrategia de mejoramiento de clima organizacional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documento de estrategia de intervención de clima organizacional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2/01/2021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30/04/2021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0648718"/>
                  </a:ext>
                </a:extLst>
              </a:tr>
              <a:tr h="3444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Formular plan de intervención para vigencia 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1/05/2021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31/05/2021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4437679"/>
                  </a:ext>
                </a:extLst>
              </a:tr>
              <a:tr h="17223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plan de intervención 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1/06/2021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30/11/2021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3770440"/>
                  </a:ext>
                </a:extLst>
              </a:tr>
              <a:tr h="3444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informe de resultado de la intervención 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1/12/2021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7913324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FF1B07-D54A-420F-89D7-C941EE2763E8}"/>
              </a:ext>
            </a:extLst>
          </p:cNvPr>
          <p:cNvSpPr txBox="1"/>
          <p:nvPr/>
        </p:nvSpPr>
        <p:spPr>
          <a:xfrm>
            <a:off x="423862" y="419844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4BAAE1"/>
                </a:solidFill>
                <a:latin typeface="Calibri" panose="020F0502020204030204"/>
              </a:rPr>
              <a:t>Foco Cultura y Talento</a:t>
            </a:r>
          </a:p>
        </p:txBody>
      </p:sp>
    </p:spTree>
    <p:extLst>
      <p:ext uri="{BB962C8B-B14F-4D97-AF65-F5344CB8AC3E}">
        <p14:creationId xmlns:p14="http://schemas.microsoft.com/office/powerpoint/2010/main" val="451477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áfico 4" descr="Red">
            <a:extLst>
              <a:ext uri="{FF2B5EF4-FFF2-40B4-BE49-F238E27FC236}">
                <a16:creationId xmlns:a16="http://schemas.microsoft.com/office/drawing/2014/main" id="{D6D153BF-4B9E-411E-B7E5-B226AFDB21BB}"/>
              </a:ext>
            </a:extLst>
          </p:cNvPr>
          <p:cNvSpPr/>
          <p:nvPr/>
        </p:nvSpPr>
        <p:spPr>
          <a:xfrm>
            <a:off x="10126247" y="1512081"/>
            <a:ext cx="1539504" cy="1567325"/>
          </a:xfrm>
          <a:custGeom>
            <a:avLst/>
            <a:gdLst>
              <a:gd name="connsiteX0" fmla="*/ 2763127 w 2854964"/>
              <a:gd name="connsiteY0" fmla="*/ 981561 h 2712215"/>
              <a:gd name="connsiteX1" fmla="*/ 2388413 w 2854964"/>
              <a:gd name="connsiteY1" fmla="*/ 828107 h 2712215"/>
              <a:gd name="connsiteX2" fmla="*/ 2213547 w 2854964"/>
              <a:gd name="connsiteY2" fmla="*/ 1131447 h 2712215"/>
              <a:gd name="connsiteX3" fmla="*/ 1753184 w 2854964"/>
              <a:gd name="connsiteY3" fmla="*/ 1324157 h 2712215"/>
              <a:gd name="connsiteX4" fmla="*/ 1514080 w 2854964"/>
              <a:gd name="connsiteY4" fmla="*/ 1156428 h 2712215"/>
              <a:gd name="connsiteX5" fmla="*/ 1514080 w 2854964"/>
              <a:gd name="connsiteY5" fmla="*/ 660378 h 2712215"/>
              <a:gd name="connsiteX6" fmla="*/ 1728203 w 2854964"/>
              <a:gd name="connsiteY6" fmla="*/ 385587 h 2712215"/>
              <a:gd name="connsiteX7" fmla="*/ 1442706 w 2854964"/>
              <a:gd name="connsiteY7" fmla="*/ 100091 h 2712215"/>
              <a:gd name="connsiteX8" fmla="*/ 1442706 w 2854964"/>
              <a:gd name="connsiteY8" fmla="*/ 100091 h 2712215"/>
              <a:gd name="connsiteX9" fmla="*/ 1157210 w 2854964"/>
              <a:gd name="connsiteY9" fmla="*/ 385587 h 2712215"/>
              <a:gd name="connsiteX10" fmla="*/ 1371332 w 2854964"/>
              <a:gd name="connsiteY10" fmla="*/ 660378 h 2712215"/>
              <a:gd name="connsiteX11" fmla="*/ 1371332 w 2854964"/>
              <a:gd name="connsiteY11" fmla="*/ 1152859 h 2712215"/>
              <a:gd name="connsiteX12" fmla="*/ 1132229 w 2854964"/>
              <a:gd name="connsiteY12" fmla="*/ 1320588 h 2712215"/>
              <a:gd name="connsiteX13" fmla="*/ 671866 w 2854964"/>
              <a:gd name="connsiteY13" fmla="*/ 1127878 h 2712215"/>
              <a:gd name="connsiteX14" fmla="*/ 496999 w 2854964"/>
              <a:gd name="connsiteY14" fmla="*/ 824538 h 2712215"/>
              <a:gd name="connsiteX15" fmla="*/ 122285 w 2854964"/>
              <a:gd name="connsiteY15" fmla="*/ 977993 h 2712215"/>
              <a:gd name="connsiteX16" fmla="*/ 275740 w 2854964"/>
              <a:gd name="connsiteY16" fmla="*/ 1352707 h 2712215"/>
              <a:gd name="connsiteX17" fmla="*/ 611198 w 2854964"/>
              <a:gd name="connsiteY17" fmla="*/ 1259920 h 2712215"/>
              <a:gd name="connsiteX18" fmla="*/ 1082267 w 2854964"/>
              <a:gd name="connsiteY18" fmla="*/ 1452630 h 2712215"/>
              <a:gd name="connsiteX19" fmla="*/ 1078698 w 2854964"/>
              <a:gd name="connsiteY19" fmla="*/ 1499024 h 2712215"/>
              <a:gd name="connsiteX20" fmla="*/ 1150072 w 2854964"/>
              <a:gd name="connsiteY20" fmla="*/ 1713146 h 2712215"/>
              <a:gd name="connsiteX21" fmla="*/ 778927 w 2854964"/>
              <a:gd name="connsiteY21" fmla="*/ 2087860 h 2712215"/>
              <a:gd name="connsiteX22" fmla="*/ 432763 w 2854964"/>
              <a:gd name="connsiteY22" fmla="*/ 2130684 h 2712215"/>
              <a:gd name="connsiteX23" fmla="*/ 432763 w 2854964"/>
              <a:gd name="connsiteY23" fmla="*/ 2533948 h 2712215"/>
              <a:gd name="connsiteX24" fmla="*/ 836026 w 2854964"/>
              <a:gd name="connsiteY24" fmla="*/ 2533948 h 2712215"/>
              <a:gd name="connsiteX25" fmla="*/ 878851 w 2854964"/>
              <a:gd name="connsiteY25" fmla="*/ 2187784 h 2712215"/>
              <a:gd name="connsiteX26" fmla="*/ 1257133 w 2854964"/>
              <a:gd name="connsiteY26" fmla="*/ 1809501 h 2712215"/>
              <a:gd name="connsiteX27" fmla="*/ 1435569 w 2854964"/>
              <a:gd name="connsiteY27" fmla="*/ 1859463 h 2712215"/>
              <a:gd name="connsiteX28" fmla="*/ 1442706 w 2854964"/>
              <a:gd name="connsiteY28" fmla="*/ 1859463 h 2712215"/>
              <a:gd name="connsiteX29" fmla="*/ 1449844 w 2854964"/>
              <a:gd name="connsiteY29" fmla="*/ 1859463 h 2712215"/>
              <a:gd name="connsiteX30" fmla="*/ 1628279 w 2854964"/>
              <a:gd name="connsiteY30" fmla="*/ 1809501 h 2712215"/>
              <a:gd name="connsiteX31" fmla="*/ 2006562 w 2854964"/>
              <a:gd name="connsiteY31" fmla="*/ 2187784 h 2712215"/>
              <a:gd name="connsiteX32" fmla="*/ 2049386 w 2854964"/>
              <a:gd name="connsiteY32" fmla="*/ 2537517 h 2712215"/>
              <a:gd name="connsiteX33" fmla="*/ 2452650 w 2854964"/>
              <a:gd name="connsiteY33" fmla="*/ 2537517 h 2712215"/>
              <a:gd name="connsiteX34" fmla="*/ 2452650 w 2854964"/>
              <a:gd name="connsiteY34" fmla="*/ 2134253 h 2712215"/>
              <a:gd name="connsiteX35" fmla="*/ 2106485 w 2854964"/>
              <a:gd name="connsiteY35" fmla="*/ 2091429 h 2712215"/>
              <a:gd name="connsiteX36" fmla="*/ 1735340 w 2854964"/>
              <a:gd name="connsiteY36" fmla="*/ 1716715 h 2712215"/>
              <a:gd name="connsiteX37" fmla="*/ 1806714 w 2854964"/>
              <a:gd name="connsiteY37" fmla="*/ 1502592 h 2712215"/>
              <a:gd name="connsiteX38" fmla="*/ 1803145 w 2854964"/>
              <a:gd name="connsiteY38" fmla="*/ 1456199 h 2712215"/>
              <a:gd name="connsiteX39" fmla="*/ 2274215 w 2854964"/>
              <a:gd name="connsiteY39" fmla="*/ 1263489 h 2712215"/>
              <a:gd name="connsiteX40" fmla="*/ 2609673 w 2854964"/>
              <a:gd name="connsiteY40" fmla="*/ 1356275 h 2712215"/>
              <a:gd name="connsiteX41" fmla="*/ 2763127 w 2854964"/>
              <a:gd name="connsiteY41" fmla="*/ 981561 h 271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54964" h="2712215">
                <a:moveTo>
                  <a:pt x="2763127" y="981561"/>
                </a:moveTo>
                <a:cubicBezTo>
                  <a:pt x="2702459" y="835244"/>
                  <a:pt x="2534730" y="767439"/>
                  <a:pt x="2388413" y="828107"/>
                </a:cubicBezTo>
                <a:cubicBezTo>
                  <a:pt x="2267077" y="878069"/>
                  <a:pt x="2195703" y="1006542"/>
                  <a:pt x="2213547" y="1131447"/>
                </a:cubicBezTo>
                <a:lnTo>
                  <a:pt x="1753184" y="1324157"/>
                </a:lnTo>
                <a:cubicBezTo>
                  <a:pt x="1703222" y="1238508"/>
                  <a:pt x="1614004" y="1174271"/>
                  <a:pt x="1514080" y="1156428"/>
                </a:cubicBezTo>
                <a:lnTo>
                  <a:pt x="1514080" y="660378"/>
                </a:lnTo>
                <a:cubicBezTo>
                  <a:pt x="1635416" y="628259"/>
                  <a:pt x="1728203" y="517630"/>
                  <a:pt x="1728203" y="385587"/>
                </a:cubicBezTo>
                <a:cubicBezTo>
                  <a:pt x="1728203" y="228564"/>
                  <a:pt x="1599729" y="100091"/>
                  <a:pt x="1442706" y="100091"/>
                </a:cubicBezTo>
                <a:lnTo>
                  <a:pt x="1442706" y="100091"/>
                </a:lnTo>
                <a:cubicBezTo>
                  <a:pt x="1285683" y="100091"/>
                  <a:pt x="1157210" y="228564"/>
                  <a:pt x="1157210" y="385587"/>
                </a:cubicBezTo>
                <a:cubicBezTo>
                  <a:pt x="1157210" y="517630"/>
                  <a:pt x="1249996" y="628259"/>
                  <a:pt x="1371332" y="660378"/>
                </a:cubicBezTo>
                <a:lnTo>
                  <a:pt x="1371332" y="1152859"/>
                </a:lnTo>
                <a:cubicBezTo>
                  <a:pt x="1267840" y="1170703"/>
                  <a:pt x="1182191" y="1234939"/>
                  <a:pt x="1132229" y="1320588"/>
                </a:cubicBezTo>
                <a:lnTo>
                  <a:pt x="671866" y="1127878"/>
                </a:lnTo>
                <a:cubicBezTo>
                  <a:pt x="689709" y="1002973"/>
                  <a:pt x="621904" y="874500"/>
                  <a:pt x="496999" y="824538"/>
                </a:cubicBezTo>
                <a:cubicBezTo>
                  <a:pt x="350682" y="763870"/>
                  <a:pt x="182953" y="831676"/>
                  <a:pt x="122285" y="977993"/>
                </a:cubicBezTo>
                <a:cubicBezTo>
                  <a:pt x="61617" y="1124310"/>
                  <a:pt x="129423" y="1292039"/>
                  <a:pt x="275740" y="1352707"/>
                </a:cubicBezTo>
                <a:cubicBezTo>
                  <a:pt x="397076" y="1402669"/>
                  <a:pt x="536255" y="1363413"/>
                  <a:pt x="611198" y="1259920"/>
                </a:cubicBezTo>
                <a:lnTo>
                  <a:pt x="1082267" y="1452630"/>
                </a:lnTo>
                <a:cubicBezTo>
                  <a:pt x="1078698" y="1466905"/>
                  <a:pt x="1078698" y="1484749"/>
                  <a:pt x="1078698" y="1499024"/>
                </a:cubicBezTo>
                <a:cubicBezTo>
                  <a:pt x="1078698" y="1577535"/>
                  <a:pt x="1103679" y="1652478"/>
                  <a:pt x="1150072" y="1713146"/>
                </a:cubicBezTo>
                <a:lnTo>
                  <a:pt x="778927" y="2087860"/>
                </a:lnTo>
                <a:cubicBezTo>
                  <a:pt x="668297" y="2023623"/>
                  <a:pt x="525549" y="2037898"/>
                  <a:pt x="432763" y="2130684"/>
                </a:cubicBezTo>
                <a:cubicBezTo>
                  <a:pt x="322133" y="2241314"/>
                  <a:pt x="322133" y="2423318"/>
                  <a:pt x="432763" y="2533948"/>
                </a:cubicBezTo>
                <a:cubicBezTo>
                  <a:pt x="543392" y="2644578"/>
                  <a:pt x="725396" y="2644578"/>
                  <a:pt x="836026" y="2533948"/>
                </a:cubicBezTo>
                <a:cubicBezTo>
                  <a:pt x="928813" y="2441162"/>
                  <a:pt x="943087" y="2298414"/>
                  <a:pt x="878851" y="2187784"/>
                </a:cubicBezTo>
                <a:lnTo>
                  <a:pt x="1257133" y="1809501"/>
                </a:lnTo>
                <a:cubicBezTo>
                  <a:pt x="1310664" y="1841619"/>
                  <a:pt x="1371332" y="1859463"/>
                  <a:pt x="1435569" y="1859463"/>
                </a:cubicBezTo>
                <a:cubicBezTo>
                  <a:pt x="1439138" y="1859463"/>
                  <a:pt x="1439138" y="1859463"/>
                  <a:pt x="1442706" y="1859463"/>
                </a:cubicBezTo>
                <a:cubicBezTo>
                  <a:pt x="1446275" y="1859463"/>
                  <a:pt x="1446275" y="1859463"/>
                  <a:pt x="1449844" y="1859463"/>
                </a:cubicBezTo>
                <a:cubicBezTo>
                  <a:pt x="1514080" y="1859463"/>
                  <a:pt x="1574748" y="1841619"/>
                  <a:pt x="1628279" y="1809501"/>
                </a:cubicBezTo>
                <a:lnTo>
                  <a:pt x="2006562" y="2187784"/>
                </a:lnTo>
                <a:cubicBezTo>
                  <a:pt x="1942325" y="2298414"/>
                  <a:pt x="1956600" y="2441162"/>
                  <a:pt x="2049386" y="2537517"/>
                </a:cubicBezTo>
                <a:cubicBezTo>
                  <a:pt x="2160016" y="2648147"/>
                  <a:pt x="2342020" y="2648147"/>
                  <a:pt x="2452650" y="2537517"/>
                </a:cubicBezTo>
                <a:cubicBezTo>
                  <a:pt x="2563280" y="2426887"/>
                  <a:pt x="2563280" y="2244883"/>
                  <a:pt x="2452650" y="2134253"/>
                </a:cubicBezTo>
                <a:cubicBezTo>
                  <a:pt x="2359863" y="2041467"/>
                  <a:pt x="2217115" y="2027192"/>
                  <a:pt x="2106485" y="2091429"/>
                </a:cubicBezTo>
                <a:lnTo>
                  <a:pt x="1735340" y="1716715"/>
                </a:lnTo>
                <a:cubicBezTo>
                  <a:pt x="1781733" y="1656047"/>
                  <a:pt x="1806714" y="1584672"/>
                  <a:pt x="1806714" y="1502592"/>
                </a:cubicBezTo>
                <a:cubicBezTo>
                  <a:pt x="1806714" y="1488317"/>
                  <a:pt x="1806714" y="1470474"/>
                  <a:pt x="1803145" y="1456199"/>
                </a:cubicBezTo>
                <a:lnTo>
                  <a:pt x="2274215" y="1263489"/>
                </a:lnTo>
                <a:cubicBezTo>
                  <a:pt x="2349157" y="1363413"/>
                  <a:pt x="2488337" y="1406237"/>
                  <a:pt x="2609673" y="1356275"/>
                </a:cubicBezTo>
                <a:cubicBezTo>
                  <a:pt x="2752421" y="1292039"/>
                  <a:pt x="2823795" y="1127878"/>
                  <a:pt x="2763127" y="98156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3562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12A21A-E539-4CAE-94ED-BBDD250C9B1B}"/>
              </a:ext>
            </a:extLst>
          </p:cNvPr>
          <p:cNvSpPr txBox="1"/>
          <p:nvPr/>
        </p:nvSpPr>
        <p:spPr>
          <a:xfrm>
            <a:off x="638118" y="1373403"/>
            <a:ext cx="5778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>
                <a:solidFill>
                  <a:srgbClr val="44546A"/>
                </a:solidFill>
              </a:rPr>
              <a:t>Desempeño y Gestión Institucional</a:t>
            </a:r>
          </a:p>
          <a:p>
            <a:endParaRPr lang="es-CO" sz="3200" b="1" dirty="0">
              <a:solidFill>
                <a:srgbClr val="44546A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38119" y="2068057"/>
            <a:ext cx="9488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s-CO" dirty="0">
                <a:solidFill>
                  <a:srgbClr val="004A84"/>
                </a:solidFill>
              </a:rPr>
              <a:t>Optimizar la gestión Institucional fortaleciendo el Modelo Integrado de Planeación y Gestión al interior de la entidad, para lograr una adecuada gestión misional acompañada de las mejores prácticas en la administración pública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1F834F-6C30-4CD7-BE07-2A4F7C4B1E0A}"/>
              </a:ext>
            </a:extLst>
          </p:cNvPr>
          <p:cNvSpPr txBox="1"/>
          <p:nvPr/>
        </p:nvSpPr>
        <p:spPr>
          <a:xfrm flipH="1">
            <a:off x="638118" y="4025385"/>
            <a:ext cx="7944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4BAAE1"/>
                </a:solidFill>
              </a:rPr>
              <a:t>Foco Planeación, Seguimiento y Control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D7AEF40-54A3-4EA3-A113-3BA1D9BA4630}"/>
              </a:ext>
            </a:extLst>
          </p:cNvPr>
          <p:cNvCxnSpPr>
            <a:cxnSpLocks/>
          </p:cNvCxnSpPr>
          <p:nvPr/>
        </p:nvCxnSpPr>
        <p:spPr>
          <a:xfrm>
            <a:off x="750414" y="3839253"/>
            <a:ext cx="11027632" cy="0"/>
          </a:xfrm>
          <a:prstGeom prst="line">
            <a:avLst/>
          </a:prstGeom>
          <a:ln w="19050">
            <a:solidFill>
              <a:srgbClr val="0036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638119" y="4670225"/>
            <a:ext cx="10315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dirty="0">
                <a:solidFill>
                  <a:srgbClr val="004A84"/>
                </a:solidFill>
              </a:rPr>
              <a:t>Objetivo: Implementar una cultura de planeación, seguimiento y control / Definir e implementar altos estándares de eficiencia técnica tanto técnicos como administrativos</a:t>
            </a:r>
          </a:p>
          <a:p>
            <a:pPr lvl="0"/>
            <a:endParaRPr lang="es-CO" dirty="0">
              <a:solidFill>
                <a:srgbClr val="004A84"/>
              </a:solidFill>
            </a:endParaRPr>
          </a:p>
          <a:p>
            <a:pPr lvl="0"/>
            <a:r>
              <a:rPr lang="es-ES" dirty="0">
                <a:solidFill>
                  <a:srgbClr val="004A84"/>
                </a:solidFill>
              </a:rPr>
              <a:t>Líder: Subgerencia de Desarrollo de Proyectos</a:t>
            </a:r>
            <a:endParaRPr lang="es-CO" dirty="0">
              <a:solidFill>
                <a:srgbClr val="004A84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96657" y="205261"/>
            <a:ext cx="5755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rgbClr val="4BAAE1"/>
                </a:solidFill>
              </a:rPr>
              <a:t>Propuesta Plan de Acción Institucional 2021</a:t>
            </a:r>
          </a:p>
        </p:txBody>
      </p:sp>
    </p:spTree>
    <p:extLst>
      <p:ext uri="{BB962C8B-B14F-4D97-AF65-F5344CB8AC3E}">
        <p14:creationId xmlns:p14="http://schemas.microsoft.com/office/powerpoint/2010/main" val="1381706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360FF54-859D-45E3-95DA-5A09ED5D3E91}"/>
              </a:ext>
            </a:extLst>
          </p:cNvPr>
          <p:cNvGraphicFramePr>
            <a:graphicFrameLocks noGrp="1"/>
          </p:cNvGraphicFramePr>
          <p:nvPr/>
        </p:nvGraphicFramePr>
        <p:xfrm>
          <a:off x="488156" y="1057274"/>
          <a:ext cx="11215687" cy="494919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28624">
                  <a:extLst>
                    <a:ext uri="{9D8B030D-6E8A-4147-A177-3AD203B41FA5}">
                      <a16:colId xmlns:a16="http://schemas.microsoft.com/office/drawing/2014/main" val="1793326265"/>
                    </a:ext>
                  </a:extLst>
                </a:gridCol>
                <a:gridCol w="2147262">
                  <a:extLst>
                    <a:ext uri="{9D8B030D-6E8A-4147-A177-3AD203B41FA5}">
                      <a16:colId xmlns:a16="http://schemas.microsoft.com/office/drawing/2014/main" val="170888079"/>
                    </a:ext>
                  </a:extLst>
                </a:gridCol>
                <a:gridCol w="1652337">
                  <a:extLst>
                    <a:ext uri="{9D8B030D-6E8A-4147-A177-3AD203B41FA5}">
                      <a16:colId xmlns:a16="http://schemas.microsoft.com/office/drawing/2014/main" val="1367636876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1669578097"/>
                    </a:ext>
                  </a:extLst>
                </a:gridCol>
                <a:gridCol w="3234363">
                  <a:extLst>
                    <a:ext uri="{9D8B030D-6E8A-4147-A177-3AD203B41FA5}">
                      <a16:colId xmlns:a16="http://schemas.microsoft.com/office/drawing/2014/main" val="730263608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676568766"/>
                    </a:ext>
                  </a:extLst>
                </a:gridCol>
                <a:gridCol w="1185863">
                  <a:extLst>
                    <a:ext uri="{9D8B030D-6E8A-4147-A177-3AD203B41FA5}">
                      <a16:colId xmlns:a16="http://schemas.microsoft.com/office/drawing/2014/main" val="1545579215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Ítem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Hitos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Responsable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  <a:p>
                      <a:pPr algn="ctr" fontAlgn="ctr"/>
                      <a:endParaRPr lang="es-CO" sz="1200" b="1" u="none" strike="noStrike" kern="1200" dirty="0">
                        <a:solidFill>
                          <a:srgbClr val="004A8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de Inicio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de Terminación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9252523"/>
                  </a:ext>
                </a:extLst>
              </a:tr>
              <a:tr h="55721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algn="ctr" fontAlgn="b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 de los mecanismos implementados en vigencias anteriores orientados a consolidar la cultura de planeación, seguimiento y control.</a:t>
                      </a: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 / SDP</a:t>
                      </a:r>
                    </a:p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GTI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Proceso integral de planeación, monitoreo y control de proyectos basado en políticas PMI®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Fortalecer el proceso de gestión integral de proyectos basado en buenas prácticas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1/02/2020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30/09/2020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8647964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y poner en funcionamiento la herramienta tecnológica en desarrollo en Fase II.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1/02/2020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15/12/2021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825023"/>
                  </a:ext>
                </a:extLst>
              </a:tr>
              <a:tr h="128587">
                <a:tc rowSpan="5">
                  <a:txBody>
                    <a:bodyPr/>
                    <a:lstStyle/>
                    <a:p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2</a:t>
                      </a: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Realizar el monitoreo del esquema de seguimiento y control de proyectos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363496"/>
                  </a:ext>
                </a:extLst>
              </a:tr>
              <a:tr h="842963">
                <a:tc vMerge="1"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de monitoreo y control de proyectos implementado para toma de decisiones de manera oportuna.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Capturar la información existente relacionada con la gestión integral de proyectos para identificar las problemáticas, generación de alertas tempranas.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1/02/2021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9683887"/>
                  </a:ext>
                </a:extLst>
              </a:tr>
              <a:tr h="7229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Sistematizar las alertas tempranas en la nueva herramienta tecnológica.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01/11/2021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3573320"/>
                  </a:ext>
                </a:extLst>
              </a:tr>
              <a:tr h="6286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los seguimientos a nivel gerencial en el comité de seguimiento y control con la periodicidad determinada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1/02/2021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9442402"/>
                  </a:ext>
                </a:extLst>
              </a:tr>
              <a:tr h="9829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acciones preventiva y correctivas al cumplimiento de la política integral de gestión de proyectos / Sanciones por desacatos a la implementación de la política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1/02/2021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738409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096A6DD-ED40-4A0E-A864-357065D934EB}"/>
              </a:ext>
            </a:extLst>
          </p:cNvPr>
          <p:cNvSpPr txBox="1"/>
          <p:nvPr/>
        </p:nvSpPr>
        <p:spPr>
          <a:xfrm>
            <a:off x="488156" y="359763"/>
            <a:ext cx="83831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4BAAE1"/>
                </a:solidFill>
                <a:latin typeface="Calibri" panose="020F0502020204030204"/>
              </a:rPr>
              <a:t>Foco de Planeación, Seguimiento y Control</a:t>
            </a:r>
          </a:p>
        </p:txBody>
      </p:sp>
    </p:spTree>
    <p:extLst>
      <p:ext uri="{BB962C8B-B14F-4D97-AF65-F5344CB8AC3E}">
        <p14:creationId xmlns:p14="http://schemas.microsoft.com/office/powerpoint/2010/main" val="3277252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360FF54-859D-45E3-95DA-5A09ED5D3E91}"/>
              </a:ext>
            </a:extLst>
          </p:cNvPr>
          <p:cNvGraphicFramePr>
            <a:graphicFrameLocks noGrp="1"/>
          </p:cNvGraphicFramePr>
          <p:nvPr/>
        </p:nvGraphicFramePr>
        <p:xfrm>
          <a:off x="457201" y="1042987"/>
          <a:ext cx="11215687" cy="511492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85774">
                  <a:extLst>
                    <a:ext uri="{9D8B030D-6E8A-4147-A177-3AD203B41FA5}">
                      <a16:colId xmlns:a16="http://schemas.microsoft.com/office/drawing/2014/main" val="1793326265"/>
                    </a:ext>
                  </a:extLst>
                </a:gridCol>
                <a:gridCol w="1960646">
                  <a:extLst>
                    <a:ext uri="{9D8B030D-6E8A-4147-A177-3AD203B41FA5}">
                      <a16:colId xmlns:a16="http://schemas.microsoft.com/office/drawing/2014/main" val="170888079"/>
                    </a:ext>
                  </a:extLst>
                </a:gridCol>
                <a:gridCol w="1443790">
                  <a:extLst>
                    <a:ext uri="{9D8B030D-6E8A-4147-A177-3AD203B41FA5}">
                      <a16:colId xmlns:a16="http://schemas.microsoft.com/office/drawing/2014/main" val="1367636876"/>
                    </a:ext>
                  </a:extLst>
                </a:gridCol>
                <a:gridCol w="1981952">
                  <a:extLst>
                    <a:ext uri="{9D8B030D-6E8A-4147-A177-3AD203B41FA5}">
                      <a16:colId xmlns:a16="http://schemas.microsoft.com/office/drawing/2014/main" val="1669578097"/>
                    </a:ext>
                  </a:extLst>
                </a:gridCol>
                <a:gridCol w="2600325">
                  <a:extLst>
                    <a:ext uri="{9D8B030D-6E8A-4147-A177-3AD203B41FA5}">
                      <a16:colId xmlns:a16="http://schemas.microsoft.com/office/drawing/2014/main" val="730263608"/>
                    </a:ext>
                  </a:extLst>
                </a:gridCol>
                <a:gridCol w="1557337">
                  <a:extLst>
                    <a:ext uri="{9D8B030D-6E8A-4147-A177-3AD203B41FA5}">
                      <a16:colId xmlns:a16="http://schemas.microsoft.com/office/drawing/2014/main" val="676568766"/>
                    </a:ext>
                  </a:extLst>
                </a:gridCol>
                <a:gridCol w="1185863">
                  <a:extLst>
                    <a:ext uri="{9D8B030D-6E8A-4147-A177-3AD203B41FA5}">
                      <a16:colId xmlns:a16="http://schemas.microsoft.com/office/drawing/2014/main" val="1545579215"/>
                    </a:ext>
                  </a:extLst>
                </a:gridCol>
              </a:tblGrid>
              <a:tr h="5264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Ítem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Hitos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de Inicio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de Terminación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9252523"/>
                  </a:ext>
                </a:extLst>
              </a:tr>
              <a:tr h="7564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Socialización y sensibilización 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 / SDP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Humano alineado a la estrategia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Formular y desarrollar un plan de sensibilización asociado al fortalecimiento del proceso integral de proyectos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1/02/2021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28/02/2020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4294630"/>
                  </a:ext>
                </a:extLst>
              </a:tr>
              <a:tr h="8696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el plan de fortalecimiento en conceptos de gestión de proyectos, dirigido al equipo de trabajo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1/02/2021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17/12/2021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2838287"/>
                  </a:ext>
                </a:extLst>
              </a:tr>
              <a:tr h="41244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e implementar una estrategia enfocada al cierre integral de proyectos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 / SDP / SO / SF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Lineamientos de cierre integral de proyectos basado en buenas prácticas de gestión, enfocado en los proyectos vigentes como a la depuración de proyectos desarrollados en vigencias anteriores.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Formular una estrategia enfocada al cierre integral de los proyectos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15/01/2021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28/02/2021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2983507"/>
                  </a:ext>
                </a:extLst>
              </a:tr>
              <a:tr h="6104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la estrategia de cierre integral de proyectos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15/01/2021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28/02/2021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2236043"/>
                  </a:ext>
                </a:extLst>
              </a:tr>
              <a:tr h="9989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Efectuar el control de depuración de cierre integral de proyectos rezagados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1/03/2021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3154632"/>
                  </a:ext>
                </a:extLst>
              </a:tr>
              <a:tr h="9404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la depuración de cierre integral de proyectos rezagados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1/03/2021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041677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096A6DD-ED40-4A0E-A864-357065D934EB}"/>
              </a:ext>
            </a:extLst>
          </p:cNvPr>
          <p:cNvSpPr txBox="1"/>
          <p:nvPr/>
        </p:nvSpPr>
        <p:spPr>
          <a:xfrm>
            <a:off x="488156" y="359763"/>
            <a:ext cx="83831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4BAAE1"/>
                </a:solidFill>
                <a:latin typeface="Calibri" panose="020F0502020204030204"/>
              </a:rPr>
              <a:t>Foco de Planeación, Seguimiento y Control</a:t>
            </a:r>
          </a:p>
        </p:txBody>
      </p:sp>
    </p:spTree>
    <p:extLst>
      <p:ext uri="{BB962C8B-B14F-4D97-AF65-F5344CB8AC3E}">
        <p14:creationId xmlns:p14="http://schemas.microsoft.com/office/powerpoint/2010/main" val="1625299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áfico 4" descr="Red">
            <a:extLst>
              <a:ext uri="{FF2B5EF4-FFF2-40B4-BE49-F238E27FC236}">
                <a16:creationId xmlns:a16="http://schemas.microsoft.com/office/drawing/2014/main" id="{D6D153BF-4B9E-411E-B7E5-B226AFDB21BB}"/>
              </a:ext>
            </a:extLst>
          </p:cNvPr>
          <p:cNvSpPr/>
          <p:nvPr/>
        </p:nvSpPr>
        <p:spPr>
          <a:xfrm>
            <a:off x="10126247" y="1512081"/>
            <a:ext cx="1539504" cy="1567325"/>
          </a:xfrm>
          <a:custGeom>
            <a:avLst/>
            <a:gdLst>
              <a:gd name="connsiteX0" fmla="*/ 2763127 w 2854964"/>
              <a:gd name="connsiteY0" fmla="*/ 981561 h 2712215"/>
              <a:gd name="connsiteX1" fmla="*/ 2388413 w 2854964"/>
              <a:gd name="connsiteY1" fmla="*/ 828107 h 2712215"/>
              <a:gd name="connsiteX2" fmla="*/ 2213547 w 2854964"/>
              <a:gd name="connsiteY2" fmla="*/ 1131447 h 2712215"/>
              <a:gd name="connsiteX3" fmla="*/ 1753184 w 2854964"/>
              <a:gd name="connsiteY3" fmla="*/ 1324157 h 2712215"/>
              <a:gd name="connsiteX4" fmla="*/ 1514080 w 2854964"/>
              <a:gd name="connsiteY4" fmla="*/ 1156428 h 2712215"/>
              <a:gd name="connsiteX5" fmla="*/ 1514080 w 2854964"/>
              <a:gd name="connsiteY5" fmla="*/ 660378 h 2712215"/>
              <a:gd name="connsiteX6" fmla="*/ 1728203 w 2854964"/>
              <a:gd name="connsiteY6" fmla="*/ 385587 h 2712215"/>
              <a:gd name="connsiteX7" fmla="*/ 1442706 w 2854964"/>
              <a:gd name="connsiteY7" fmla="*/ 100091 h 2712215"/>
              <a:gd name="connsiteX8" fmla="*/ 1442706 w 2854964"/>
              <a:gd name="connsiteY8" fmla="*/ 100091 h 2712215"/>
              <a:gd name="connsiteX9" fmla="*/ 1157210 w 2854964"/>
              <a:gd name="connsiteY9" fmla="*/ 385587 h 2712215"/>
              <a:gd name="connsiteX10" fmla="*/ 1371332 w 2854964"/>
              <a:gd name="connsiteY10" fmla="*/ 660378 h 2712215"/>
              <a:gd name="connsiteX11" fmla="*/ 1371332 w 2854964"/>
              <a:gd name="connsiteY11" fmla="*/ 1152859 h 2712215"/>
              <a:gd name="connsiteX12" fmla="*/ 1132229 w 2854964"/>
              <a:gd name="connsiteY12" fmla="*/ 1320588 h 2712215"/>
              <a:gd name="connsiteX13" fmla="*/ 671866 w 2854964"/>
              <a:gd name="connsiteY13" fmla="*/ 1127878 h 2712215"/>
              <a:gd name="connsiteX14" fmla="*/ 496999 w 2854964"/>
              <a:gd name="connsiteY14" fmla="*/ 824538 h 2712215"/>
              <a:gd name="connsiteX15" fmla="*/ 122285 w 2854964"/>
              <a:gd name="connsiteY15" fmla="*/ 977993 h 2712215"/>
              <a:gd name="connsiteX16" fmla="*/ 275740 w 2854964"/>
              <a:gd name="connsiteY16" fmla="*/ 1352707 h 2712215"/>
              <a:gd name="connsiteX17" fmla="*/ 611198 w 2854964"/>
              <a:gd name="connsiteY17" fmla="*/ 1259920 h 2712215"/>
              <a:gd name="connsiteX18" fmla="*/ 1082267 w 2854964"/>
              <a:gd name="connsiteY18" fmla="*/ 1452630 h 2712215"/>
              <a:gd name="connsiteX19" fmla="*/ 1078698 w 2854964"/>
              <a:gd name="connsiteY19" fmla="*/ 1499024 h 2712215"/>
              <a:gd name="connsiteX20" fmla="*/ 1150072 w 2854964"/>
              <a:gd name="connsiteY20" fmla="*/ 1713146 h 2712215"/>
              <a:gd name="connsiteX21" fmla="*/ 778927 w 2854964"/>
              <a:gd name="connsiteY21" fmla="*/ 2087860 h 2712215"/>
              <a:gd name="connsiteX22" fmla="*/ 432763 w 2854964"/>
              <a:gd name="connsiteY22" fmla="*/ 2130684 h 2712215"/>
              <a:gd name="connsiteX23" fmla="*/ 432763 w 2854964"/>
              <a:gd name="connsiteY23" fmla="*/ 2533948 h 2712215"/>
              <a:gd name="connsiteX24" fmla="*/ 836026 w 2854964"/>
              <a:gd name="connsiteY24" fmla="*/ 2533948 h 2712215"/>
              <a:gd name="connsiteX25" fmla="*/ 878851 w 2854964"/>
              <a:gd name="connsiteY25" fmla="*/ 2187784 h 2712215"/>
              <a:gd name="connsiteX26" fmla="*/ 1257133 w 2854964"/>
              <a:gd name="connsiteY26" fmla="*/ 1809501 h 2712215"/>
              <a:gd name="connsiteX27" fmla="*/ 1435569 w 2854964"/>
              <a:gd name="connsiteY27" fmla="*/ 1859463 h 2712215"/>
              <a:gd name="connsiteX28" fmla="*/ 1442706 w 2854964"/>
              <a:gd name="connsiteY28" fmla="*/ 1859463 h 2712215"/>
              <a:gd name="connsiteX29" fmla="*/ 1449844 w 2854964"/>
              <a:gd name="connsiteY29" fmla="*/ 1859463 h 2712215"/>
              <a:gd name="connsiteX30" fmla="*/ 1628279 w 2854964"/>
              <a:gd name="connsiteY30" fmla="*/ 1809501 h 2712215"/>
              <a:gd name="connsiteX31" fmla="*/ 2006562 w 2854964"/>
              <a:gd name="connsiteY31" fmla="*/ 2187784 h 2712215"/>
              <a:gd name="connsiteX32" fmla="*/ 2049386 w 2854964"/>
              <a:gd name="connsiteY32" fmla="*/ 2537517 h 2712215"/>
              <a:gd name="connsiteX33" fmla="*/ 2452650 w 2854964"/>
              <a:gd name="connsiteY33" fmla="*/ 2537517 h 2712215"/>
              <a:gd name="connsiteX34" fmla="*/ 2452650 w 2854964"/>
              <a:gd name="connsiteY34" fmla="*/ 2134253 h 2712215"/>
              <a:gd name="connsiteX35" fmla="*/ 2106485 w 2854964"/>
              <a:gd name="connsiteY35" fmla="*/ 2091429 h 2712215"/>
              <a:gd name="connsiteX36" fmla="*/ 1735340 w 2854964"/>
              <a:gd name="connsiteY36" fmla="*/ 1716715 h 2712215"/>
              <a:gd name="connsiteX37" fmla="*/ 1806714 w 2854964"/>
              <a:gd name="connsiteY37" fmla="*/ 1502592 h 2712215"/>
              <a:gd name="connsiteX38" fmla="*/ 1803145 w 2854964"/>
              <a:gd name="connsiteY38" fmla="*/ 1456199 h 2712215"/>
              <a:gd name="connsiteX39" fmla="*/ 2274215 w 2854964"/>
              <a:gd name="connsiteY39" fmla="*/ 1263489 h 2712215"/>
              <a:gd name="connsiteX40" fmla="*/ 2609673 w 2854964"/>
              <a:gd name="connsiteY40" fmla="*/ 1356275 h 2712215"/>
              <a:gd name="connsiteX41" fmla="*/ 2763127 w 2854964"/>
              <a:gd name="connsiteY41" fmla="*/ 981561 h 271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54964" h="2712215">
                <a:moveTo>
                  <a:pt x="2763127" y="981561"/>
                </a:moveTo>
                <a:cubicBezTo>
                  <a:pt x="2702459" y="835244"/>
                  <a:pt x="2534730" y="767439"/>
                  <a:pt x="2388413" y="828107"/>
                </a:cubicBezTo>
                <a:cubicBezTo>
                  <a:pt x="2267077" y="878069"/>
                  <a:pt x="2195703" y="1006542"/>
                  <a:pt x="2213547" y="1131447"/>
                </a:cubicBezTo>
                <a:lnTo>
                  <a:pt x="1753184" y="1324157"/>
                </a:lnTo>
                <a:cubicBezTo>
                  <a:pt x="1703222" y="1238508"/>
                  <a:pt x="1614004" y="1174271"/>
                  <a:pt x="1514080" y="1156428"/>
                </a:cubicBezTo>
                <a:lnTo>
                  <a:pt x="1514080" y="660378"/>
                </a:lnTo>
                <a:cubicBezTo>
                  <a:pt x="1635416" y="628259"/>
                  <a:pt x="1728203" y="517630"/>
                  <a:pt x="1728203" y="385587"/>
                </a:cubicBezTo>
                <a:cubicBezTo>
                  <a:pt x="1728203" y="228564"/>
                  <a:pt x="1599729" y="100091"/>
                  <a:pt x="1442706" y="100091"/>
                </a:cubicBezTo>
                <a:lnTo>
                  <a:pt x="1442706" y="100091"/>
                </a:lnTo>
                <a:cubicBezTo>
                  <a:pt x="1285683" y="100091"/>
                  <a:pt x="1157210" y="228564"/>
                  <a:pt x="1157210" y="385587"/>
                </a:cubicBezTo>
                <a:cubicBezTo>
                  <a:pt x="1157210" y="517630"/>
                  <a:pt x="1249996" y="628259"/>
                  <a:pt x="1371332" y="660378"/>
                </a:cubicBezTo>
                <a:lnTo>
                  <a:pt x="1371332" y="1152859"/>
                </a:lnTo>
                <a:cubicBezTo>
                  <a:pt x="1267840" y="1170703"/>
                  <a:pt x="1182191" y="1234939"/>
                  <a:pt x="1132229" y="1320588"/>
                </a:cubicBezTo>
                <a:lnTo>
                  <a:pt x="671866" y="1127878"/>
                </a:lnTo>
                <a:cubicBezTo>
                  <a:pt x="689709" y="1002973"/>
                  <a:pt x="621904" y="874500"/>
                  <a:pt x="496999" y="824538"/>
                </a:cubicBezTo>
                <a:cubicBezTo>
                  <a:pt x="350682" y="763870"/>
                  <a:pt x="182953" y="831676"/>
                  <a:pt x="122285" y="977993"/>
                </a:cubicBezTo>
                <a:cubicBezTo>
                  <a:pt x="61617" y="1124310"/>
                  <a:pt x="129423" y="1292039"/>
                  <a:pt x="275740" y="1352707"/>
                </a:cubicBezTo>
                <a:cubicBezTo>
                  <a:pt x="397076" y="1402669"/>
                  <a:pt x="536255" y="1363413"/>
                  <a:pt x="611198" y="1259920"/>
                </a:cubicBezTo>
                <a:lnTo>
                  <a:pt x="1082267" y="1452630"/>
                </a:lnTo>
                <a:cubicBezTo>
                  <a:pt x="1078698" y="1466905"/>
                  <a:pt x="1078698" y="1484749"/>
                  <a:pt x="1078698" y="1499024"/>
                </a:cubicBezTo>
                <a:cubicBezTo>
                  <a:pt x="1078698" y="1577535"/>
                  <a:pt x="1103679" y="1652478"/>
                  <a:pt x="1150072" y="1713146"/>
                </a:cubicBezTo>
                <a:lnTo>
                  <a:pt x="778927" y="2087860"/>
                </a:lnTo>
                <a:cubicBezTo>
                  <a:pt x="668297" y="2023623"/>
                  <a:pt x="525549" y="2037898"/>
                  <a:pt x="432763" y="2130684"/>
                </a:cubicBezTo>
                <a:cubicBezTo>
                  <a:pt x="322133" y="2241314"/>
                  <a:pt x="322133" y="2423318"/>
                  <a:pt x="432763" y="2533948"/>
                </a:cubicBezTo>
                <a:cubicBezTo>
                  <a:pt x="543392" y="2644578"/>
                  <a:pt x="725396" y="2644578"/>
                  <a:pt x="836026" y="2533948"/>
                </a:cubicBezTo>
                <a:cubicBezTo>
                  <a:pt x="928813" y="2441162"/>
                  <a:pt x="943087" y="2298414"/>
                  <a:pt x="878851" y="2187784"/>
                </a:cubicBezTo>
                <a:lnTo>
                  <a:pt x="1257133" y="1809501"/>
                </a:lnTo>
                <a:cubicBezTo>
                  <a:pt x="1310664" y="1841619"/>
                  <a:pt x="1371332" y="1859463"/>
                  <a:pt x="1435569" y="1859463"/>
                </a:cubicBezTo>
                <a:cubicBezTo>
                  <a:pt x="1439138" y="1859463"/>
                  <a:pt x="1439138" y="1859463"/>
                  <a:pt x="1442706" y="1859463"/>
                </a:cubicBezTo>
                <a:cubicBezTo>
                  <a:pt x="1446275" y="1859463"/>
                  <a:pt x="1446275" y="1859463"/>
                  <a:pt x="1449844" y="1859463"/>
                </a:cubicBezTo>
                <a:cubicBezTo>
                  <a:pt x="1514080" y="1859463"/>
                  <a:pt x="1574748" y="1841619"/>
                  <a:pt x="1628279" y="1809501"/>
                </a:cubicBezTo>
                <a:lnTo>
                  <a:pt x="2006562" y="2187784"/>
                </a:lnTo>
                <a:cubicBezTo>
                  <a:pt x="1942325" y="2298414"/>
                  <a:pt x="1956600" y="2441162"/>
                  <a:pt x="2049386" y="2537517"/>
                </a:cubicBezTo>
                <a:cubicBezTo>
                  <a:pt x="2160016" y="2648147"/>
                  <a:pt x="2342020" y="2648147"/>
                  <a:pt x="2452650" y="2537517"/>
                </a:cubicBezTo>
                <a:cubicBezTo>
                  <a:pt x="2563280" y="2426887"/>
                  <a:pt x="2563280" y="2244883"/>
                  <a:pt x="2452650" y="2134253"/>
                </a:cubicBezTo>
                <a:cubicBezTo>
                  <a:pt x="2359863" y="2041467"/>
                  <a:pt x="2217115" y="2027192"/>
                  <a:pt x="2106485" y="2091429"/>
                </a:cubicBezTo>
                <a:lnTo>
                  <a:pt x="1735340" y="1716715"/>
                </a:lnTo>
                <a:cubicBezTo>
                  <a:pt x="1781733" y="1656047"/>
                  <a:pt x="1806714" y="1584672"/>
                  <a:pt x="1806714" y="1502592"/>
                </a:cubicBezTo>
                <a:cubicBezTo>
                  <a:pt x="1806714" y="1488317"/>
                  <a:pt x="1806714" y="1470474"/>
                  <a:pt x="1803145" y="1456199"/>
                </a:cubicBezTo>
                <a:lnTo>
                  <a:pt x="2274215" y="1263489"/>
                </a:lnTo>
                <a:cubicBezTo>
                  <a:pt x="2349157" y="1363413"/>
                  <a:pt x="2488337" y="1406237"/>
                  <a:pt x="2609673" y="1356275"/>
                </a:cubicBezTo>
                <a:cubicBezTo>
                  <a:pt x="2752421" y="1292039"/>
                  <a:pt x="2823795" y="1127878"/>
                  <a:pt x="2763127" y="98156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3562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12A21A-E539-4CAE-94ED-BBDD250C9B1B}"/>
              </a:ext>
            </a:extLst>
          </p:cNvPr>
          <p:cNvSpPr txBox="1"/>
          <p:nvPr/>
        </p:nvSpPr>
        <p:spPr>
          <a:xfrm>
            <a:off x="638118" y="1373403"/>
            <a:ext cx="5778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>
                <a:solidFill>
                  <a:srgbClr val="44546A"/>
                </a:solidFill>
              </a:rPr>
              <a:t>Desempeño y Gestión Institucional</a:t>
            </a:r>
          </a:p>
          <a:p>
            <a:endParaRPr lang="es-CO" sz="3200" b="1" dirty="0">
              <a:solidFill>
                <a:srgbClr val="44546A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38119" y="2068057"/>
            <a:ext cx="9488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s-CO" dirty="0">
                <a:solidFill>
                  <a:srgbClr val="004A84"/>
                </a:solidFill>
              </a:rPr>
              <a:t>Optimizar la gestión Institucional fortaleciendo el Modelo Integrado de Planeación y Gestión al interior de la entidad, para lograr una adecuada gestión misional acompañada de las mejores prácticas en la administración pública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1F834F-6C30-4CD7-BE07-2A4F7C4B1E0A}"/>
              </a:ext>
            </a:extLst>
          </p:cNvPr>
          <p:cNvSpPr txBox="1"/>
          <p:nvPr/>
        </p:nvSpPr>
        <p:spPr>
          <a:xfrm flipH="1">
            <a:off x="638118" y="4025385"/>
            <a:ext cx="7944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>
                <a:solidFill>
                  <a:srgbClr val="4BAAE1"/>
                </a:solidFill>
              </a:rPr>
              <a:t>Foco Plan Institucional de Gestión y Desempeño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D7AEF40-54A3-4EA3-A113-3BA1D9BA4630}"/>
              </a:ext>
            </a:extLst>
          </p:cNvPr>
          <p:cNvCxnSpPr>
            <a:cxnSpLocks/>
          </p:cNvCxnSpPr>
          <p:nvPr/>
        </p:nvCxnSpPr>
        <p:spPr>
          <a:xfrm>
            <a:off x="750414" y="3839253"/>
            <a:ext cx="11027632" cy="0"/>
          </a:xfrm>
          <a:prstGeom prst="line">
            <a:avLst/>
          </a:prstGeom>
          <a:ln w="19050">
            <a:solidFill>
              <a:srgbClr val="0036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638119" y="4670225"/>
            <a:ext cx="10315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4A84"/>
                </a:solidFill>
              </a:rPr>
              <a:t>Objetivo:</a:t>
            </a:r>
            <a:r>
              <a:rPr lang="es-CO" dirty="0">
                <a:solidFill>
                  <a:srgbClr val="004A84"/>
                </a:solidFill>
              </a:rPr>
              <a:t> </a:t>
            </a:r>
            <a:r>
              <a:rPr lang="es-ES" dirty="0">
                <a:solidFill>
                  <a:srgbClr val="004A84"/>
                </a:solidFill>
              </a:rPr>
              <a:t>Fortalecer la gestión de la Entidad con el fin de generar resultados que atiendan y resuelvan las necesidades y problemas de los ciudadanos, clientes y demás partes interesadas con integridad y calidad en el servicio.</a:t>
            </a:r>
            <a:endParaRPr lang="es-CO" dirty="0">
              <a:solidFill>
                <a:srgbClr val="004A84"/>
              </a:solidFill>
            </a:endParaRPr>
          </a:p>
          <a:p>
            <a:pPr lvl="0"/>
            <a:endParaRPr lang="es-CO" dirty="0">
              <a:solidFill>
                <a:srgbClr val="004A84"/>
              </a:solidFill>
            </a:endParaRPr>
          </a:p>
          <a:p>
            <a:pPr lvl="0"/>
            <a:r>
              <a:rPr lang="es-ES" b="1" dirty="0">
                <a:solidFill>
                  <a:srgbClr val="004A84"/>
                </a:solidFill>
              </a:rPr>
              <a:t>Líder:</a:t>
            </a:r>
            <a:r>
              <a:rPr lang="es-ES" dirty="0">
                <a:solidFill>
                  <a:srgbClr val="004A84"/>
                </a:solidFill>
              </a:rPr>
              <a:t> </a:t>
            </a:r>
            <a:r>
              <a:rPr lang="es-CO" dirty="0">
                <a:solidFill>
                  <a:srgbClr val="004A84"/>
                </a:solidFill>
              </a:rPr>
              <a:t>Todos los grupos de trabajo encargados de implementar el MIGP</a:t>
            </a:r>
            <a:endParaRPr lang="es-ES" dirty="0">
              <a:solidFill>
                <a:srgbClr val="004A84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96657" y="205261"/>
            <a:ext cx="5755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rgbClr val="4BAAE1"/>
                </a:solidFill>
              </a:rPr>
              <a:t>Propuesta Plan de Acción Institucional 2021</a:t>
            </a:r>
          </a:p>
        </p:txBody>
      </p:sp>
    </p:spTree>
    <p:extLst>
      <p:ext uri="{BB962C8B-B14F-4D97-AF65-F5344CB8AC3E}">
        <p14:creationId xmlns:p14="http://schemas.microsoft.com/office/powerpoint/2010/main" val="1517092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E427B1-D8C6-4168-83A7-977BBCAF1800}"/>
              </a:ext>
            </a:extLst>
          </p:cNvPr>
          <p:cNvSpPr txBox="1"/>
          <p:nvPr/>
        </p:nvSpPr>
        <p:spPr>
          <a:xfrm>
            <a:off x="689372" y="172522"/>
            <a:ext cx="96833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4BAAE1"/>
                </a:solidFill>
                <a:latin typeface="Calibri" panose="020F0502020204030204"/>
              </a:rPr>
              <a:t>Foco Plan Institucional de Gestión y Desempeño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14C115F-91F8-47C4-808C-D3B218EE83EA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825625"/>
          <a:ext cx="11215687" cy="128288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85774">
                  <a:extLst>
                    <a:ext uri="{9D8B030D-6E8A-4147-A177-3AD203B41FA5}">
                      <a16:colId xmlns:a16="http://schemas.microsoft.com/office/drawing/2014/main" val="2860777057"/>
                    </a:ext>
                  </a:extLst>
                </a:gridCol>
                <a:gridCol w="2381752">
                  <a:extLst>
                    <a:ext uri="{9D8B030D-6E8A-4147-A177-3AD203B41FA5}">
                      <a16:colId xmlns:a16="http://schemas.microsoft.com/office/drawing/2014/main" val="159380443"/>
                    </a:ext>
                  </a:extLst>
                </a:gridCol>
                <a:gridCol w="1561599">
                  <a:extLst>
                    <a:ext uri="{9D8B030D-6E8A-4147-A177-3AD203B41FA5}">
                      <a16:colId xmlns:a16="http://schemas.microsoft.com/office/drawing/2014/main" val="79678353"/>
                    </a:ext>
                  </a:extLst>
                </a:gridCol>
                <a:gridCol w="1443037">
                  <a:extLst>
                    <a:ext uri="{9D8B030D-6E8A-4147-A177-3AD203B41FA5}">
                      <a16:colId xmlns:a16="http://schemas.microsoft.com/office/drawing/2014/main" val="3544618769"/>
                    </a:ext>
                  </a:extLst>
                </a:gridCol>
                <a:gridCol w="2600325">
                  <a:extLst>
                    <a:ext uri="{9D8B030D-6E8A-4147-A177-3AD203B41FA5}">
                      <a16:colId xmlns:a16="http://schemas.microsoft.com/office/drawing/2014/main" val="540560381"/>
                    </a:ext>
                  </a:extLst>
                </a:gridCol>
                <a:gridCol w="1557337">
                  <a:extLst>
                    <a:ext uri="{9D8B030D-6E8A-4147-A177-3AD203B41FA5}">
                      <a16:colId xmlns:a16="http://schemas.microsoft.com/office/drawing/2014/main" val="2009916967"/>
                    </a:ext>
                  </a:extLst>
                </a:gridCol>
                <a:gridCol w="1185863">
                  <a:extLst>
                    <a:ext uri="{9D8B030D-6E8A-4147-A177-3AD203B41FA5}">
                      <a16:colId xmlns:a16="http://schemas.microsoft.com/office/drawing/2014/main" val="3301651481"/>
                    </a:ext>
                  </a:extLst>
                </a:gridCol>
              </a:tblGrid>
              <a:tr h="5264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Ítem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Hitos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de Inicio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de Terminación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5246207"/>
                  </a:ext>
                </a:extLst>
              </a:tr>
              <a:tr h="7564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Implementación de los 15 planes de acción del MIPG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Lideres de Políticas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final con resultados de implementación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seguimientos con periodicidad mensual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01/01/2020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rgbClr val="004A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3161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93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7675" y="2569464"/>
            <a:ext cx="9772650" cy="1802764"/>
          </a:xfrm>
          <a:custGeom>
            <a:avLst/>
            <a:gdLst/>
            <a:ahLst/>
            <a:cxnLst/>
            <a:rect l="l" t="t" r="r" b="b"/>
            <a:pathLst>
              <a:path w="9772650" h="1802764">
                <a:moveTo>
                  <a:pt x="0" y="0"/>
                </a:moveTo>
                <a:lnTo>
                  <a:pt x="570611" y="827659"/>
                </a:lnTo>
                <a:lnTo>
                  <a:pt x="0" y="1097280"/>
                </a:lnTo>
                <a:lnTo>
                  <a:pt x="807085" y="1170686"/>
                </a:lnTo>
                <a:lnTo>
                  <a:pt x="1139698" y="1802765"/>
                </a:lnTo>
                <a:lnTo>
                  <a:pt x="4820920" y="1546225"/>
                </a:lnTo>
                <a:lnTo>
                  <a:pt x="8822182" y="1546225"/>
                </a:lnTo>
                <a:lnTo>
                  <a:pt x="9175623" y="957452"/>
                </a:lnTo>
                <a:lnTo>
                  <a:pt x="9570212" y="905128"/>
                </a:lnTo>
                <a:lnTo>
                  <a:pt x="9301099" y="781431"/>
                </a:lnTo>
                <a:lnTo>
                  <a:pt x="9772269" y="120141"/>
                </a:lnTo>
                <a:lnTo>
                  <a:pt x="6281801" y="120141"/>
                </a:lnTo>
                <a:lnTo>
                  <a:pt x="0" y="0"/>
                </a:lnTo>
                <a:close/>
              </a:path>
            </a:pathLst>
          </a:custGeom>
          <a:solidFill>
            <a:srgbClr val="414042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38596" y="4115689"/>
            <a:ext cx="4001770" cy="134620"/>
          </a:xfrm>
          <a:custGeom>
            <a:avLst/>
            <a:gdLst/>
            <a:ahLst/>
            <a:cxnLst/>
            <a:rect l="l" t="t" r="r" b="b"/>
            <a:pathLst>
              <a:path w="4001770" h="134620">
                <a:moveTo>
                  <a:pt x="4001261" y="0"/>
                </a:moveTo>
                <a:lnTo>
                  <a:pt x="0" y="0"/>
                </a:lnTo>
                <a:lnTo>
                  <a:pt x="3920744" y="134112"/>
                </a:lnTo>
                <a:lnTo>
                  <a:pt x="4001261" y="0"/>
                </a:lnTo>
                <a:close/>
              </a:path>
            </a:pathLst>
          </a:custGeom>
          <a:solidFill>
            <a:srgbClr val="414042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99477" y="2621914"/>
            <a:ext cx="3538854" cy="67945"/>
          </a:xfrm>
          <a:custGeom>
            <a:avLst/>
            <a:gdLst/>
            <a:ahLst/>
            <a:cxnLst/>
            <a:rect l="l" t="t" r="r" b="b"/>
            <a:pathLst>
              <a:path w="3538854" h="67944">
                <a:moveTo>
                  <a:pt x="3538728" y="0"/>
                </a:moveTo>
                <a:lnTo>
                  <a:pt x="0" y="67690"/>
                </a:lnTo>
                <a:lnTo>
                  <a:pt x="3490468" y="67690"/>
                </a:lnTo>
                <a:lnTo>
                  <a:pt x="3538728" y="0"/>
                </a:lnTo>
                <a:close/>
              </a:path>
            </a:pathLst>
          </a:custGeom>
          <a:solidFill>
            <a:srgbClr val="414042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7675" y="1985772"/>
            <a:ext cx="9430385" cy="2045335"/>
          </a:xfrm>
          <a:custGeom>
            <a:avLst/>
            <a:gdLst/>
            <a:ahLst/>
            <a:cxnLst/>
            <a:rect l="l" t="t" r="r" b="b"/>
            <a:pathLst>
              <a:path w="9430385" h="2045335">
                <a:moveTo>
                  <a:pt x="0" y="0"/>
                </a:moveTo>
                <a:lnTo>
                  <a:pt x="1354455" y="2045208"/>
                </a:lnTo>
                <a:lnTo>
                  <a:pt x="9430131" y="929513"/>
                </a:lnTo>
                <a:lnTo>
                  <a:pt x="7814183" y="156590"/>
                </a:lnTo>
                <a:lnTo>
                  <a:pt x="0" y="0"/>
                </a:lnTo>
                <a:close/>
              </a:path>
            </a:pathLst>
          </a:custGeom>
          <a:solidFill>
            <a:srgbClr val="4AAAD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3416" y="2083307"/>
            <a:ext cx="9676130" cy="1849755"/>
          </a:xfrm>
          <a:custGeom>
            <a:avLst/>
            <a:gdLst/>
            <a:ahLst/>
            <a:cxnLst/>
            <a:rect l="l" t="t" r="r" b="b"/>
            <a:pathLst>
              <a:path w="9676130" h="1849754">
                <a:moveTo>
                  <a:pt x="9675622" y="0"/>
                </a:moveTo>
                <a:lnTo>
                  <a:pt x="1862328" y="153034"/>
                </a:lnTo>
                <a:lnTo>
                  <a:pt x="0" y="1060322"/>
                </a:lnTo>
                <a:lnTo>
                  <a:pt x="8397875" y="1849500"/>
                </a:lnTo>
                <a:lnTo>
                  <a:pt x="9675622" y="0"/>
                </a:lnTo>
                <a:close/>
              </a:path>
            </a:pathLst>
          </a:custGeom>
          <a:solidFill>
            <a:srgbClr val="20426D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0388" y="2394204"/>
            <a:ext cx="9362440" cy="1693545"/>
          </a:xfrm>
          <a:custGeom>
            <a:avLst/>
            <a:gdLst/>
            <a:ahLst/>
            <a:cxnLst/>
            <a:rect l="l" t="t" r="r" b="b"/>
            <a:pathLst>
              <a:path w="9362440" h="1693545">
                <a:moveTo>
                  <a:pt x="0" y="0"/>
                </a:moveTo>
                <a:lnTo>
                  <a:pt x="245491" y="1693037"/>
                </a:lnTo>
                <a:lnTo>
                  <a:pt x="9361932" y="1396238"/>
                </a:lnTo>
                <a:lnTo>
                  <a:pt x="9003030" y="464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62217" y="2501265"/>
            <a:ext cx="520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Narrow"/>
                <a:cs typeface="Arial Narrow"/>
              </a:rPr>
              <a:t>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9473" y="227203"/>
            <a:ext cx="2787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01F5F"/>
                </a:solidFill>
              </a:rPr>
              <a:t>Propósito</a:t>
            </a:r>
            <a:r>
              <a:rPr sz="2800" spc="-40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Superior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2368042" y="2929889"/>
            <a:ext cx="67265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20426D"/>
                </a:solidFill>
                <a:latin typeface="Calibri"/>
                <a:cs typeface="Calibri"/>
              </a:rPr>
              <a:t>Somos el aliado </a:t>
            </a:r>
            <a:r>
              <a:rPr sz="2200" b="1" spc="-10" dirty="0">
                <a:solidFill>
                  <a:srgbClr val="20426D"/>
                </a:solidFill>
                <a:latin typeface="Calibri"/>
                <a:cs typeface="Calibri"/>
              </a:rPr>
              <a:t>técnico </a:t>
            </a:r>
            <a:r>
              <a:rPr sz="2200" b="1" spc="-5" dirty="0">
                <a:solidFill>
                  <a:srgbClr val="20426D"/>
                </a:solidFill>
                <a:latin typeface="Calibri"/>
                <a:cs typeface="Calibri"/>
              </a:rPr>
              <a:t>que </a:t>
            </a:r>
            <a:r>
              <a:rPr sz="2200" b="1" spc="-15" dirty="0">
                <a:solidFill>
                  <a:srgbClr val="20426D"/>
                </a:solidFill>
                <a:latin typeface="Calibri"/>
                <a:cs typeface="Calibri"/>
              </a:rPr>
              <a:t>transforma </a:t>
            </a:r>
            <a:r>
              <a:rPr sz="2200" b="1" spc="-10" dirty="0">
                <a:solidFill>
                  <a:srgbClr val="20426D"/>
                </a:solidFill>
                <a:latin typeface="Calibri"/>
                <a:cs typeface="Calibri"/>
              </a:rPr>
              <a:t>vidas</a:t>
            </a:r>
            <a:r>
              <a:rPr sz="2200" b="1" spc="114" dirty="0">
                <a:solidFill>
                  <a:srgbClr val="20426D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20426D"/>
                </a:solidFill>
                <a:latin typeface="Calibri"/>
                <a:cs typeface="Calibri"/>
              </a:rPr>
              <a:t>ENTerritorio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805" y="247649"/>
            <a:ext cx="2746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Principios</a:t>
            </a:r>
            <a:r>
              <a:rPr sz="2800" spc="-25" dirty="0"/>
              <a:t> </a:t>
            </a:r>
            <a:r>
              <a:rPr sz="2800" spc="-20" dirty="0"/>
              <a:t>rectores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637031" y="1240536"/>
            <a:ext cx="11073765" cy="4221480"/>
          </a:xfrm>
          <a:custGeom>
            <a:avLst/>
            <a:gdLst/>
            <a:ahLst/>
            <a:cxnLst/>
            <a:rect l="l" t="t" r="r" b="b"/>
            <a:pathLst>
              <a:path w="11073765" h="4221480">
                <a:moveTo>
                  <a:pt x="0" y="4221480"/>
                </a:moveTo>
                <a:lnTo>
                  <a:pt x="11073384" y="4221480"/>
                </a:lnTo>
                <a:lnTo>
                  <a:pt x="11073384" y="0"/>
                </a:lnTo>
                <a:lnTo>
                  <a:pt x="0" y="0"/>
                </a:lnTo>
                <a:lnTo>
                  <a:pt x="0" y="422148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6076" y="1264411"/>
            <a:ext cx="7740015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  <a:tabLst>
                <a:tab pos="354965" algn="l"/>
              </a:tabLst>
            </a:pPr>
            <a:r>
              <a:rPr sz="1950" spc="10" dirty="0">
                <a:solidFill>
                  <a:srgbClr val="001F5F"/>
                </a:solidFill>
                <a:latin typeface="Calibri"/>
                <a:cs typeface="Calibri"/>
              </a:rPr>
              <a:t>1.	</a:t>
            </a:r>
            <a:r>
              <a:rPr sz="1800" spc="-10" dirty="0">
                <a:solidFill>
                  <a:srgbClr val="20426D"/>
                </a:solidFill>
                <a:latin typeface="Calibri"/>
                <a:cs typeface="Calibri"/>
              </a:rPr>
              <a:t>Materializamos políticas públicas 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en </a:t>
            </a:r>
            <a:r>
              <a:rPr sz="1800" spc="-15" dirty="0">
                <a:solidFill>
                  <a:srgbClr val="20426D"/>
                </a:solidFill>
                <a:latin typeface="Calibri"/>
                <a:cs typeface="Calibri"/>
              </a:rPr>
              <a:t>proyectos 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que </a:t>
            </a:r>
            <a:r>
              <a:rPr sz="1800" spc="-10" dirty="0">
                <a:solidFill>
                  <a:srgbClr val="20426D"/>
                </a:solidFill>
                <a:latin typeface="Calibri"/>
                <a:cs typeface="Calibri"/>
              </a:rPr>
              <a:t>generan progreso 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y</a:t>
            </a:r>
            <a:r>
              <a:rPr sz="1800" spc="240" dirty="0">
                <a:solidFill>
                  <a:srgbClr val="20426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equidad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25861" y="1924558"/>
            <a:ext cx="1304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9435" algn="l"/>
              </a:tabLst>
            </a:pP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pa</a:t>
            </a:r>
            <a:r>
              <a:rPr sz="1800" spc="-40" dirty="0">
                <a:solidFill>
                  <a:srgbClr val="20426D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a	</a:t>
            </a:r>
            <a:r>
              <a:rPr sz="1800" spc="-15" dirty="0">
                <a:solidFill>
                  <a:srgbClr val="20426D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20426D"/>
                </a:solidFill>
                <a:latin typeface="Calibri"/>
                <a:cs typeface="Calibri"/>
              </a:rPr>
              <a:t>t</a:t>
            </a:r>
            <a:r>
              <a:rPr sz="1800" spc="15" dirty="0">
                <a:solidFill>
                  <a:srgbClr val="20426D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der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076" y="1904746"/>
            <a:ext cx="9368155" cy="6140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55600" marR="5080" indent="-342900">
              <a:lnSpc>
                <a:spcPts val="2320"/>
              </a:lnSpc>
              <a:spcBef>
                <a:spcPts val="200"/>
              </a:spcBef>
              <a:tabLst>
                <a:tab pos="354965" algn="l"/>
                <a:tab pos="1825625" algn="l"/>
                <a:tab pos="2870200" algn="l"/>
                <a:tab pos="3341370" algn="l"/>
                <a:tab pos="4435475" algn="l"/>
                <a:tab pos="5288915" algn="l"/>
                <a:tab pos="6891020" algn="l"/>
                <a:tab pos="7959725" algn="l"/>
                <a:tab pos="8195945" algn="l"/>
              </a:tabLst>
            </a:pPr>
            <a:r>
              <a:rPr sz="1950" spc="10" dirty="0">
                <a:solidFill>
                  <a:srgbClr val="001F5F"/>
                </a:solidFill>
                <a:latin typeface="Calibri"/>
                <a:cs typeface="Calibri"/>
              </a:rPr>
              <a:t>2.	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Des</a:t>
            </a:r>
            <a:r>
              <a:rPr sz="1800" spc="5" dirty="0">
                <a:solidFill>
                  <a:srgbClr val="20426D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r</a:t>
            </a:r>
            <a:r>
              <a:rPr sz="1800" spc="-35" dirty="0">
                <a:solidFill>
                  <a:srgbClr val="20426D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20426D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amos	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20426D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20426D"/>
                </a:solidFill>
                <a:latin typeface="Calibri"/>
                <a:cs typeface="Calibri"/>
              </a:rPr>
              <a:t>o</a:t>
            </a:r>
            <a:r>
              <a:rPr sz="1800" spc="-25" dirty="0">
                <a:solidFill>
                  <a:srgbClr val="20426D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ec</a:t>
            </a:r>
            <a:r>
              <a:rPr sz="1800" spc="-20" dirty="0">
                <a:solidFill>
                  <a:srgbClr val="20426D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s	</a:t>
            </a:r>
            <a:r>
              <a:rPr sz="1800" spc="-20" dirty="0">
                <a:solidFill>
                  <a:srgbClr val="20426D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n	</a:t>
            </a:r>
            <a:r>
              <a:rPr sz="1800" spc="-20" dirty="0">
                <a:solidFill>
                  <a:srgbClr val="20426D"/>
                </a:solidFill>
                <a:latin typeface="Calibri"/>
                <a:cs typeface="Calibri"/>
              </a:rPr>
              <a:t>e</a:t>
            </a:r>
            <a:r>
              <a:rPr sz="1800" spc="-40" dirty="0">
                <a:solidFill>
                  <a:srgbClr val="20426D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20426D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elenc</a:t>
            </a:r>
            <a:r>
              <a:rPr sz="1800" spc="-10" dirty="0">
                <a:solidFill>
                  <a:srgbClr val="20426D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a	</a:t>
            </a:r>
            <a:r>
              <a:rPr sz="1800" spc="-30" dirty="0">
                <a:solidFill>
                  <a:srgbClr val="20426D"/>
                </a:solidFill>
                <a:latin typeface="Calibri"/>
                <a:cs typeface="Calibri"/>
              </a:rPr>
              <a:t>t</a:t>
            </a:r>
            <a:r>
              <a:rPr sz="1800" spc="15" dirty="0">
                <a:solidFill>
                  <a:srgbClr val="20426D"/>
                </a:solidFill>
                <a:latin typeface="Calibri"/>
                <a:cs typeface="Calibri"/>
              </a:rPr>
              <a:t>é</a:t>
            </a:r>
            <a:r>
              <a:rPr sz="1800" spc="-10" dirty="0">
                <a:solidFill>
                  <a:srgbClr val="20426D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n</a:t>
            </a:r>
            <a:r>
              <a:rPr sz="1800" spc="5" dirty="0">
                <a:solidFill>
                  <a:srgbClr val="20426D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20426D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a,	</a:t>
            </a:r>
            <a:r>
              <a:rPr sz="1800" spc="-30" dirty="0">
                <a:solidFill>
                  <a:srgbClr val="20426D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20426D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pon</a:t>
            </a:r>
            <a:r>
              <a:rPr sz="1800" spc="5" dirty="0">
                <a:solidFill>
                  <a:srgbClr val="20426D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abi</a:t>
            </a:r>
            <a:r>
              <a:rPr sz="1800" spc="-10" dirty="0">
                <a:solidFill>
                  <a:srgbClr val="20426D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da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d	am</a:t>
            </a:r>
            <a:r>
              <a:rPr sz="1800" spc="5" dirty="0">
                <a:solidFill>
                  <a:srgbClr val="20426D"/>
                </a:solidFill>
                <a:latin typeface="Calibri"/>
                <a:cs typeface="Calibri"/>
              </a:rPr>
              <a:t>b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20426D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al	y	</a:t>
            </a:r>
            <a:r>
              <a:rPr sz="1800" spc="-20" dirty="0">
                <a:solidFill>
                  <a:srgbClr val="20426D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omp</a:t>
            </a:r>
            <a:r>
              <a:rPr sz="1800" spc="-25" dirty="0">
                <a:solidFill>
                  <a:srgbClr val="20426D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omiso  necesidades 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las</a:t>
            </a:r>
            <a:r>
              <a:rPr sz="1800" spc="30" dirty="0">
                <a:solidFill>
                  <a:srgbClr val="20426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comunidades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076" y="2760090"/>
            <a:ext cx="10914380" cy="26060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spcBef>
                <a:spcPts val="170"/>
              </a:spcBef>
              <a:buClr>
                <a:srgbClr val="001F5F"/>
              </a:buClr>
              <a:buSzPct val="108333"/>
              <a:buAutoNum type="arabicPeriod" startAt="3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Hacemos 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equipo </a:t>
            </a:r>
            <a:r>
              <a:rPr sz="1800" spc="-10" dirty="0">
                <a:solidFill>
                  <a:srgbClr val="20426D"/>
                </a:solidFill>
                <a:latin typeface="Calibri"/>
                <a:cs typeface="Calibri"/>
              </a:rPr>
              <a:t>con entes territoriales </a:t>
            </a:r>
            <a:r>
              <a:rPr sz="1800" spc="-15" dirty="0">
                <a:solidFill>
                  <a:srgbClr val="20426D"/>
                </a:solidFill>
                <a:latin typeface="Calibri"/>
                <a:cs typeface="Calibri"/>
              </a:rPr>
              <a:t>para </a:t>
            </a:r>
            <a:r>
              <a:rPr sz="1800" spc="-10" dirty="0">
                <a:solidFill>
                  <a:srgbClr val="20426D"/>
                </a:solidFill>
                <a:latin typeface="Calibri"/>
                <a:cs typeface="Calibri"/>
              </a:rPr>
              <a:t>generar 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capacidades locales 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que </a:t>
            </a:r>
            <a:r>
              <a:rPr sz="1800" spc="-10" dirty="0">
                <a:solidFill>
                  <a:srgbClr val="20426D"/>
                </a:solidFill>
                <a:latin typeface="Calibri"/>
                <a:cs typeface="Calibri"/>
              </a:rPr>
              <a:t>trasciendan 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los </a:t>
            </a:r>
            <a:r>
              <a:rPr sz="1800" spc="-15" dirty="0">
                <a:solidFill>
                  <a:srgbClr val="20426D"/>
                </a:solidFill>
                <a:latin typeface="Calibri"/>
                <a:cs typeface="Calibri"/>
              </a:rPr>
              <a:t>proyectos 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que  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desarrollamos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Calibri"/>
              <a:buAutoNum type="arabicPeriod" startAt="3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1F5F"/>
              </a:buClr>
              <a:buSzPct val="108333"/>
              <a:buAutoNum type="arabicPeriod" startAt="3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Administramos los recursos 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forma ética, transparente 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y</a:t>
            </a:r>
            <a:r>
              <a:rPr sz="1800" spc="85" dirty="0">
                <a:solidFill>
                  <a:srgbClr val="20426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eficiente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  <a:buFont typeface="Calibri"/>
              <a:buAutoNum type="arabicPeriod" startAt="3"/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1F5F"/>
              </a:buClr>
              <a:buSzPct val="108333"/>
              <a:buAutoNum type="arabicPeriod" startAt="3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Estamos comprometidos con 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el 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bienestar 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nuestro equipo 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trabajo, 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su 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desarrollo profesional 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y</a:t>
            </a:r>
            <a:r>
              <a:rPr sz="1800" spc="190" dirty="0">
                <a:solidFill>
                  <a:srgbClr val="20426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personal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Calibri"/>
              <a:buAutoNum type="arabicPeriod" startAt="3"/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1F5F"/>
              </a:buClr>
              <a:buSzPct val="108333"/>
              <a:buAutoNum type="arabicPeriod" startAt="3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Atendemos 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con oportunidad 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y 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eficiencia las necesidades 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nuestros clientes 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y 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demás </a:t>
            </a:r>
            <a:r>
              <a:rPr sz="1800" dirty="0">
                <a:solidFill>
                  <a:srgbClr val="20426D"/>
                </a:solidFill>
                <a:latin typeface="Calibri"/>
                <a:cs typeface="Calibri"/>
              </a:rPr>
              <a:t>grupos de</a:t>
            </a:r>
            <a:r>
              <a:rPr sz="1800" spc="190" dirty="0">
                <a:solidFill>
                  <a:srgbClr val="20426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426D"/>
                </a:solidFill>
                <a:latin typeface="Calibri"/>
                <a:cs typeface="Calibri"/>
              </a:rPr>
              <a:t>interés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7308" y="133857"/>
            <a:ext cx="2844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173969"/>
                </a:solidFill>
              </a:rPr>
              <a:t>Pilares</a:t>
            </a:r>
            <a:r>
              <a:rPr sz="2800" spc="-25" dirty="0">
                <a:solidFill>
                  <a:srgbClr val="173969"/>
                </a:solidFill>
              </a:rPr>
              <a:t> </a:t>
            </a:r>
            <a:r>
              <a:rPr sz="2800" spc="-20" dirty="0">
                <a:solidFill>
                  <a:srgbClr val="173969"/>
                </a:solidFill>
              </a:rPr>
              <a:t>Estratégicos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858255" y="5465064"/>
            <a:ext cx="1762125" cy="452755"/>
          </a:xfrm>
          <a:prstGeom prst="rect">
            <a:avLst/>
          </a:prstGeom>
          <a:solidFill>
            <a:srgbClr val="4E67C7"/>
          </a:solidFill>
          <a:ln w="12192">
            <a:solidFill>
              <a:srgbClr val="5B9BD4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345440">
              <a:lnSpc>
                <a:spcPct val="100000"/>
              </a:lnSpc>
              <a:spcBef>
                <a:spcPts val="59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LEGALIDAD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8326" y="5301488"/>
            <a:ext cx="278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366E"/>
                </a:solidFill>
                <a:latin typeface="Calibri"/>
                <a:cs typeface="Calibri"/>
              </a:rPr>
              <a:t>+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2147" y="5458967"/>
            <a:ext cx="2095500" cy="45275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7493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590"/>
              </a:spcBef>
            </a:pPr>
            <a:r>
              <a:rPr sz="1800" b="1" spc="-5" dirty="0">
                <a:solidFill>
                  <a:srgbClr val="00366E"/>
                </a:solidFill>
                <a:latin typeface="Calibri"/>
                <a:cs typeface="Calibri"/>
              </a:rPr>
              <a:t>EMPRENDIMIENTO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07879" y="5301488"/>
            <a:ext cx="278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366E"/>
                </a:solidFill>
                <a:latin typeface="Calibri"/>
                <a:cs typeface="Calibri"/>
              </a:rPr>
              <a:t>=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67416" y="5426964"/>
            <a:ext cx="1260475" cy="4527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74930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590"/>
              </a:spcBef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EQUIDAD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0519" y="4141444"/>
            <a:ext cx="3075305" cy="165227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620"/>
              </a:spcBef>
            </a:pPr>
            <a:r>
              <a:rPr sz="1400" b="1" spc="-5" dirty="0">
                <a:solidFill>
                  <a:srgbClr val="44536A"/>
                </a:solidFill>
                <a:latin typeface="Calibri"/>
                <a:cs typeface="Calibri"/>
              </a:rPr>
              <a:t>DESEMPEÑO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Y </a:t>
            </a:r>
            <a:r>
              <a:rPr sz="1400" b="1" spc="-5" dirty="0">
                <a:solidFill>
                  <a:srgbClr val="44536A"/>
                </a:solidFill>
                <a:latin typeface="Calibri"/>
                <a:cs typeface="Calibri"/>
              </a:rPr>
              <a:t>GESTIÓN</a:t>
            </a:r>
            <a:r>
              <a:rPr sz="14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4536A"/>
                </a:solidFill>
                <a:latin typeface="Calibri"/>
                <a:cs typeface="Calibri"/>
              </a:rPr>
              <a:t>INSITUCIONAL</a:t>
            </a:r>
            <a:endParaRPr sz="1400">
              <a:latin typeface="Calibri"/>
              <a:cs typeface="Calibri"/>
            </a:endParaRPr>
          </a:p>
          <a:p>
            <a:pPr marL="12700" marR="5080" indent="678180" algn="r">
              <a:lnSpc>
                <a:spcPct val="100000"/>
              </a:lnSpc>
              <a:spcBef>
                <a:spcPts val="525"/>
              </a:spcBef>
            </a:pP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Optimizar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la</a:t>
            </a:r>
            <a:r>
              <a:rPr sz="1400" spc="-25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gestión</a:t>
            </a:r>
            <a:r>
              <a:rPr sz="1400" spc="-25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Institucional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fortaleciendo el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Modelo</a:t>
            </a:r>
            <a:r>
              <a:rPr sz="1400" spc="-35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Integrado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 de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Planeación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y Gestión al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interior</a:t>
            </a:r>
            <a:r>
              <a:rPr sz="1400" spc="-15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de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la 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entidad, </a:t>
            </a: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para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lograr una</a:t>
            </a:r>
            <a:r>
              <a:rPr sz="1400" spc="5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adecuada</a:t>
            </a:r>
            <a:r>
              <a:rPr sz="1400" spc="20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gestión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misional acompañada de</a:t>
            </a:r>
            <a:r>
              <a:rPr sz="1400" spc="-25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las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mejores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prácticas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en la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administración</a:t>
            </a:r>
            <a:r>
              <a:rPr sz="1400" spc="-25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pública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814" y="1599056"/>
            <a:ext cx="2505075" cy="150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55"/>
              </a:lnSpc>
              <a:spcBef>
                <a:spcPts val="95"/>
              </a:spcBef>
            </a:pPr>
            <a:r>
              <a:rPr sz="1600" b="1" spc="-10" dirty="0">
                <a:solidFill>
                  <a:srgbClr val="5B9BD4"/>
                </a:solidFill>
                <a:latin typeface="Calibri"/>
                <a:cs typeface="Calibri"/>
              </a:rPr>
              <a:t>SOSTENIBILIDAD</a:t>
            </a:r>
            <a:r>
              <a:rPr sz="1600" b="1" spc="-5" dirty="0">
                <a:solidFill>
                  <a:srgbClr val="5B9BD4"/>
                </a:solidFill>
                <a:latin typeface="Calibri"/>
                <a:cs typeface="Calibri"/>
              </a:rPr>
              <a:t> FINANCIERA</a:t>
            </a:r>
            <a:endParaRPr sz="1600">
              <a:latin typeface="Calibri"/>
              <a:cs typeface="Calibri"/>
            </a:endParaRPr>
          </a:p>
          <a:p>
            <a:pPr marR="60960" algn="r">
              <a:lnSpc>
                <a:spcPts val="1515"/>
              </a:lnSpc>
            </a:pP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Adoptar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las</a:t>
            </a:r>
            <a:r>
              <a:rPr sz="1400" spc="-15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estrategias</a:t>
            </a:r>
            <a:endParaRPr sz="1400">
              <a:latin typeface="Calibri"/>
              <a:cs typeface="Calibri"/>
            </a:endParaRPr>
          </a:p>
          <a:p>
            <a:pPr marR="61594" algn="r">
              <a:lnSpc>
                <a:spcPct val="100000"/>
              </a:lnSpc>
            </a:pP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necesarias, que permitan</a:t>
            </a:r>
            <a:r>
              <a:rPr sz="1400" spc="5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469265" marR="61594" indent="829310" algn="r">
              <a:lnSpc>
                <a:spcPct val="100000"/>
              </a:lnSpc>
            </a:pPr>
            <a:r>
              <a:rPr sz="1400" spc="-15" dirty="0">
                <a:solidFill>
                  <a:srgbClr val="004984"/>
                </a:solidFill>
                <a:latin typeface="Calibri"/>
                <a:cs typeface="Calibri"/>
              </a:rPr>
              <a:t>ENTerritorio</a:t>
            </a:r>
            <a:r>
              <a:rPr sz="1400" spc="-70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ser  autosostenible</a:t>
            </a:r>
            <a:r>
              <a:rPr sz="1400" spc="-25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mediante</a:t>
            </a:r>
            <a:r>
              <a:rPr sz="1400" spc="-30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la 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consecución de</a:t>
            </a:r>
            <a:r>
              <a:rPr sz="1400" spc="-100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negocios</a:t>
            </a:r>
            <a:endParaRPr sz="1400">
              <a:latin typeface="Calibri"/>
              <a:cs typeface="Calibri"/>
            </a:endParaRPr>
          </a:p>
          <a:p>
            <a:pPr marR="60960" algn="r">
              <a:lnSpc>
                <a:spcPct val="100000"/>
              </a:lnSpc>
              <a:spcBef>
                <a:spcPts val="5"/>
              </a:spcBef>
            </a:pPr>
            <a:r>
              <a:rPr sz="1400" spc="-25" dirty="0">
                <a:solidFill>
                  <a:srgbClr val="004984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004984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004984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38718" y="1183005"/>
            <a:ext cx="2599055" cy="1102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C42139"/>
                </a:solidFill>
                <a:latin typeface="Calibri"/>
                <a:cs typeface="Calibri"/>
              </a:rPr>
              <a:t>POSICIONAMIENTO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0"/>
              </a:spcBef>
            </a:pP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Posicionar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a </a:t>
            </a:r>
            <a:r>
              <a:rPr sz="1400" spc="-15" dirty="0">
                <a:solidFill>
                  <a:srgbClr val="004984"/>
                </a:solidFill>
                <a:latin typeface="Calibri"/>
                <a:cs typeface="Calibri"/>
              </a:rPr>
              <a:t>ENTerritorio </a:t>
            </a: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como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la 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entidad </a:t>
            </a: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estructuradora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de </a:t>
            </a: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proyecto 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de alta calidad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y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que </a:t>
            </a: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apoya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de  </a:t>
            </a: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manera eficiente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a los</a:t>
            </a:r>
            <a:r>
              <a:rPr sz="1400" spc="10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territorios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12834" y="2877057"/>
            <a:ext cx="2508250" cy="126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1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C000"/>
                </a:solidFill>
                <a:latin typeface="Calibri"/>
                <a:cs typeface="Calibri"/>
              </a:rPr>
              <a:t>TRANSPARENCIA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15"/>
              </a:lnSpc>
            </a:pP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Ejecutar nuestra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función</a:t>
            </a:r>
            <a:r>
              <a:rPr sz="1400" spc="20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pública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con transparencia, garantizando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el 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cumplimiento de </a:t>
            </a: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metas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y la 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satisfacción de clientes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y  </a:t>
            </a:r>
            <a:r>
              <a:rPr sz="1400" spc="-5" dirty="0">
                <a:solidFill>
                  <a:srgbClr val="004984"/>
                </a:solidFill>
                <a:latin typeface="Calibri"/>
                <a:cs typeface="Calibri"/>
              </a:rPr>
              <a:t>ciudadanía </a:t>
            </a:r>
            <a:r>
              <a:rPr sz="1400" dirty="0">
                <a:solidFill>
                  <a:srgbClr val="004984"/>
                </a:solidFill>
                <a:latin typeface="Calibri"/>
                <a:cs typeface="Calibri"/>
              </a:rPr>
              <a:t>en</a:t>
            </a:r>
            <a:r>
              <a:rPr sz="1400" spc="25" dirty="0">
                <a:solidFill>
                  <a:srgbClr val="004984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4984"/>
                </a:solidFill>
                <a:latin typeface="Calibri"/>
                <a:cs typeface="Calibri"/>
              </a:rPr>
              <a:t>general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01770" y="4349496"/>
            <a:ext cx="488950" cy="599440"/>
          </a:xfrm>
          <a:custGeom>
            <a:avLst/>
            <a:gdLst/>
            <a:ahLst/>
            <a:cxnLst/>
            <a:rect l="l" t="t" r="r" b="b"/>
            <a:pathLst>
              <a:path w="488950" h="599439">
                <a:moveTo>
                  <a:pt x="415035" y="522985"/>
                </a:moveTo>
                <a:lnTo>
                  <a:pt x="413137" y="555475"/>
                </a:lnTo>
                <a:lnTo>
                  <a:pt x="425576" y="555497"/>
                </a:lnTo>
                <a:lnTo>
                  <a:pt x="425450" y="568197"/>
                </a:lnTo>
                <a:lnTo>
                  <a:pt x="412394" y="568197"/>
                </a:lnTo>
                <a:lnTo>
                  <a:pt x="410590" y="599058"/>
                </a:lnTo>
                <a:lnTo>
                  <a:pt x="482716" y="568197"/>
                </a:lnTo>
                <a:lnTo>
                  <a:pt x="425450" y="568197"/>
                </a:lnTo>
                <a:lnTo>
                  <a:pt x="482771" y="568174"/>
                </a:lnTo>
                <a:lnTo>
                  <a:pt x="488950" y="565530"/>
                </a:lnTo>
                <a:lnTo>
                  <a:pt x="415035" y="522985"/>
                </a:lnTo>
                <a:close/>
              </a:path>
              <a:path w="488950" h="599439">
                <a:moveTo>
                  <a:pt x="413137" y="555475"/>
                </a:moveTo>
                <a:lnTo>
                  <a:pt x="412395" y="568174"/>
                </a:lnTo>
                <a:lnTo>
                  <a:pt x="425450" y="568197"/>
                </a:lnTo>
                <a:lnTo>
                  <a:pt x="425576" y="555497"/>
                </a:lnTo>
                <a:lnTo>
                  <a:pt x="413137" y="555475"/>
                </a:lnTo>
                <a:close/>
              </a:path>
              <a:path w="488950" h="599439">
                <a:moveTo>
                  <a:pt x="12700" y="0"/>
                </a:moveTo>
                <a:lnTo>
                  <a:pt x="0" y="0"/>
                </a:lnTo>
                <a:lnTo>
                  <a:pt x="0" y="567435"/>
                </a:lnTo>
                <a:lnTo>
                  <a:pt x="412395" y="568174"/>
                </a:lnTo>
                <a:lnTo>
                  <a:pt x="412809" y="561085"/>
                </a:lnTo>
                <a:lnTo>
                  <a:pt x="12700" y="561085"/>
                </a:lnTo>
                <a:lnTo>
                  <a:pt x="6350" y="554735"/>
                </a:lnTo>
                <a:lnTo>
                  <a:pt x="12700" y="554735"/>
                </a:lnTo>
                <a:lnTo>
                  <a:pt x="12700" y="0"/>
                </a:lnTo>
                <a:close/>
              </a:path>
              <a:path w="488950" h="599439">
                <a:moveTo>
                  <a:pt x="6350" y="554735"/>
                </a:moveTo>
                <a:lnTo>
                  <a:pt x="12700" y="561085"/>
                </a:lnTo>
                <a:lnTo>
                  <a:pt x="12700" y="554747"/>
                </a:lnTo>
                <a:lnTo>
                  <a:pt x="6350" y="554735"/>
                </a:lnTo>
                <a:close/>
              </a:path>
              <a:path w="488950" h="599439">
                <a:moveTo>
                  <a:pt x="12700" y="554747"/>
                </a:moveTo>
                <a:lnTo>
                  <a:pt x="12700" y="561085"/>
                </a:lnTo>
                <a:lnTo>
                  <a:pt x="412809" y="561085"/>
                </a:lnTo>
                <a:lnTo>
                  <a:pt x="413137" y="555475"/>
                </a:lnTo>
                <a:lnTo>
                  <a:pt x="12700" y="554747"/>
                </a:lnTo>
                <a:close/>
              </a:path>
              <a:path w="488950" h="599439">
                <a:moveTo>
                  <a:pt x="12700" y="554735"/>
                </a:moveTo>
                <a:lnTo>
                  <a:pt x="6350" y="554735"/>
                </a:lnTo>
                <a:lnTo>
                  <a:pt x="12700" y="554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71359" y="2993135"/>
            <a:ext cx="1402080" cy="76200"/>
          </a:xfrm>
          <a:custGeom>
            <a:avLst/>
            <a:gdLst/>
            <a:ahLst/>
            <a:cxnLst/>
            <a:rect l="l" t="t" r="r" b="b"/>
            <a:pathLst>
              <a:path w="140207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40207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402079" h="76200">
                <a:moveTo>
                  <a:pt x="1401826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401826" y="44450"/>
                </a:lnTo>
                <a:lnTo>
                  <a:pt x="1401826" y="31750"/>
                </a:lnTo>
                <a:close/>
              </a:path>
            </a:pathLst>
          </a:custGeom>
          <a:solidFill>
            <a:srgbClr val="5DC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02835" y="931163"/>
            <a:ext cx="2339340" cy="2411095"/>
          </a:xfrm>
          <a:custGeom>
            <a:avLst/>
            <a:gdLst/>
            <a:ahLst/>
            <a:cxnLst/>
            <a:rect l="l" t="t" r="r" b="b"/>
            <a:pathLst>
              <a:path w="2339340" h="2411095">
                <a:moveTo>
                  <a:pt x="942086" y="0"/>
                </a:moveTo>
                <a:lnTo>
                  <a:pt x="725551" y="0"/>
                </a:lnTo>
                <a:lnTo>
                  <a:pt x="0" y="1032510"/>
                </a:lnTo>
                <a:lnTo>
                  <a:pt x="192150" y="1032510"/>
                </a:lnTo>
                <a:lnTo>
                  <a:pt x="192150" y="2074164"/>
                </a:lnTo>
                <a:lnTo>
                  <a:pt x="1265681" y="2410968"/>
                </a:lnTo>
                <a:lnTo>
                  <a:pt x="2339340" y="2073910"/>
                </a:lnTo>
                <a:lnTo>
                  <a:pt x="2339340" y="1845945"/>
                </a:lnTo>
                <a:lnTo>
                  <a:pt x="2338578" y="1845945"/>
                </a:lnTo>
                <a:lnTo>
                  <a:pt x="1481327" y="1576577"/>
                </a:lnTo>
                <a:lnTo>
                  <a:pt x="1481836" y="1576451"/>
                </a:lnTo>
                <a:lnTo>
                  <a:pt x="1481836" y="633349"/>
                </a:lnTo>
                <a:lnTo>
                  <a:pt x="1671954" y="573151"/>
                </a:lnTo>
                <a:lnTo>
                  <a:pt x="941704" y="635"/>
                </a:lnTo>
                <a:lnTo>
                  <a:pt x="942086" y="0"/>
                </a:lnTo>
                <a:close/>
              </a:path>
              <a:path w="2339340" h="2411095">
                <a:moveTo>
                  <a:pt x="2339340" y="1845690"/>
                </a:moveTo>
                <a:lnTo>
                  <a:pt x="2338578" y="1845945"/>
                </a:lnTo>
                <a:lnTo>
                  <a:pt x="2339340" y="1845945"/>
                </a:lnTo>
                <a:lnTo>
                  <a:pt x="2339340" y="1845690"/>
                </a:lnTo>
                <a:close/>
              </a:path>
            </a:pathLst>
          </a:custGeom>
          <a:solidFill>
            <a:srgbClr val="C42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2871" y="3005327"/>
            <a:ext cx="2148840" cy="836930"/>
          </a:xfrm>
          <a:custGeom>
            <a:avLst/>
            <a:gdLst/>
            <a:ahLst/>
            <a:cxnLst/>
            <a:rect l="l" t="t" r="r" b="b"/>
            <a:pathLst>
              <a:path w="2148840" h="836929">
                <a:moveTo>
                  <a:pt x="0" y="271145"/>
                </a:moveTo>
                <a:lnTo>
                  <a:pt x="0" y="499491"/>
                </a:lnTo>
                <a:lnTo>
                  <a:pt x="1073530" y="836676"/>
                </a:lnTo>
                <a:lnTo>
                  <a:pt x="2148839" y="499491"/>
                </a:lnTo>
                <a:lnTo>
                  <a:pt x="2148839" y="338200"/>
                </a:lnTo>
                <a:lnTo>
                  <a:pt x="215773" y="338200"/>
                </a:lnTo>
                <a:lnTo>
                  <a:pt x="0" y="271145"/>
                </a:lnTo>
                <a:close/>
              </a:path>
              <a:path w="2148840" h="836929">
                <a:moveTo>
                  <a:pt x="1289811" y="0"/>
                </a:moveTo>
                <a:lnTo>
                  <a:pt x="215773" y="338200"/>
                </a:lnTo>
                <a:lnTo>
                  <a:pt x="2148839" y="338200"/>
                </a:lnTo>
                <a:lnTo>
                  <a:pt x="2148839" y="270129"/>
                </a:lnTo>
                <a:lnTo>
                  <a:pt x="1289811" y="0"/>
                </a:lnTo>
                <a:close/>
              </a:path>
            </a:pathLst>
          </a:custGeom>
          <a:solidFill>
            <a:srgbClr val="5DC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52871" y="3276600"/>
            <a:ext cx="1073150" cy="565785"/>
          </a:xfrm>
          <a:custGeom>
            <a:avLst/>
            <a:gdLst/>
            <a:ahLst/>
            <a:cxnLst/>
            <a:rect l="l" t="t" r="r" b="b"/>
            <a:pathLst>
              <a:path w="1073150" h="565785">
                <a:moveTo>
                  <a:pt x="0" y="0"/>
                </a:moveTo>
                <a:lnTo>
                  <a:pt x="0" y="228346"/>
                </a:lnTo>
                <a:lnTo>
                  <a:pt x="1072896" y="565404"/>
                </a:lnTo>
                <a:lnTo>
                  <a:pt x="1072896" y="337057"/>
                </a:lnTo>
                <a:lnTo>
                  <a:pt x="0" y="0"/>
                </a:lnTo>
                <a:close/>
              </a:path>
            </a:pathLst>
          </a:custGeom>
          <a:solidFill>
            <a:srgbClr val="34AC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69279" y="3005327"/>
            <a:ext cx="1932939" cy="608330"/>
          </a:xfrm>
          <a:custGeom>
            <a:avLst/>
            <a:gdLst/>
            <a:ahLst/>
            <a:cxnLst/>
            <a:rect l="l" t="t" r="r" b="b"/>
            <a:pathLst>
              <a:path w="1932940" h="608329">
                <a:moveTo>
                  <a:pt x="1073658" y="0"/>
                </a:moveTo>
                <a:lnTo>
                  <a:pt x="0" y="338074"/>
                </a:lnTo>
                <a:lnTo>
                  <a:pt x="857885" y="608076"/>
                </a:lnTo>
                <a:lnTo>
                  <a:pt x="1932431" y="270001"/>
                </a:lnTo>
                <a:lnTo>
                  <a:pt x="1073658" y="0"/>
                </a:lnTo>
                <a:close/>
              </a:path>
            </a:pathLst>
          </a:custGeom>
          <a:solidFill>
            <a:srgbClr val="5DC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25768" y="3276600"/>
            <a:ext cx="1076325" cy="565785"/>
          </a:xfrm>
          <a:custGeom>
            <a:avLst/>
            <a:gdLst/>
            <a:ahLst/>
            <a:cxnLst/>
            <a:rect l="l" t="t" r="r" b="b"/>
            <a:pathLst>
              <a:path w="1076325" h="565785">
                <a:moveTo>
                  <a:pt x="1075943" y="0"/>
                </a:moveTo>
                <a:lnTo>
                  <a:pt x="0" y="337057"/>
                </a:lnTo>
                <a:lnTo>
                  <a:pt x="0" y="565404"/>
                </a:lnTo>
                <a:lnTo>
                  <a:pt x="1075943" y="228346"/>
                </a:lnTo>
                <a:lnTo>
                  <a:pt x="1075943" y="0"/>
                </a:lnTo>
                <a:close/>
              </a:path>
            </a:pathLst>
          </a:custGeom>
          <a:solidFill>
            <a:srgbClr val="DA8E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52871" y="4003547"/>
            <a:ext cx="2148840" cy="833755"/>
          </a:xfrm>
          <a:custGeom>
            <a:avLst/>
            <a:gdLst/>
            <a:ahLst/>
            <a:cxnLst/>
            <a:rect l="l" t="t" r="r" b="b"/>
            <a:pathLst>
              <a:path w="2148840" h="833754">
                <a:moveTo>
                  <a:pt x="0" y="268985"/>
                </a:moveTo>
                <a:lnTo>
                  <a:pt x="0" y="496950"/>
                </a:lnTo>
                <a:lnTo>
                  <a:pt x="1073530" y="833627"/>
                </a:lnTo>
                <a:lnTo>
                  <a:pt x="2148839" y="496950"/>
                </a:lnTo>
                <a:lnTo>
                  <a:pt x="2148839" y="337057"/>
                </a:lnTo>
                <a:lnTo>
                  <a:pt x="1931161" y="337057"/>
                </a:lnTo>
                <a:lnTo>
                  <a:pt x="1714937" y="269239"/>
                </a:lnTo>
                <a:lnTo>
                  <a:pt x="762" y="269239"/>
                </a:lnTo>
                <a:lnTo>
                  <a:pt x="0" y="268985"/>
                </a:lnTo>
                <a:close/>
              </a:path>
              <a:path w="2148840" h="833754">
                <a:moveTo>
                  <a:pt x="2148839" y="268985"/>
                </a:moveTo>
                <a:lnTo>
                  <a:pt x="1931161" y="337057"/>
                </a:lnTo>
                <a:lnTo>
                  <a:pt x="2148839" y="337057"/>
                </a:lnTo>
                <a:lnTo>
                  <a:pt x="2148839" y="268985"/>
                </a:lnTo>
                <a:close/>
              </a:path>
              <a:path w="2148840" h="833754">
                <a:moveTo>
                  <a:pt x="858138" y="0"/>
                </a:moveTo>
                <a:lnTo>
                  <a:pt x="762" y="269239"/>
                </a:lnTo>
                <a:lnTo>
                  <a:pt x="1714937" y="269239"/>
                </a:lnTo>
                <a:lnTo>
                  <a:pt x="858138" y="507"/>
                </a:lnTo>
                <a:lnTo>
                  <a:pt x="858138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52871" y="4003547"/>
            <a:ext cx="1931035" cy="607060"/>
          </a:xfrm>
          <a:custGeom>
            <a:avLst/>
            <a:gdLst/>
            <a:ahLst/>
            <a:cxnLst/>
            <a:rect l="l" t="t" r="r" b="b"/>
            <a:pathLst>
              <a:path w="1931034" h="607060">
                <a:moveTo>
                  <a:pt x="857885" y="0"/>
                </a:moveTo>
                <a:lnTo>
                  <a:pt x="0" y="269875"/>
                </a:lnTo>
                <a:lnTo>
                  <a:pt x="1073403" y="606551"/>
                </a:lnTo>
                <a:lnTo>
                  <a:pt x="1930907" y="337565"/>
                </a:lnTo>
                <a:lnTo>
                  <a:pt x="857885" y="507"/>
                </a:lnTo>
                <a:lnTo>
                  <a:pt x="857885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52871" y="4271771"/>
            <a:ext cx="1073150" cy="565785"/>
          </a:xfrm>
          <a:custGeom>
            <a:avLst/>
            <a:gdLst/>
            <a:ahLst/>
            <a:cxnLst/>
            <a:rect l="l" t="t" r="r" b="b"/>
            <a:pathLst>
              <a:path w="1073150" h="565785">
                <a:moveTo>
                  <a:pt x="0" y="0"/>
                </a:moveTo>
                <a:lnTo>
                  <a:pt x="0" y="228345"/>
                </a:lnTo>
                <a:lnTo>
                  <a:pt x="1072896" y="565403"/>
                </a:lnTo>
                <a:lnTo>
                  <a:pt x="1072896" y="336676"/>
                </a:lnTo>
                <a:lnTo>
                  <a:pt x="0" y="0"/>
                </a:lnTo>
                <a:close/>
              </a:path>
            </a:pathLst>
          </a:custGeom>
          <a:solidFill>
            <a:srgbClr val="304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25768" y="4271771"/>
            <a:ext cx="1076325" cy="565785"/>
          </a:xfrm>
          <a:custGeom>
            <a:avLst/>
            <a:gdLst/>
            <a:ahLst/>
            <a:cxnLst/>
            <a:rect l="l" t="t" r="r" b="b"/>
            <a:pathLst>
              <a:path w="1076325" h="565785">
                <a:moveTo>
                  <a:pt x="1075943" y="0"/>
                </a:moveTo>
                <a:lnTo>
                  <a:pt x="0" y="336676"/>
                </a:lnTo>
                <a:lnTo>
                  <a:pt x="0" y="565403"/>
                </a:lnTo>
                <a:lnTo>
                  <a:pt x="1075943" y="228345"/>
                </a:lnTo>
                <a:lnTo>
                  <a:pt x="1075943" y="0"/>
                </a:lnTo>
                <a:close/>
              </a:path>
            </a:pathLst>
          </a:custGeom>
          <a:solidFill>
            <a:srgbClr val="2C7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69279" y="4770120"/>
            <a:ext cx="1073150" cy="565785"/>
          </a:xfrm>
          <a:custGeom>
            <a:avLst/>
            <a:gdLst/>
            <a:ahLst/>
            <a:cxnLst/>
            <a:rect l="l" t="t" r="r" b="b"/>
            <a:pathLst>
              <a:path w="1073150" h="565785">
                <a:moveTo>
                  <a:pt x="1072896" y="0"/>
                </a:moveTo>
                <a:lnTo>
                  <a:pt x="0" y="337057"/>
                </a:lnTo>
                <a:lnTo>
                  <a:pt x="0" y="565403"/>
                </a:lnTo>
                <a:lnTo>
                  <a:pt x="1072896" y="228345"/>
                </a:lnTo>
                <a:lnTo>
                  <a:pt x="1072896" y="0"/>
                </a:lnTo>
                <a:close/>
              </a:path>
            </a:pathLst>
          </a:custGeom>
          <a:solidFill>
            <a:srgbClr val="354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94859" y="4770120"/>
            <a:ext cx="1074420" cy="565785"/>
          </a:xfrm>
          <a:custGeom>
            <a:avLst/>
            <a:gdLst/>
            <a:ahLst/>
            <a:cxnLst/>
            <a:rect l="l" t="t" r="r" b="b"/>
            <a:pathLst>
              <a:path w="1074420" h="565785">
                <a:moveTo>
                  <a:pt x="0" y="0"/>
                </a:moveTo>
                <a:lnTo>
                  <a:pt x="0" y="228345"/>
                </a:lnTo>
                <a:lnTo>
                  <a:pt x="1074419" y="565403"/>
                </a:lnTo>
                <a:lnTo>
                  <a:pt x="1074419" y="337057"/>
                </a:lnTo>
                <a:lnTo>
                  <a:pt x="0" y="0"/>
                </a:lnTo>
                <a:close/>
              </a:path>
            </a:pathLst>
          </a:custGeom>
          <a:solidFill>
            <a:srgbClr val="181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94859" y="4500371"/>
            <a:ext cx="1931035" cy="607060"/>
          </a:xfrm>
          <a:custGeom>
            <a:avLst/>
            <a:gdLst/>
            <a:ahLst/>
            <a:cxnLst/>
            <a:rect l="l" t="t" r="r" b="b"/>
            <a:pathLst>
              <a:path w="1931034" h="607060">
                <a:moveTo>
                  <a:pt x="858519" y="0"/>
                </a:moveTo>
                <a:lnTo>
                  <a:pt x="0" y="269366"/>
                </a:lnTo>
                <a:lnTo>
                  <a:pt x="1073277" y="606551"/>
                </a:lnTo>
                <a:lnTo>
                  <a:pt x="1930908" y="336676"/>
                </a:lnTo>
                <a:lnTo>
                  <a:pt x="858519" y="0"/>
                </a:lnTo>
                <a:close/>
              </a:path>
            </a:pathLst>
          </a:custGeom>
          <a:solidFill>
            <a:srgbClr val="202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45964" y="1543799"/>
            <a:ext cx="653046" cy="118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46120" y="1798066"/>
            <a:ext cx="2385695" cy="2352040"/>
          </a:xfrm>
          <a:custGeom>
            <a:avLst/>
            <a:gdLst/>
            <a:ahLst/>
            <a:cxnLst/>
            <a:rect l="l" t="t" r="r" b="b"/>
            <a:pathLst>
              <a:path w="2385695" h="2352040">
                <a:moveTo>
                  <a:pt x="2309241" y="2275586"/>
                </a:moveTo>
                <a:lnTo>
                  <a:pt x="2309241" y="2351786"/>
                </a:lnTo>
                <a:lnTo>
                  <a:pt x="2372741" y="2320036"/>
                </a:lnTo>
                <a:lnTo>
                  <a:pt x="2321941" y="2320036"/>
                </a:lnTo>
                <a:lnTo>
                  <a:pt x="2321941" y="2307336"/>
                </a:lnTo>
                <a:lnTo>
                  <a:pt x="2372741" y="2307336"/>
                </a:lnTo>
                <a:lnTo>
                  <a:pt x="2309241" y="2275586"/>
                </a:lnTo>
                <a:close/>
              </a:path>
              <a:path w="2385695" h="2352040">
                <a:moveTo>
                  <a:pt x="808608" y="6350"/>
                </a:moveTo>
                <a:lnTo>
                  <a:pt x="808608" y="2320036"/>
                </a:lnTo>
                <a:lnTo>
                  <a:pt x="2309241" y="2320036"/>
                </a:lnTo>
                <a:lnTo>
                  <a:pt x="2309241" y="2313686"/>
                </a:lnTo>
                <a:lnTo>
                  <a:pt x="821308" y="2313686"/>
                </a:lnTo>
                <a:lnTo>
                  <a:pt x="814958" y="2307336"/>
                </a:lnTo>
                <a:lnTo>
                  <a:pt x="821308" y="2307336"/>
                </a:lnTo>
                <a:lnTo>
                  <a:pt x="821308" y="12700"/>
                </a:lnTo>
                <a:lnTo>
                  <a:pt x="814958" y="12700"/>
                </a:lnTo>
                <a:lnTo>
                  <a:pt x="808608" y="6350"/>
                </a:lnTo>
                <a:close/>
              </a:path>
              <a:path w="2385695" h="2352040">
                <a:moveTo>
                  <a:pt x="2372741" y="2307336"/>
                </a:moveTo>
                <a:lnTo>
                  <a:pt x="2321941" y="2307336"/>
                </a:lnTo>
                <a:lnTo>
                  <a:pt x="2321941" y="2320036"/>
                </a:lnTo>
                <a:lnTo>
                  <a:pt x="2372741" y="2320036"/>
                </a:lnTo>
                <a:lnTo>
                  <a:pt x="2385441" y="2313686"/>
                </a:lnTo>
                <a:lnTo>
                  <a:pt x="2372741" y="2307336"/>
                </a:lnTo>
                <a:close/>
              </a:path>
              <a:path w="2385695" h="2352040">
                <a:moveTo>
                  <a:pt x="821308" y="2307336"/>
                </a:moveTo>
                <a:lnTo>
                  <a:pt x="814958" y="2307336"/>
                </a:lnTo>
                <a:lnTo>
                  <a:pt x="821308" y="2313686"/>
                </a:lnTo>
                <a:lnTo>
                  <a:pt x="821308" y="2307336"/>
                </a:lnTo>
                <a:close/>
              </a:path>
              <a:path w="2385695" h="2352040">
                <a:moveTo>
                  <a:pt x="2309241" y="2307336"/>
                </a:moveTo>
                <a:lnTo>
                  <a:pt x="821308" y="2307336"/>
                </a:lnTo>
                <a:lnTo>
                  <a:pt x="821308" y="2313686"/>
                </a:lnTo>
                <a:lnTo>
                  <a:pt x="2309241" y="2313686"/>
                </a:lnTo>
                <a:lnTo>
                  <a:pt x="2309241" y="2307336"/>
                </a:lnTo>
                <a:close/>
              </a:path>
              <a:path w="2385695" h="2352040">
                <a:moveTo>
                  <a:pt x="821308" y="0"/>
                </a:moveTo>
                <a:lnTo>
                  <a:pt x="0" y="0"/>
                </a:lnTo>
                <a:lnTo>
                  <a:pt x="0" y="12700"/>
                </a:lnTo>
                <a:lnTo>
                  <a:pt x="808608" y="12700"/>
                </a:lnTo>
                <a:lnTo>
                  <a:pt x="808608" y="6350"/>
                </a:lnTo>
                <a:lnTo>
                  <a:pt x="821308" y="6350"/>
                </a:lnTo>
                <a:lnTo>
                  <a:pt x="821308" y="0"/>
                </a:lnTo>
                <a:close/>
              </a:path>
              <a:path w="2385695" h="2352040">
                <a:moveTo>
                  <a:pt x="821308" y="6350"/>
                </a:moveTo>
                <a:lnTo>
                  <a:pt x="808608" y="6350"/>
                </a:lnTo>
                <a:lnTo>
                  <a:pt x="814958" y="12700"/>
                </a:lnTo>
                <a:lnTo>
                  <a:pt x="821308" y="12700"/>
                </a:lnTo>
                <a:lnTo>
                  <a:pt x="821308" y="635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65035" y="1302766"/>
            <a:ext cx="1485900" cy="727710"/>
          </a:xfrm>
          <a:custGeom>
            <a:avLst/>
            <a:gdLst/>
            <a:ahLst/>
            <a:cxnLst/>
            <a:rect l="l" t="t" r="r" b="b"/>
            <a:pathLst>
              <a:path w="1485900" h="727710">
                <a:moveTo>
                  <a:pt x="76200" y="651383"/>
                </a:moveTo>
                <a:lnTo>
                  <a:pt x="0" y="689483"/>
                </a:lnTo>
                <a:lnTo>
                  <a:pt x="76200" y="727583"/>
                </a:lnTo>
                <a:lnTo>
                  <a:pt x="76200" y="695833"/>
                </a:lnTo>
                <a:lnTo>
                  <a:pt x="63500" y="695833"/>
                </a:lnTo>
                <a:lnTo>
                  <a:pt x="63500" y="683133"/>
                </a:lnTo>
                <a:lnTo>
                  <a:pt x="76200" y="683133"/>
                </a:lnTo>
                <a:lnTo>
                  <a:pt x="76200" y="651383"/>
                </a:lnTo>
                <a:close/>
              </a:path>
              <a:path w="1485900" h="727710">
                <a:moveTo>
                  <a:pt x="76200" y="683133"/>
                </a:moveTo>
                <a:lnTo>
                  <a:pt x="63500" y="683133"/>
                </a:lnTo>
                <a:lnTo>
                  <a:pt x="63500" y="695833"/>
                </a:lnTo>
                <a:lnTo>
                  <a:pt x="76200" y="695833"/>
                </a:lnTo>
                <a:lnTo>
                  <a:pt x="76200" y="683133"/>
                </a:lnTo>
                <a:close/>
              </a:path>
              <a:path w="1485900" h="727710">
                <a:moveTo>
                  <a:pt x="736473" y="683133"/>
                </a:moveTo>
                <a:lnTo>
                  <a:pt x="76200" y="683133"/>
                </a:lnTo>
                <a:lnTo>
                  <a:pt x="76200" y="695833"/>
                </a:lnTo>
                <a:lnTo>
                  <a:pt x="749173" y="695833"/>
                </a:lnTo>
                <a:lnTo>
                  <a:pt x="749173" y="689483"/>
                </a:lnTo>
                <a:lnTo>
                  <a:pt x="736473" y="689483"/>
                </a:lnTo>
                <a:lnTo>
                  <a:pt x="736473" y="683133"/>
                </a:lnTo>
                <a:close/>
              </a:path>
              <a:path w="1485900" h="727710">
                <a:moveTo>
                  <a:pt x="1485646" y="0"/>
                </a:moveTo>
                <a:lnTo>
                  <a:pt x="736473" y="0"/>
                </a:lnTo>
                <a:lnTo>
                  <a:pt x="736473" y="689483"/>
                </a:lnTo>
                <a:lnTo>
                  <a:pt x="742823" y="683133"/>
                </a:lnTo>
                <a:lnTo>
                  <a:pt x="749173" y="683133"/>
                </a:lnTo>
                <a:lnTo>
                  <a:pt x="749173" y="12700"/>
                </a:lnTo>
                <a:lnTo>
                  <a:pt x="742823" y="12700"/>
                </a:lnTo>
                <a:lnTo>
                  <a:pt x="749173" y="6350"/>
                </a:lnTo>
                <a:lnTo>
                  <a:pt x="1485646" y="6350"/>
                </a:lnTo>
                <a:lnTo>
                  <a:pt x="1485646" y="0"/>
                </a:lnTo>
                <a:close/>
              </a:path>
              <a:path w="1485900" h="727710">
                <a:moveTo>
                  <a:pt x="749173" y="683133"/>
                </a:moveTo>
                <a:lnTo>
                  <a:pt x="742823" y="683133"/>
                </a:lnTo>
                <a:lnTo>
                  <a:pt x="736473" y="689483"/>
                </a:lnTo>
                <a:lnTo>
                  <a:pt x="749173" y="689483"/>
                </a:lnTo>
                <a:lnTo>
                  <a:pt x="749173" y="683133"/>
                </a:lnTo>
                <a:close/>
              </a:path>
              <a:path w="1485900" h="727710">
                <a:moveTo>
                  <a:pt x="749173" y="6350"/>
                </a:moveTo>
                <a:lnTo>
                  <a:pt x="742823" y="12700"/>
                </a:lnTo>
                <a:lnTo>
                  <a:pt x="749173" y="12700"/>
                </a:lnTo>
                <a:lnTo>
                  <a:pt x="749173" y="6350"/>
                </a:lnTo>
                <a:close/>
              </a:path>
              <a:path w="1485900" h="727710">
                <a:moveTo>
                  <a:pt x="1485646" y="6350"/>
                </a:moveTo>
                <a:lnTo>
                  <a:pt x="749173" y="6350"/>
                </a:lnTo>
                <a:lnTo>
                  <a:pt x="749173" y="12700"/>
                </a:lnTo>
                <a:lnTo>
                  <a:pt x="1485646" y="12700"/>
                </a:lnTo>
                <a:lnTo>
                  <a:pt x="1485646" y="6350"/>
                </a:lnTo>
                <a:close/>
              </a:path>
            </a:pathLst>
          </a:custGeom>
          <a:solidFill>
            <a:srgbClr val="C42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06111" y="4564354"/>
            <a:ext cx="1771650" cy="518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21452" y="4018775"/>
            <a:ext cx="1771650" cy="5204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31764" y="3044951"/>
            <a:ext cx="1765554" cy="5265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02708" y="2551163"/>
            <a:ext cx="1765554" cy="5250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1632" y="1665732"/>
            <a:ext cx="182880" cy="1935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19728" y="4265676"/>
            <a:ext cx="150875" cy="161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80831" y="1246632"/>
            <a:ext cx="152400" cy="1600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42376" y="2955035"/>
            <a:ext cx="152400" cy="1600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32220" y="3781044"/>
            <a:ext cx="1073150" cy="565785"/>
          </a:xfrm>
          <a:custGeom>
            <a:avLst/>
            <a:gdLst/>
            <a:ahLst/>
            <a:cxnLst/>
            <a:rect l="l" t="t" r="r" b="b"/>
            <a:pathLst>
              <a:path w="1073150" h="565785">
                <a:moveTo>
                  <a:pt x="0" y="0"/>
                </a:moveTo>
                <a:lnTo>
                  <a:pt x="0" y="228345"/>
                </a:lnTo>
                <a:lnTo>
                  <a:pt x="1072896" y="565403"/>
                </a:lnTo>
                <a:lnTo>
                  <a:pt x="1072896" y="337057"/>
                </a:lnTo>
                <a:lnTo>
                  <a:pt x="0" y="0"/>
                </a:lnTo>
                <a:close/>
              </a:path>
            </a:pathLst>
          </a:custGeom>
          <a:solidFill>
            <a:srgbClr val="34AC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47104" y="3509771"/>
            <a:ext cx="1934210" cy="608330"/>
          </a:xfrm>
          <a:custGeom>
            <a:avLst/>
            <a:gdLst/>
            <a:ahLst/>
            <a:cxnLst/>
            <a:rect l="l" t="t" r="r" b="b"/>
            <a:pathLst>
              <a:path w="1934209" h="608329">
                <a:moveTo>
                  <a:pt x="1074547" y="0"/>
                </a:moveTo>
                <a:lnTo>
                  <a:pt x="0" y="338073"/>
                </a:lnTo>
                <a:lnTo>
                  <a:pt x="858647" y="608076"/>
                </a:lnTo>
                <a:lnTo>
                  <a:pt x="1933955" y="270001"/>
                </a:lnTo>
                <a:lnTo>
                  <a:pt x="1074547" y="0"/>
                </a:lnTo>
                <a:close/>
              </a:path>
            </a:pathLst>
          </a:custGeom>
          <a:solidFill>
            <a:srgbClr val="5DC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05116" y="3781044"/>
            <a:ext cx="1076325" cy="565785"/>
          </a:xfrm>
          <a:custGeom>
            <a:avLst/>
            <a:gdLst/>
            <a:ahLst/>
            <a:cxnLst/>
            <a:rect l="l" t="t" r="r" b="b"/>
            <a:pathLst>
              <a:path w="1076325" h="565785">
                <a:moveTo>
                  <a:pt x="1075943" y="0"/>
                </a:moveTo>
                <a:lnTo>
                  <a:pt x="0" y="337057"/>
                </a:lnTo>
                <a:lnTo>
                  <a:pt x="0" y="565403"/>
                </a:lnTo>
                <a:lnTo>
                  <a:pt x="1075943" y="228345"/>
                </a:lnTo>
                <a:lnTo>
                  <a:pt x="1075943" y="0"/>
                </a:lnTo>
                <a:close/>
              </a:path>
            </a:pathLst>
          </a:custGeom>
          <a:solidFill>
            <a:srgbClr val="DA8E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47688" y="3518890"/>
            <a:ext cx="1765553" cy="5265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82157" y="2954931"/>
            <a:ext cx="228600" cy="40640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1400"/>
              </a:spcBef>
            </a:pPr>
            <a:r>
              <a:rPr sz="1800" b="1" spc="-5" dirty="0">
                <a:solidFill>
                  <a:srgbClr val="4AAADF"/>
                </a:solidFill>
                <a:latin typeface="Calibri"/>
                <a:cs typeface="Calibri"/>
              </a:rPr>
              <a:t>ODS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5976" y="1086611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69" h="280669">
                <a:moveTo>
                  <a:pt x="140207" y="0"/>
                </a:move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8"/>
                </a:lnTo>
                <a:lnTo>
                  <a:pt x="7144" y="184538"/>
                </a:lnTo>
                <a:lnTo>
                  <a:pt x="27041" y="223028"/>
                </a:lnTo>
                <a:lnTo>
                  <a:pt x="57387" y="253374"/>
                </a:lnTo>
                <a:lnTo>
                  <a:pt x="95877" y="273271"/>
                </a:lnTo>
                <a:lnTo>
                  <a:pt x="140207" y="280415"/>
                </a:lnTo>
                <a:lnTo>
                  <a:pt x="184538" y="273271"/>
                </a:lnTo>
                <a:lnTo>
                  <a:pt x="223028" y="253374"/>
                </a:lnTo>
                <a:lnTo>
                  <a:pt x="253374" y="223028"/>
                </a:lnTo>
                <a:lnTo>
                  <a:pt x="273271" y="184538"/>
                </a:lnTo>
                <a:lnTo>
                  <a:pt x="280416" y="140208"/>
                </a:lnTo>
                <a:lnTo>
                  <a:pt x="273271" y="95877"/>
                </a:lnTo>
                <a:lnTo>
                  <a:pt x="253374" y="57387"/>
                </a:lnTo>
                <a:lnTo>
                  <a:pt x="223028" y="27041"/>
                </a:lnTo>
                <a:lnTo>
                  <a:pt x="184538" y="7144"/>
                </a:lnTo>
                <a:lnTo>
                  <a:pt x="140207" y="0"/>
                </a:lnTo>
                <a:close/>
              </a:path>
            </a:pathLst>
          </a:custGeom>
          <a:solidFill>
            <a:srgbClr val="C41F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40811" y="1099184"/>
            <a:ext cx="1130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0" dirty="0">
                <a:solidFill>
                  <a:srgbClr val="FFFFFF"/>
                </a:solidFill>
                <a:latin typeface="Calibri Light"/>
                <a:cs typeface="Calibri Light"/>
              </a:rPr>
              <a:t>1</a:t>
            </a:r>
            <a:endParaRPr sz="135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5045" y="2070862"/>
            <a:ext cx="13995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0" spc="-15" dirty="0">
                <a:solidFill>
                  <a:srgbClr val="C42139"/>
                </a:solidFill>
                <a:latin typeface="Calibri Light"/>
                <a:cs typeface="Calibri Light"/>
              </a:rPr>
              <a:t>POSICIONAMIENTO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34756" y="1040891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69">
                <a:moveTo>
                  <a:pt x="140208" y="0"/>
                </a:move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8"/>
                </a:lnTo>
                <a:lnTo>
                  <a:pt x="7144" y="184538"/>
                </a:lnTo>
                <a:lnTo>
                  <a:pt x="27041" y="223028"/>
                </a:lnTo>
                <a:lnTo>
                  <a:pt x="57387" y="253374"/>
                </a:lnTo>
                <a:lnTo>
                  <a:pt x="95877" y="273271"/>
                </a:lnTo>
                <a:lnTo>
                  <a:pt x="140208" y="280416"/>
                </a:lnTo>
                <a:lnTo>
                  <a:pt x="184538" y="273271"/>
                </a:lnTo>
                <a:lnTo>
                  <a:pt x="223028" y="253374"/>
                </a:lnTo>
                <a:lnTo>
                  <a:pt x="253374" y="223028"/>
                </a:lnTo>
                <a:lnTo>
                  <a:pt x="273271" y="184538"/>
                </a:lnTo>
                <a:lnTo>
                  <a:pt x="280416" y="140208"/>
                </a:lnTo>
                <a:lnTo>
                  <a:pt x="273271" y="95877"/>
                </a:lnTo>
                <a:lnTo>
                  <a:pt x="253374" y="57387"/>
                </a:lnTo>
                <a:lnTo>
                  <a:pt x="223028" y="27041"/>
                </a:lnTo>
                <a:lnTo>
                  <a:pt x="184538" y="7144"/>
                </a:lnTo>
                <a:lnTo>
                  <a:pt x="140208" y="0"/>
                </a:lnTo>
                <a:close/>
              </a:path>
            </a:pathLst>
          </a:custGeom>
          <a:solidFill>
            <a:srgbClr val="F59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20861" y="1053846"/>
            <a:ext cx="1130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0" dirty="0">
                <a:solidFill>
                  <a:srgbClr val="FFFFFF"/>
                </a:solidFill>
                <a:latin typeface="Calibri Light"/>
                <a:cs typeface="Calibri Light"/>
              </a:rPr>
              <a:t>2</a:t>
            </a:r>
            <a:endParaRPr sz="135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65491" y="2124201"/>
            <a:ext cx="11969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0" spc="-20" dirty="0">
                <a:solidFill>
                  <a:srgbClr val="F59F16"/>
                </a:solidFill>
                <a:latin typeface="Calibri Light"/>
                <a:cs typeface="Calibri Light"/>
              </a:rPr>
              <a:t>TRANSPARENCIA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76544" y="1086611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69">
                <a:moveTo>
                  <a:pt x="140207" y="0"/>
                </a:move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8"/>
                </a:lnTo>
                <a:lnTo>
                  <a:pt x="7144" y="184538"/>
                </a:lnTo>
                <a:lnTo>
                  <a:pt x="27041" y="223028"/>
                </a:lnTo>
                <a:lnTo>
                  <a:pt x="57387" y="253374"/>
                </a:lnTo>
                <a:lnTo>
                  <a:pt x="95877" y="273271"/>
                </a:lnTo>
                <a:lnTo>
                  <a:pt x="140207" y="280415"/>
                </a:lnTo>
                <a:lnTo>
                  <a:pt x="184538" y="273271"/>
                </a:lnTo>
                <a:lnTo>
                  <a:pt x="223028" y="253374"/>
                </a:lnTo>
                <a:lnTo>
                  <a:pt x="253374" y="223028"/>
                </a:lnTo>
                <a:lnTo>
                  <a:pt x="273271" y="184538"/>
                </a:lnTo>
                <a:lnTo>
                  <a:pt x="280415" y="140208"/>
                </a:lnTo>
                <a:lnTo>
                  <a:pt x="273271" y="95877"/>
                </a:lnTo>
                <a:lnTo>
                  <a:pt x="253374" y="57387"/>
                </a:lnTo>
                <a:lnTo>
                  <a:pt x="223028" y="27041"/>
                </a:lnTo>
                <a:lnTo>
                  <a:pt x="184538" y="7144"/>
                </a:lnTo>
                <a:lnTo>
                  <a:pt x="140207" y="0"/>
                </a:lnTo>
                <a:close/>
              </a:path>
            </a:pathLst>
          </a:custGeom>
          <a:solidFill>
            <a:srgbClr val="55A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2650" y="1099184"/>
            <a:ext cx="1130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0" dirty="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endParaRPr sz="135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91302" y="2066925"/>
            <a:ext cx="1021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0" spc="5" dirty="0">
                <a:solidFill>
                  <a:srgbClr val="49AADF"/>
                </a:solidFill>
                <a:latin typeface="Calibri Light"/>
                <a:cs typeface="Calibri Light"/>
              </a:rPr>
              <a:t>SO</a:t>
            </a:r>
            <a:r>
              <a:rPr sz="1200" b="0" dirty="0">
                <a:solidFill>
                  <a:srgbClr val="49AADF"/>
                </a:solidFill>
                <a:latin typeface="Calibri Light"/>
                <a:cs typeface="Calibri Light"/>
              </a:rPr>
              <a:t>S</a:t>
            </a:r>
            <a:r>
              <a:rPr sz="1200" b="0" spc="-10" dirty="0">
                <a:solidFill>
                  <a:srgbClr val="49AADF"/>
                </a:solidFill>
                <a:latin typeface="Calibri Light"/>
                <a:cs typeface="Calibri Light"/>
              </a:rPr>
              <a:t>T</a:t>
            </a:r>
            <a:r>
              <a:rPr sz="1200" b="0" spc="-25" dirty="0">
                <a:solidFill>
                  <a:srgbClr val="49AADF"/>
                </a:solidFill>
                <a:latin typeface="Calibri Light"/>
                <a:cs typeface="Calibri Light"/>
              </a:rPr>
              <a:t>E</a:t>
            </a:r>
            <a:r>
              <a:rPr sz="1200" b="0" spc="-10" dirty="0">
                <a:solidFill>
                  <a:srgbClr val="49AADF"/>
                </a:solidFill>
                <a:latin typeface="Calibri Light"/>
                <a:cs typeface="Calibri Light"/>
              </a:rPr>
              <a:t>N</a:t>
            </a:r>
            <a:r>
              <a:rPr sz="1200" b="0" spc="-5" dirty="0">
                <a:solidFill>
                  <a:srgbClr val="49AADF"/>
                </a:solidFill>
                <a:latin typeface="Calibri Light"/>
                <a:cs typeface="Calibri Light"/>
              </a:rPr>
              <a:t>I</a:t>
            </a:r>
            <a:r>
              <a:rPr sz="1200" b="0" spc="-20" dirty="0">
                <a:solidFill>
                  <a:srgbClr val="49AADF"/>
                </a:solidFill>
                <a:latin typeface="Calibri Light"/>
                <a:cs typeface="Calibri Light"/>
              </a:rPr>
              <a:t>B</a:t>
            </a:r>
            <a:r>
              <a:rPr sz="1200" b="0" spc="-5" dirty="0">
                <a:solidFill>
                  <a:srgbClr val="49AADF"/>
                </a:solidFill>
                <a:latin typeface="Calibri Light"/>
                <a:cs typeface="Calibri Light"/>
              </a:rPr>
              <a:t>I</a:t>
            </a:r>
            <a:r>
              <a:rPr sz="1200" b="0" spc="-15" dirty="0">
                <a:solidFill>
                  <a:srgbClr val="49AADF"/>
                </a:solidFill>
                <a:latin typeface="Calibri Light"/>
                <a:cs typeface="Calibri Light"/>
              </a:rPr>
              <a:t>L</a:t>
            </a:r>
            <a:r>
              <a:rPr sz="1200" b="0" spc="-5" dirty="0">
                <a:solidFill>
                  <a:srgbClr val="49AADF"/>
                </a:solidFill>
                <a:latin typeface="Calibri Light"/>
                <a:cs typeface="Calibri Light"/>
              </a:rPr>
              <a:t>I</a:t>
            </a:r>
            <a:r>
              <a:rPr sz="1200" b="0" spc="-35" dirty="0">
                <a:solidFill>
                  <a:srgbClr val="49AADF"/>
                </a:solidFill>
                <a:latin typeface="Calibri Light"/>
                <a:cs typeface="Calibri Light"/>
              </a:rPr>
              <a:t>D</a:t>
            </a:r>
            <a:r>
              <a:rPr sz="1200" b="0" spc="-20" dirty="0">
                <a:solidFill>
                  <a:srgbClr val="49AADF"/>
                </a:solidFill>
                <a:latin typeface="Calibri Light"/>
                <a:cs typeface="Calibri Light"/>
              </a:rPr>
              <a:t>A</a:t>
            </a:r>
            <a:r>
              <a:rPr sz="1200" b="0" dirty="0">
                <a:solidFill>
                  <a:srgbClr val="49AADF"/>
                </a:solidFill>
                <a:latin typeface="Calibri Light"/>
                <a:cs typeface="Calibri Light"/>
              </a:rPr>
              <a:t>D</a:t>
            </a:r>
            <a:endParaRPr sz="1200">
              <a:latin typeface="Calibri Light"/>
              <a:cs typeface="Calibri Light"/>
            </a:endParaRPr>
          </a:p>
          <a:p>
            <a:pPr marL="1270" algn="ctr">
              <a:lnSpc>
                <a:spcPct val="100000"/>
              </a:lnSpc>
            </a:pPr>
            <a:r>
              <a:rPr sz="1200" b="0" spc="-10" dirty="0">
                <a:solidFill>
                  <a:srgbClr val="49AADF"/>
                </a:solidFill>
                <a:latin typeface="Calibri Light"/>
                <a:cs typeface="Calibri Light"/>
              </a:rPr>
              <a:t>FINANCIERA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680192" y="1086611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69">
                <a:moveTo>
                  <a:pt x="140207" y="0"/>
                </a:move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8"/>
                </a:lnTo>
                <a:lnTo>
                  <a:pt x="7144" y="184538"/>
                </a:lnTo>
                <a:lnTo>
                  <a:pt x="27041" y="223028"/>
                </a:lnTo>
                <a:lnTo>
                  <a:pt x="57387" y="253374"/>
                </a:lnTo>
                <a:lnTo>
                  <a:pt x="95877" y="273271"/>
                </a:lnTo>
                <a:lnTo>
                  <a:pt x="140207" y="280415"/>
                </a:lnTo>
                <a:lnTo>
                  <a:pt x="184538" y="273271"/>
                </a:lnTo>
                <a:lnTo>
                  <a:pt x="223028" y="253374"/>
                </a:lnTo>
                <a:lnTo>
                  <a:pt x="253374" y="223028"/>
                </a:lnTo>
                <a:lnTo>
                  <a:pt x="273271" y="184538"/>
                </a:lnTo>
                <a:lnTo>
                  <a:pt x="280415" y="140208"/>
                </a:lnTo>
                <a:lnTo>
                  <a:pt x="273271" y="95877"/>
                </a:lnTo>
                <a:lnTo>
                  <a:pt x="253374" y="57387"/>
                </a:lnTo>
                <a:lnTo>
                  <a:pt x="223028" y="27041"/>
                </a:lnTo>
                <a:lnTo>
                  <a:pt x="184538" y="7144"/>
                </a:lnTo>
                <a:lnTo>
                  <a:pt x="140207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766297" y="1099184"/>
            <a:ext cx="1130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0" dirty="0">
                <a:solidFill>
                  <a:srgbClr val="FFFFFF"/>
                </a:solidFill>
                <a:latin typeface="Calibri Light"/>
                <a:cs typeface="Calibri Light"/>
              </a:rPr>
              <a:t>4</a:t>
            </a:r>
            <a:endParaRPr sz="135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71556" y="2109342"/>
            <a:ext cx="1477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solidFill>
                  <a:srgbClr val="44536A"/>
                </a:solidFill>
                <a:latin typeface="Calibri Light"/>
                <a:cs typeface="Calibri Light"/>
              </a:rPr>
              <a:t>DESEMPEÑO </a:t>
            </a:r>
            <a:r>
              <a:rPr sz="1200" b="0" dirty="0">
                <a:solidFill>
                  <a:srgbClr val="44536A"/>
                </a:solidFill>
                <a:latin typeface="Calibri Light"/>
                <a:cs typeface="Calibri Light"/>
              </a:rPr>
              <a:t>Y</a:t>
            </a:r>
            <a:r>
              <a:rPr sz="1200" b="0" spc="-14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1200" b="0" spc="-10" dirty="0">
                <a:solidFill>
                  <a:srgbClr val="44536A"/>
                </a:solidFill>
                <a:latin typeface="Calibri Light"/>
                <a:cs typeface="Calibri Light"/>
              </a:rPr>
              <a:t>GESTIÓN  INSTITUCIONAL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66176" y="1623060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37693" y="762"/>
                </a:moveTo>
                <a:lnTo>
                  <a:pt x="4825" y="143382"/>
                </a:lnTo>
                <a:lnTo>
                  <a:pt x="4572" y="143510"/>
                </a:lnTo>
                <a:lnTo>
                  <a:pt x="1904" y="144906"/>
                </a:lnTo>
                <a:lnTo>
                  <a:pt x="0" y="147574"/>
                </a:lnTo>
                <a:lnTo>
                  <a:pt x="0" y="154304"/>
                </a:lnTo>
                <a:lnTo>
                  <a:pt x="2413" y="157225"/>
                </a:lnTo>
                <a:lnTo>
                  <a:pt x="5715" y="158241"/>
                </a:lnTo>
                <a:lnTo>
                  <a:pt x="136778" y="212216"/>
                </a:lnTo>
                <a:lnTo>
                  <a:pt x="190626" y="343280"/>
                </a:lnTo>
                <a:lnTo>
                  <a:pt x="191770" y="346582"/>
                </a:lnTo>
                <a:lnTo>
                  <a:pt x="194691" y="348995"/>
                </a:lnTo>
                <a:lnTo>
                  <a:pt x="201422" y="348995"/>
                </a:lnTo>
                <a:lnTo>
                  <a:pt x="204089" y="347090"/>
                </a:lnTo>
                <a:lnTo>
                  <a:pt x="205358" y="344424"/>
                </a:lnTo>
                <a:lnTo>
                  <a:pt x="205613" y="344169"/>
                </a:lnTo>
                <a:lnTo>
                  <a:pt x="215679" y="320675"/>
                </a:lnTo>
                <a:lnTo>
                  <a:pt x="198374" y="320675"/>
                </a:lnTo>
                <a:lnTo>
                  <a:pt x="152146" y="208152"/>
                </a:lnTo>
                <a:lnTo>
                  <a:pt x="163449" y="196850"/>
                </a:lnTo>
                <a:lnTo>
                  <a:pt x="140843" y="196850"/>
                </a:lnTo>
                <a:lnTo>
                  <a:pt x="28321" y="150622"/>
                </a:lnTo>
                <a:lnTo>
                  <a:pt x="306324" y="31368"/>
                </a:lnTo>
                <a:lnTo>
                  <a:pt x="339636" y="31368"/>
                </a:lnTo>
                <a:lnTo>
                  <a:pt x="348233" y="11302"/>
                </a:lnTo>
                <a:lnTo>
                  <a:pt x="348615" y="10287"/>
                </a:lnTo>
                <a:lnTo>
                  <a:pt x="348996" y="9143"/>
                </a:lnTo>
                <a:lnTo>
                  <a:pt x="348996" y="3555"/>
                </a:lnTo>
                <a:lnTo>
                  <a:pt x="346329" y="888"/>
                </a:lnTo>
                <a:lnTo>
                  <a:pt x="337693" y="888"/>
                </a:lnTo>
                <a:close/>
              </a:path>
              <a:path w="349250" h="349250">
                <a:moveTo>
                  <a:pt x="334793" y="42672"/>
                </a:moveTo>
                <a:lnTo>
                  <a:pt x="317626" y="42672"/>
                </a:lnTo>
                <a:lnTo>
                  <a:pt x="198374" y="320675"/>
                </a:lnTo>
                <a:lnTo>
                  <a:pt x="215679" y="320675"/>
                </a:lnTo>
                <a:lnTo>
                  <a:pt x="334793" y="42672"/>
                </a:lnTo>
                <a:close/>
              </a:path>
              <a:path w="349250" h="349250">
                <a:moveTo>
                  <a:pt x="123317" y="222123"/>
                </a:moveTo>
                <a:lnTo>
                  <a:pt x="116840" y="222123"/>
                </a:lnTo>
                <a:lnTo>
                  <a:pt x="114807" y="223012"/>
                </a:lnTo>
                <a:lnTo>
                  <a:pt x="32639" y="305180"/>
                </a:lnTo>
                <a:lnTo>
                  <a:pt x="31750" y="307213"/>
                </a:lnTo>
                <a:lnTo>
                  <a:pt x="31750" y="313689"/>
                </a:lnTo>
                <a:lnTo>
                  <a:pt x="35305" y="317245"/>
                </a:lnTo>
                <a:lnTo>
                  <a:pt x="41782" y="317245"/>
                </a:lnTo>
                <a:lnTo>
                  <a:pt x="43815" y="316356"/>
                </a:lnTo>
                <a:lnTo>
                  <a:pt x="125983" y="234187"/>
                </a:lnTo>
                <a:lnTo>
                  <a:pt x="126873" y="232155"/>
                </a:lnTo>
                <a:lnTo>
                  <a:pt x="126873" y="225678"/>
                </a:lnTo>
                <a:lnTo>
                  <a:pt x="123317" y="222123"/>
                </a:lnTo>
                <a:close/>
              </a:path>
              <a:path w="349250" h="349250">
                <a:moveTo>
                  <a:pt x="131318" y="261747"/>
                </a:moveTo>
                <a:lnTo>
                  <a:pt x="124714" y="261747"/>
                </a:lnTo>
                <a:lnTo>
                  <a:pt x="122681" y="262636"/>
                </a:lnTo>
                <a:lnTo>
                  <a:pt x="97535" y="287909"/>
                </a:lnTo>
                <a:lnTo>
                  <a:pt x="96012" y="289305"/>
                </a:lnTo>
                <a:lnTo>
                  <a:pt x="95123" y="291338"/>
                </a:lnTo>
                <a:lnTo>
                  <a:pt x="95123" y="297814"/>
                </a:lnTo>
                <a:lnTo>
                  <a:pt x="98678" y="301370"/>
                </a:lnTo>
                <a:lnTo>
                  <a:pt x="105282" y="301370"/>
                </a:lnTo>
                <a:lnTo>
                  <a:pt x="107315" y="300481"/>
                </a:lnTo>
                <a:lnTo>
                  <a:pt x="133984" y="273812"/>
                </a:lnTo>
                <a:lnTo>
                  <a:pt x="134874" y="271906"/>
                </a:lnTo>
                <a:lnTo>
                  <a:pt x="134874" y="265302"/>
                </a:lnTo>
                <a:lnTo>
                  <a:pt x="131318" y="261747"/>
                </a:lnTo>
                <a:close/>
              </a:path>
              <a:path w="349250" h="349250">
                <a:moveTo>
                  <a:pt x="83693" y="214122"/>
                </a:moveTo>
                <a:lnTo>
                  <a:pt x="77089" y="214122"/>
                </a:lnTo>
                <a:lnTo>
                  <a:pt x="75183" y="215011"/>
                </a:lnTo>
                <a:lnTo>
                  <a:pt x="64389" y="225805"/>
                </a:lnTo>
                <a:lnTo>
                  <a:pt x="63555" y="227711"/>
                </a:lnTo>
                <a:lnTo>
                  <a:pt x="63500" y="234441"/>
                </a:lnTo>
                <a:lnTo>
                  <a:pt x="67055" y="237998"/>
                </a:lnTo>
                <a:lnTo>
                  <a:pt x="73532" y="237998"/>
                </a:lnTo>
                <a:lnTo>
                  <a:pt x="75565" y="237109"/>
                </a:lnTo>
                <a:lnTo>
                  <a:pt x="76962" y="235585"/>
                </a:lnTo>
                <a:lnTo>
                  <a:pt x="84963" y="227711"/>
                </a:lnTo>
                <a:lnTo>
                  <a:pt x="86359" y="226313"/>
                </a:lnTo>
                <a:lnTo>
                  <a:pt x="87249" y="224281"/>
                </a:lnTo>
                <a:lnTo>
                  <a:pt x="87249" y="217677"/>
                </a:lnTo>
                <a:lnTo>
                  <a:pt x="83693" y="214122"/>
                </a:lnTo>
                <a:close/>
              </a:path>
              <a:path w="349250" h="349250">
                <a:moveTo>
                  <a:pt x="339636" y="31368"/>
                </a:moveTo>
                <a:lnTo>
                  <a:pt x="306324" y="31368"/>
                </a:lnTo>
                <a:lnTo>
                  <a:pt x="140843" y="196850"/>
                </a:lnTo>
                <a:lnTo>
                  <a:pt x="163449" y="196850"/>
                </a:lnTo>
                <a:lnTo>
                  <a:pt x="317626" y="42672"/>
                </a:lnTo>
                <a:lnTo>
                  <a:pt x="334793" y="42672"/>
                </a:lnTo>
                <a:lnTo>
                  <a:pt x="339636" y="31368"/>
                </a:lnTo>
                <a:close/>
              </a:path>
              <a:path w="349250" h="349250">
                <a:moveTo>
                  <a:pt x="345440" y="0"/>
                </a:moveTo>
                <a:lnTo>
                  <a:pt x="339851" y="0"/>
                </a:lnTo>
                <a:lnTo>
                  <a:pt x="338708" y="380"/>
                </a:lnTo>
                <a:lnTo>
                  <a:pt x="337693" y="888"/>
                </a:lnTo>
                <a:lnTo>
                  <a:pt x="346329" y="888"/>
                </a:lnTo>
                <a:lnTo>
                  <a:pt x="345440" y="0"/>
                </a:lnTo>
                <a:close/>
              </a:path>
            </a:pathLst>
          </a:custGeom>
          <a:solidFill>
            <a:srgbClr val="DA8E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37104" y="1513332"/>
            <a:ext cx="426720" cy="425450"/>
          </a:xfrm>
          <a:custGeom>
            <a:avLst/>
            <a:gdLst/>
            <a:ahLst/>
            <a:cxnLst/>
            <a:rect l="l" t="t" r="r" b="b"/>
            <a:pathLst>
              <a:path w="426719" h="425450">
                <a:moveTo>
                  <a:pt x="213359" y="0"/>
                </a:moveTo>
                <a:lnTo>
                  <a:pt x="164432" y="5618"/>
                </a:lnTo>
                <a:lnTo>
                  <a:pt x="119520" y="21620"/>
                </a:lnTo>
                <a:lnTo>
                  <a:pt x="79905" y="46726"/>
                </a:lnTo>
                <a:lnTo>
                  <a:pt x="46866" y="79656"/>
                </a:lnTo>
                <a:lnTo>
                  <a:pt x="21682" y="119131"/>
                </a:lnTo>
                <a:lnTo>
                  <a:pt x="5633" y="163872"/>
                </a:lnTo>
                <a:lnTo>
                  <a:pt x="0" y="212597"/>
                </a:lnTo>
                <a:lnTo>
                  <a:pt x="5633" y="261363"/>
                </a:lnTo>
                <a:lnTo>
                  <a:pt x="21682" y="306119"/>
                </a:lnTo>
                <a:lnTo>
                  <a:pt x="46866" y="345592"/>
                </a:lnTo>
                <a:lnTo>
                  <a:pt x="79905" y="378509"/>
                </a:lnTo>
                <a:lnTo>
                  <a:pt x="119520" y="403597"/>
                </a:lnTo>
                <a:lnTo>
                  <a:pt x="164432" y="419584"/>
                </a:lnTo>
                <a:lnTo>
                  <a:pt x="213359" y="425195"/>
                </a:lnTo>
                <a:lnTo>
                  <a:pt x="262287" y="419584"/>
                </a:lnTo>
                <a:lnTo>
                  <a:pt x="300754" y="405891"/>
                </a:lnTo>
                <a:lnTo>
                  <a:pt x="213359" y="405891"/>
                </a:lnTo>
                <a:lnTo>
                  <a:pt x="168867" y="400789"/>
                </a:lnTo>
                <a:lnTo>
                  <a:pt x="128038" y="386254"/>
                </a:lnTo>
                <a:lnTo>
                  <a:pt x="92032" y="363444"/>
                </a:lnTo>
                <a:lnTo>
                  <a:pt x="62008" y="333516"/>
                </a:lnTo>
                <a:lnTo>
                  <a:pt x="39127" y="297627"/>
                </a:lnTo>
                <a:lnTo>
                  <a:pt x="24548" y="256935"/>
                </a:lnTo>
                <a:lnTo>
                  <a:pt x="19431" y="212597"/>
                </a:lnTo>
                <a:lnTo>
                  <a:pt x="24548" y="168300"/>
                </a:lnTo>
                <a:lnTo>
                  <a:pt x="39127" y="127624"/>
                </a:lnTo>
                <a:lnTo>
                  <a:pt x="62008" y="91733"/>
                </a:lnTo>
                <a:lnTo>
                  <a:pt x="92032" y="61791"/>
                </a:lnTo>
                <a:lnTo>
                  <a:pt x="128038" y="38963"/>
                </a:lnTo>
                <a:lnTo>
                  <a:pt x="168867" y="24412"/>
                </a:lnTo>
                <a:lnTo>
                  <a:pt x="213359" y="19303"/>
                </a:lnTo>
                <a:lnTo>
                  <a:pt x="300698" y="19303"/>
                </a:lnTo>
                <a:lnTo>
                  <a:pt x="262287" y="5618"/>
                </a:lnTo>
                <a:lnTo>
                  <a:pt x="213359" y="0"/>
                </a:lnTo>
                <a:close/>
              </a:path>
              <a:path w="426719" h="425450">
                <a:moveTo>
                  <a:pt x="300698" y="19303"/>
                </a:moveTo>
                <a:lnTo>
                  <a:pt x="213359" y="19303"/>
                </a:lnTo>
                <a:lnTo>
                  <a:pt x="249947" y="22766"/>
                </a:lnTo>
                <a:lnTo>
                  <a:pt x="284225" y="32718"/>
                </a:lnTo>
                <a:lnTo>
                  <a:pt x="315551" y="48504"/>
                </a:lnTo>
                <a:lnTo>
                  <a:pt x="343281" y="69468"/>
                </a:lnTo>
                <a:lnTo>
                  <a:pt x="204723" y="207517"/>
                </a:lnTo>
                <a:lnTo>
                  <a:pt x="203707" y="209930"/>
                </a:lnTo>
                <a:lnTo>
                  <a:pt x="203707" y="217931"/>
                </a:lnTo>
                <a:lnTo>
                  <a:pt x="208025" y="222250"/>
                </a:lnTo>
                <a:lnTo>
                  <a:pt x="406907" y="222250"/>
                </a:lnTo>
                <a:lnTo>
                  <a:pt x="397977" y="271351"/>
                </a:lnTo>
                <a:lnTo>
                  <a:pt x="377500" y="315298"/>
                </a:lnTo>
                <a:lnTo>
                  <a:pt x="347138" y="352409"/>
                </a:lnTo>
                <a:lnTo>
                  <a:pt x="308553" y="381000"/>
                </a:lnTo>
                <a:lnTo>
                  <a:pt x="263406" y="399388"/>
                </a:lnTo>
                <a:lnTo>
                  <a:pt x="213359" y="405891"/>
                </a:lnTo>
                <a:lnTo>
                  <a:pt x="300754" y="405891"/>
                </a:lnTo>
                <a:lnTo>
                  <a:pt x="346814" y="378509"/>
                </a:lnTo>
                <a:lnTo>
                  <a:pt x="379853" y="345592"/>
                </a:lnTo>
                <a:lnTo>
                  <a:pt x="405037" y="306119"/>
                </a:lnTo>
                <a:lnTo>
                  <a:pt x="421086" y="261363"/>
                </a:lnTo>
                <a:lnTo>
                  <a:pt x="426719" y="212597"/>
                </a:lnTo>
                <a:lnTo>
                  <a:pt x="425603" y="202945"/>
                </a:lnTo>
                <a:lnTo>
                  <a:pt x="236727" y="202945"/>
                </a:lnTo>
                <a:lnTo>
                  <a:pt x="356996" y="83184"/>
                </a:lnTo>
                <a:lnTo>
                  <a:pt x="382104" y="83184"/>
                </a:lnTo>
                <a:lnTo>
                  <a:pt x="379853" y="79656"/>
                </a:lnTo>
                <a:lnTo>
                  <a:pt x="346814" y="46726"/>
                </a:lnTo>
                <a:lnTo>
                  <a:pt x="307199" y="21620"/>
                </a:lnTo>
                <a:lnTo>
                  <a:pt x="300698" y="19303"/>
                </a:lnTo>
                <a:close/>
              </a:path>
              <a:path w="426719" h="425450">
                <a:moveTo>
                  <a:pt x="382104" y="83184"/>
                </a:moveTo>
                <a:lnTo>
                  <a:pt x="356996" y="83184"/>
                </a:lnTo>
                <a:lnTo>
                  <a:pt x="376725" y="108934"/>
                </a:lnTo>
                <a:lnTo>
                  <a:pt x="391953" y="137826"/>
                </a:lnTo>
                <a:lnTo>
                  <a:pt x="402181" y="169338"/>
                </a:lnTo>
                <a:lnTo>
                  <a:pt x="406907" y="202945"/>
                </a:lnTo>
                <a:lnTo>
                  <a:pt x="425603" y="202945"/>
                </a:lnTo>
                <a:lnTo>
                  <a:pt x="421086" y="163872"/>
                </a:lnTo>
                <a:lnTo>
                  <a:pt x="405037" y="119131"/>
                </a:lnTo>
                <a:lnTo>
                  <a:pt x="382104" y="8318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3227" y="3608832"/>
            <a:ext cx="2321052" cy="786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03220" y="2851404"/>
            <a:ext cx="867156" cy="763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58184" y="2845307"/>
            <a:ext cx="850391" cy="1551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3227" y="2845307"/>
            <a:ext cx="1458467" cy="777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61147" y="2825495"/>
            <a:ext cx="1731264" cy="8854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87567" y="3704844"/>
            <a:ext cx="812291" cy="7574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86755" y="2883407"/>
            <a:ext cx="1623060" cy="8351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32492" y="2848355"/>
            <a:ext cx="871727" cy="900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04219" y="2854451"/>
            <a:ext cx="879348" cy="880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69783" y="4931409"/>
            <a:ext cx="1892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Procedimientos,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Roles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52080" y="5174945"/>
            <a:ext cx="17291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y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Responsabilidades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17214" y="5059807"/>
            <a:ext cx="16694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Modelo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Negocio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671047" y="1577339"/>
            <a:ext cx="368935" cy="367665"/>
          </a:xfrm>
          <a:custGeom>
            <a:avLst/>
            <a:gdLst/>
            <a:ahLst/>
            <a:cxnLst/>
            <a:rect l="l" t="t" r="r" b="b"/>
            <a:pathLst>
              <a:path w="368934" h="367664">
                <a:moveTo>
                  <a:pt x="67055" y="153670"/>
                </a:moveTo>
                <a:lnTo>
                  <a:pt x="50292" y="153670"/>
                </a:lnTo>
                <a:lnTo>
                  <a:pt x="50292" y="363600"/>
                </a:lnTo>
                <a:lnTo>
                  <a:pt x="54101" y="367284"/>
                </a:lnTo>
                <a:lnTo>
                  <a:pt x="314705" y="367284"/>
                </a:lnTo>
                <a:lnTo>
                  <a:pt x="318516" y="363600"/>
                </a:lnTo>
                <a:lnTo>
                  <a:pt x="318516" y="350647"/>
                </a:lnTo>
                <a:lnTo>
                  <a:pt x="67055" y="350647"/>
                </a:lnTo>
                <a:lnTo>
                  <a:pt x="67055" y="333883"/>
                </a:lnTo>
                <a:lnTo>
                  <a:pt x="150875" y="333883"/>
                </a:lnTo>
                <a:lnTo>
                  <a:pt x="150875" y="317246"/>
                </a:lnTo>
                <a:lnTo>
                  <a:pt x="67055" y="317246"/>
                </a:lnTo>
                <a:lnTo>
                  <a:pt x="67055" y="153670"/>
                </a:lnTo>
                <a:close/>
              </a:path>
              <a:path w="368934" h="367664">
                <a:moveTo>
                  <a:pt x="150875" y="333883"/>
                </a:moveTo>
                <a:lnTo>
                  <a:pt x="134111" y="333883"/>
                </a:lnTo>
                <a:lnTo>
                  <a:pt x="134111" y="350647"/>
                </a:lnTo>
                <a:lnTo>
                  <a:pt x="150875" y="350647"/>
                </a:lnTo>
                <a:lnTo>
                  <a:pt x="150875" y="333883"/>
                </a:lnTo>
                <a:close/>
              </a:path>
              <a:path w="368934" h="367664">
                <a:moveTo>
                  <a:pt x="234696" y="217043"/>
                </a:moveTo>
                <a:lnTo>
                  <a:pt x="217931" y="217043"/>
                </a:lnTo>
                <a:lnTo>
                  <a:pt x="217931" y="350647"/>
                </a:lnTo>
                <a:lnTo>
                  <a:pt x="234696" y="350647"/>
                </a:lnTo>
                <a:lnTo>
                  <a:pt x="234696" y="333883"/>
                </a:lnTo>
                <a:lnTo>
                  <a:pt x="318516" y="333883"/>
                </a:lnTo>
                <a:lnTo>
                  <a:pt x="318516" y="317246"/>
                </a:lnTo>
                <a:lnTo>
                  <a:pt x="234696" y="317246"/>
                </a:lnTo>
                <a:lnTo>
                  <a:pt x="234696" y="217043"/>
                </a:lnTo>
                <a:close/>
              </a:path>
              <a:path w="368934" h="367664">
                <a:moveTo>
                  <a:pt x="318516" y="333883"/>
                </a:moveTo>
                <a:lnTo>
                  <a:pt x="301751" y="333883"/>
                </a:lnTo>
                <a:lnTo>
                  <a:pt x="301751" y="350647"/>
                </a:lnTo>
                <a:lnTo>
                  <a:pt x="318516" y="350647"/>
                </a:lnTo>
                <a:lnTo>
                  <a:pt x="318516" y="333883"/>
                </a:lnTo>
                <a:close/>
              </a:path>
              <a:path w="368934" h="367664">
                <a:moveTo>
                  <a:pt x="230885" y="200279"/>
                </a:moveTo>
                <a:lnTo>
                  <a:pt x="137922" y="200279"/>
                </a:lnTo>
                <a:lnTo>
                  <a:pt x="134111" y="204088"/>
                </a:lnTo>
                <a:lnTo>
                  <a:pt x="134111" y="317246"/>
                </a:lnTo>
                <a:lnTo>
                  <a:pt x="150875" y="317246"/>
                </a:lnTo>
                <a:lnTo>
                  <a:pt x="150875" y="217043"/>
                </a:lnTo>
                <a:lnTo>
                  <a:pt x="234696" y="217043"/>
                </a:lnTo>
                <a:lnTo>
                  <a:pt x="234696" y="204088"/>
                </a:lnTo>
                <a:lnTo>
                  <a:pt x="230885" y="200279"/>
                </a:lnTo>
                <a:close/>
              </a:path>
              <a:path w="368934" h="367664">
                <a:moveTo>
                  <a:pt x="208206" y="20193"/>
                </a:moveTo>
                <a:lnTo>
                  <a:pt x="184403" y="20193"/>
                </a:lnTo>
                <a:lnTo>
                  <a:pt x="301751" y="137033"/>
                </a:lnTo>
                <a:lnTo>
                  <a:pt x="301751" y="317246"/>
                </a:lnTo>
                <a:lnTo>
                  <a:pt x="318516" y="317246"/>
                </a:lnTo>
                <a:lnTo>
                  <a:pt x="318516" y="153670"/>
                </a:lnTo>
                <a:lnTo>
                  <a:pt x="342169" y="153670"/>
                </a:lnTo>
                <a:lnTo>
                  <a:pt x="301751" y="113411"/>
                </a:lnTo>
                <a:lnTo>
                  <a:pt x="301751" y="96774"/>
                </a:lnTo>
                <a:lnTo>
                  <a:pt x="284987" y="96774"/>
                </a:lnTo>
                <a:lnTo>
                  <a:pt x="251459" y="63373"/>
                </a:lnTo>
                <a:lnTo>
                  <a:pt x="251459" y="46609"/>
                </a:lnTo>
                <a:lnTo>
                  <a:pt x="234696" y="46609"/>
                </a:lnTo>
                <a:lnTo>
                  <a:pt x="208206" y="20193"/>
                </a:lnTo>
                <a:close/>
              </a:path>
              <a:path w="368934" h="367664">
                <a:moveTo>
                  <a:pt x="197357" y="283845"/>
                </a:moveTo>
                <a:lnTo>
                  <a:pt x="188213" y="283845"/>
                </a:lnTo>
                <a:lnTo>
                  <a:pt x="184403" y="287527"/>
                </a:lnTo>
                <a:lnTo>
                  <a:pt x="184403" y="296799"/>
                </a:lnTo>
                <a:lnTo>
                  <a:pt x="188213" y="300482"/>
                </a:lnTo>
                <a:lnTo>
                  <a:pt x="197357" y="300482"/>
                </a:lnTo>
                <a:lnTo>
                  <a:pt x="201168" y="296799"/>
                </a:lnTo>
                <a:lnTo>
                  <a:pt x="201168" y="287527"/>
                </a:lnTo>
                <a:lnTo>
                  <a:pt x="197357" y="283845"/>
                </a:lnTo>
                <a:close/>
              </a:path>
              <a:path w="368934" h="367664">
                <a:moveTo>
                  <a:pt x="186690" y="0"/>
                </a:moveTo>
                <a:lnTo>
                  <a:pt x="182118" y="0"/>
                </a:lnTo>
                <a:lnTo>
                  <a:pt x="179958" y="888"/>
                </a:lnTo>
                <a:lnTo>
                  <a:pt x="2412" y="177800"/>
                </a:lnTo>
                <a:lnTo>
                  <a:pt x="888" y="179197"/>
                </a:lnTo>
                <a:lnTo>
                  <a:pt x="0" y="181356"/>
                </a:lnTo>
                <a:lnTo>
                  <a:pt x="0" y="188213"/>
                </a:lnTo>
                <a:lnTo>
                  <a:pt x="3809" y="192024"/>
                </a:lnTo>
                <a:lnTo>
                  <a:pt x="10668" y="192024"/>
                </a:lnTo>
                <a:lnTo>
                  <a:pt x="12826" y="191008"/>
                </a:lnTo>
                <a:lnTo>
                  <a:pt x="50292" y="153670"/>
                </a:lnTo>
                <a:lnTo>
                  <a:pt x="67055" y="153670"/>
                </a:lnTo>
                <a:lnTo>
                  <a:pt x="67055" y="137033"/>
                </a:lnTo>
                <a:lnTo>
                  <a:pt x="184403" y="20193"/>
                </a:lnTo>
                <a:lnTo>
                  <a:pt x="208206" y="20193"/>
                </a:lnTo>
                <a:lnTo>
                  <a:pt x="188849" y="888"/>
                </a:lnTo>
                <a:lnTo>
                  <a:pt x="186690" y="0"/>
                </a:lnTo>
                <a:close/>
              </a:path>
              <a:path w="368934" h="367664">
                <a:moveTo>
                  <a:pt x="342169" y="153670"/>
                </a:moveTo>
                <a:lnTo>
                  <a:pt x="318516" y="153670"/>
                </a:lnTo>
                <a:lnTo>
                  <a:pt x="355980" y="191008"/>
                </a:lnTo>
                <a:lnTo>
                  <a:pt x="358140" y="192024"/>
                </a:lnTo>
                <a:lnTo>
                  <a:pt x="364998" y="192024"/>
                </a:lnTo>
                <a:lnTo>
                  <a:pt x="368807" y="188213"/>
                </a:lnTo>
                <a:lnTo>
                  <a:pt x="368807" y="181356"/>
                </a:lnTo>
                <a:lnTo>
                  <a:pt x="367919" y="179197"/>
                </a:lnTo>
                <a:lnTo>
                  <a:pt x="366395" y="177800"/>
                </a:lnTo>
                <a:lnTo>
                  <a:pt x="342169" y="153670"/>
                </a:lnTo>
                <a:close/>
              </a:path>
              <a:path w="368934" h="367664">
                <a:moveTo>
                  <a:pt x="301751" y="33400"/>
                </a:moveTo>
                <a:lnTo>
                  <a:pt x="284987" y="33400"/>
                </a:lnTo>
                <a:lnTo>
                  <a:pt x="284987" y="96774"/>
                </a:lnTo>
                <a:lnTo>
                  <a:pt x="301751" y="96774"/>
                </a:lnTo>
                <a:lnTo>
                  <a:pt x="301751" y="33400"/>
                </a:lnTo>
                <a:close/>
              </a:path>
              <a:path w="368934" h="367664">
                <a:moveTo>
                  <a:pt x="297942" y="16637"/>
                </a:moveTo>
                <a:lnTo>
                  <a:pt x="238505" y="16637"/>
                </a:lnTo>
                <a:lnTo>
                  <a:pt x="234696" y="20447"/>
                </a:lnTo>
                <a:lnTo>
                  <a:pt x="234696" y="46609"/>
                </a:lnTo>
                <a:lnTo>
                  <a:pt x="251459" y="46609"/>
                </a:lnTo>
                <a:lnTo>
                  <a:pt x="251459" y="33400"/>
                </a:lnTo>
                <a:lnTo>
                  <a:pt x="301751" y="33400"/>
                </a:lnTo>
                <a:lnTo>
                  <a:pt x="301751" y="20447"/>
                </a:lnTo>
                <a:lnTo>
                  <a:pt x="297942" y="16637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6544" y="1626107"/>
            <a:ext cx="361315" cy="360045"/>
          </a:xfrm>
          <a:custGeom>
            <a:avLst/>
            <a:gdLst/>
            <a:ahLst/>
            <a:cxnLst/>
            <a:rect l="l" t="t" r="r" b="b"/>
            <a:pathLst>
              <a:path w="361314" h="360044">
                <a:moveTo>
                  <a:pt x="357504" y="0"/>
                </a:moveTo>
                <a:lnTo>
                  <a:pt x="299211" y="0"/>
                </a:lnTo>
                <a:lnTo>
                  <a:pt x="295528" y="4444"/>
                </a:lnTo>
                <a:lnTo>
                  <a:pt x="295528" y="355218"/>
                </a:lnTo>
                <a:lnTo>
                  <a:pt x="299211" y="359663"/>
                </a:lnTo>
                <a:lnTo>
                  <a:pt x="357504" y="359663"/>
                </a:lnTo>
                <a:lnTo>
                  <a:pt x="361188" y="355218"/>
                </a:lnTo>
                <a:lnTo>
                  <a:pt x="361188" y="339725"/>
                </a:lnTo>
                <a:lnTo>
                  <a:pt x="311911" y="339725"/>
                </a:lnTo>
                <a:lnTo>
                  <a:pt x="311911" y="19938"/>
                </a:lnTo>
                <a:lnTo>
                  <a:pt x="361188" y="19938"/>
                </a:lnTo>
                <a:lnTo>
                  <a:pt x="361188" y="4444"/>
                </a:lnTo>
                <a:lnTo>
                  <a:pt x="357504" y="0"/>
                </a:lnTo>
                <a:close/>
              </a:path>
              <a:path w="361314" h="360044">
                <a:moveTo>
                  <a:pt x="361188" y="19938"/>
                </a:moveTo>
                <a:lnTo>
                  <a:pt x="344804" y="19938"/>
                </a:lnTo>
                <a:lnTo>
                  <a:pt x="344804" y="339725"/>
                </a:lnTo>
                <a:lnTo>
                  <a:pt x="361188" y="339725"/>
                </a:lnTo>
                <a:lnTo>
                  <a:pt x="361188" y="19938"/>
                </a:lnTo>
                <a:close/>
              </a:path>
              <a:path w="361314" h="360044">
                <a:moveTo>
                  <a:pt x="160527" y="40004"/>
                </a:moveTo>
                <a:lnTo>
                  <a:pt x="102234" y="40004"/>
                </a:lnTo>
                <a:lnTo>
                  <a:pt x="98551" y="44450"/>
                </a:lnTo>
                <a:lnTo>
                  <a:pt x="98551" y="355218"/>
                </a:lnTo>
                <a:lnTo>
                  <a:pt x="102234" y="359663"/>
                </a:lnTo>
                <a:lnTo>
                  <a:pt x="160527" y="359663"/>
                </a:lnTo>
                <a:lnTo>
                  <a:pt x="164210" y="355218"/>
                </a:lnTo>
                <a:lnTo>
                  <a:pt x="164210" y="339725"/>
                </a:lnTo>
                <a:lnTo>
                  <a:pt x="114934" y="339725"/>
                </a:lnTo>
                <a:lnTo>
                  <a:pt x="114934" y="59943"/>
                </a:lnTo>
                <a:lnTo>
                  <a:pt x="164210" y="59943"/>
                </a:lnTo>
                <a:lnTo>
                  <a:pt x="164210" y="44450"/>
                </a:lnTo>
                <a:lnTo>
                  <a:pt x="160527" y="40004"/>
                </a:lnTo>
                <a:close/>
              </a:path>
              <a:path w="361314" h="360044">
                <a:moveTo>
                  <a:pt x="164210" y="59943"/>
                </a:moveTo>
                <a:lnTo>
                  <a:pt x="147700" y="59943"/>
                </a:lnTo>
                <a:lnTo>
                  <a:pt x="147700" y="339725"/>
                </a:lnTo>
                <a:lnTo>
                  <a:pt x="164210" y="339725"/>
                </a:lnTo>
                <a:lnTo>
                  <a:pt x="164210" y="59943"/>
                </a:lnTo>
                <a:close/>
              </a:path>
              <a:path w="361314" h="360044">
                <a:moveTo>
                  <a:pt x="258952" y="159892"/>
                </a:moveTo>
                <a:lnTo>
                  <a:pt x="200659" y="159892"/>
                </a:lnTo>
                <a:lnTo>
                  <a:pt x="196976" y="164337"/>
                </a:lnTo>
                <a:lnTo>
                  <a:pt x="196976" y="355218"/>
                </a:lnTo>
                <a:lnTo>
                  <a:pt x="200659" y="359663"/>
                </a:lnTo>
                <a:lnTo>
                  <a:pt x="258952" y="359663"/>
                </a:lnTo>
                <a:lnTo>
                  <a:pt x="262635" y="355218"/>
                </a:lnTo>
                <a:lnTo>
                  <a:pt x="262635" y="339725"/>
                </a:lnTo>
                <a:lnTo>
                  <a:pt x="213486" y="339725"/>
                </a:lnTo>
                <a:lnTo>
                  <a:pt x="213486" y="179831"/>
                </a:lnTo>
                <a:lnTo>
                  <a:pt x="262635" y="179831"/>
                </a:lnTo>
                <a:lnTo>
                  <a:pt x="262635" y="164337"/>
                </a:lnTo>
                <a:lnTo>
                  <a:pt x="258952" y="159892"/>
                </a:lnTo>
                <a:close/>
              </a:path>
              <a:path w="361314" h="360044">
                <a:moveTo>
                  <a:pt x="262635" y="179831"/>
                </a:moveTo>
                <a:lnTo>
                  <a:pt x="246252" y="179831"/>
                </a:lnTo>
                <a:lnTo>
                  <a:pt x="246252" y="339725"/>
                </a:lnTo>
                <a:lnTo>
                  <a:pt x="262635" y="339725"/>
                </a:lnTo>
                <a:lnTo>
                  <a:pt x="262635" y="179831"/>
                </a:lnTo>
                <a:close/>
              </a:path>
              <a:path w="361314" h="360044">
                <a:moveTo>
                  <a:pt x="61975" y="219837"/>
                </a:moveTo>
                <a:lnTo>
                  <a:pt x="3682" y="219837"/>
                </a:lnTo>
                <a:lnTo>
                  <a:pt x="0" y="224281"/>
                </a:lnTo>
                <a:lnTo>
                  <a:pt x="0" y="355218"/>
                </a:lnTo>
                <a:lnTo>
                  <a:pt x="3682" y="359663"/>
                </a:lnTo>
                <a:lnTo>
                  <a:pt x="61975" y="359663"/>
                </a:lnTo>
                <a:lnTo>
                  <a:pt x="65658" y="355218"/>
                </a:lnTo>
                <a:lnTo>
                  <a:pt x="65658" y="339725"/>
                </a:lnTo>
                <a:lnTo>
                  <a:pt x="16382" y="339725"/>
                </a:lnTo>
                <a:lnTo>
                  <a:pt x="16382" y="239775"/>
                </a:lnTo>
                <a:lnTo>
                  <a:pt x="65658" y="239775"/>
                </a:lnTo>
                <a:lnTo>
                  <a:pt x="65658" y="224281"/>
                </a:lnTo>
                <a:lnTo>
                  <a:pt x="61975" y="219837"/>
                </a:lnTo>
                <a:close/>
              </a:path>
              <a:path w="361314" h="360044">
                <a:moveTo>
                  <a:pt x="65658" y="239775"/>
                </a:moveTo>
                <a:lnTo>
                  <a:pt x="49275" y="239775"/>
                </a:lnTo>
                <a:lnTo>
                  <a:pt x="49275" y="339725"/>
                </a:lnTo>
                <a:lnTo>
                  <a:pt x="65658" y="339725"/>
                </a:lnTo>
                <a:lnTo>
                  <a:pt x="65658" y="239775"/>
                </a:lnTo>
                <a:close/>
              </a:path>
            </a:pathLst>
          </a:custGeom>
          <a:solidFill>
            <a:srgbClr val="4AAA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92723" y="1668792"/>
            <a:ext cx="227825" cy="3238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879338" y="1698497"/>
            <a:ext cx="5841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9966" y="1208474"/>
            <a:ext cx="1068705" cy="9969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3000" b="1" dirty="0">
                <a:solidFill>
                  <a:srgbClr val="00366E"/>
                </a:solidFill>
                <a:latin typeface="Calibri"/>
                <a:cs typeface="Calibri"/>
              </a:rPr>
              <a:t>01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54"/>
              </a:spcBef>
            </a:pPr>
            <a:r>
              <a:rPr sz="1350" b="1" spc="-5" dirty="0">
                <a:solidFill>
                  <a:srgbClr val="00366E"/>
                </a:solidFill>
                <a:latin typeface="Calibri"/>
                <a:cs typeface="Calibri"/>
              </a:rPr>
              <a:t>PILARES  </a:t>
            </a:r>
            <a:r>
              <a:rPr sz="1350" b="1" spc="-15" dirty="0">
                <a:solidFill>
                  <a:srgbClr val="00366E"/>
                </a:solidFill>
                <a:latin typeface="Calibri"/>
                <a:cs typeface="Calibri"/>
              </a:rPr>
              <a:t>E</a:t>
            </a:r>
            <a:r>
              <a:rPr sz="1350" b="1" spc="-20" dirty="0">
                <a:solidFill>
                  <a:srgbClr val="00366E"/>
                </a:solidFill>
                <a:latin typeface="Calibri"/>
                <a:cs typeface="Calibri"/>
              </a:rPr>
              <a:t>S</a:t>
            </a:r>
            <a:r>
              <a:rPr sz="1350" b="1" spc="-5" dirty="0">
                <a:solidFill>
                  <a:srgbClr val="00366E"/>
                </a:solidFill>
                <a:latin typeface="Calibri"/>
                <a:cs typeface="Calibri"/>
              </a:rPr>
              <a:t>T</a:t>
            </a:r>
            <a:r>
              <a:rPr sz="1350" b="1" dirty="0">
                <a:solidFill>
                  <a:srgbClr val="00366E"/>
                </a:solidFill>
                <a:latin typeface="Calibri"/>
                <a:cs typeface="Calibri"/>
              </a:rPr>
              <a:t>R</a:t>
            </a:r>
            <a:r>
              <a:rPr sz="1350" b="1" spc="-114" dirty="0">
                <a:solidFill>
                  <a:srgbClr val="00366E"/>
                </a:solidFill>
                <a:latin typeface="Calibri"/>
                <a:cs typeface="Calibri"/>
              </a:rPr>
              <a:t>A</a:t>
            </a:r>
            <a:r>
              <a:rPr sz="1350" b="1" spc="-5" dirty="0">
                <a:solidFill>
                  <a:srgbClr val="00366E"/>
                </a:solidFill>
                <a:latin typeface="Calibri"/>
                <a:cs typeface="Calibri"/>
              </a:rPr>
              <a:t>T</a:t>
            </a:r>
            <a:r>
              <a:rPr sz="1350" b="1" spc="-25" dirty="0">
                <a:solidFill>
                  <a:srgbClr val="00366E"/>
                </a:solidFill>
                <a:latin typeface="Calibri"/>
                <a:cs typeface="Calibri"/>
              </a:rPr>
              <a:t>E</a:t>
            </a:r>
            <a:r>
              <a:rPr sz="1350" b="1" spc="-5" dirty="0">
                <a:solidFill>
                  <a:srgbClr val="00366E"/>
                </a:solidFill>
                <a:latin typeface="Calibri"/>
                <a:cs typeface="Calibri"/>
              </a:rPr>
              <a:t>GI</a:t>
            </a:r>
            <a:r>
              <a:rPr sz="1350" b="1" spc="-15" dirty="0">
                <a:solidFill>
                  <a:srgbClr val="00366E"/>
                </a:solidFill>
                <a:latin typeface="Calibri"/>
                <a:cs typeface="Calibri"/>
              </a:rPr>
              <a:t>C</a:t>
            </a:r>
            <a:r>
              <a:rPr sz="1350" b="1" spc="-5" dirty="0">
                <a:solidFill>
                  <a:srgbClr val="00366E"/>
                </a:solidFill>
                <a:latin typeface="Calibri"/>
                <a:cs typeface="Calibri"/>
              </a:rPr>
              <a:t>O</a:t>
            </a:r>
            <a:r>
              <a:rPr sz="1350" b="1" dirty="0">
                <a:solidFill>
                  <a:srgbClr val="00366E"/>
                </a:solidFill>
                <a:latin typeface="Calibri"/>
                <a:cs typeface="Calibri"/>
              </a:rPr>
              <a:t>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9473" y="3171498"/>
            <a:ext cx="412750" cy="78867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3000" b="1" dirty="0">
                <a:solidFill>
                  <a:srgbClr val="00366E"/>
                </a:solidFill>
                <a:latin typeface="Calibri"/>
                <a:cs typeface="Calibri"/>
              </a:rPr>
              <a:t>02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350" b="1" spc="-5" dirty="0">
                <a:solidFill>
                  <a:srgbClr val="00366E"/>
                </a:solidFill>
                <a:latin typeface="Calibri"/>
                <a:cs typeface="Calibri"/>
              </a:rPr>
              <a:t>ODS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41017" y="5368797"/>
            <a:ext cx="1037971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366375" algn="l"/>
              </a:tabLst>
            </a:pPr>
            <a:r>
              <a:rPr sz="1350" b="1" u="heavy" dirty="0">
                <a:solidFill>
                  <a:srgbClr val="00366E"/>
                </a:solidFill>
                <a:uFill>
                  <a:solidFill>
                    <a:srgbClr val="00366E"/>
                  </a:solidFill>
                </a:uFill>
                <a:latin typeface="Calibri"/>
                <a:cs typeface="Calibri"/>
              </a:rPr>
              <a:t> 	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9473" y="4949697"/>
            <a:ext cx="1068705" cy="857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00"/>
              </a:spcBef>
            </a:pPr>
            <a:r>
              <a:rPr sz="3000" b="1" dirty="0">
                <a:solidFill>
                  <a:srgbClr val="00366E"/>
                </a:solidFill>
                <a:latin typeface="Calibri"/>
                <a:cs typeface="Calibri"/>
              </a:rPr>
              <a:t>03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1475"/>
              </a:lnSpc>
            </a:pPr>
            <a:r>
              <a:rPr sz="1350" b="1" spc="-5" dirty="0">
                <a:solidFill>
                  <a:srgbClr val="00366E"/>
                </a:solidFill>
                <a:latin typeface="Calibri"/>
                <a:cs typeface="Calibri"/>
              </a:rPr>
              <a:t>FOCOS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50" b="1" spc="-15" dirty="0">
                <a:solidFill>
                  <a:srgbClr val="00366E"/>
                </a:solidFill>
                <a:latin typeface="Calibri"/>
                <a:cs typeface="Calibri"/>
              </a:rPr>
              <a:t>E</a:t>
            </a:r>
            <a:r>
              <a:rPr sz="1350" b="1" spc="-20" dirty="0">
                <a:solidFill>
                  <a:srgbClr val="00366E"/>
                </a:solidFill>
                <a:latin typeface="Calibri"/>
                <a:cs typeface="Calibri"/>
              </a:rPr>
              <a:t>S</a:t>
            </a:r>
            <a:r>
              <a:rPr sz="1350" b="1" spc="-5" dirty="0">
                <a:solidFill>
                  <a:srgbClr val="00366E"/>
                </a:solidFill>
                <a:latin typeface="Calibri"/>
                <a:cs typeface="Calibri"/>
              </a:rPr>
              <a:t>T</a:t>
            </a:r>
            <a:r>
              <a:rPr sz="1350" b="1" dirty="0">
                <a:solidFill>
                  <a:srgbClr val="00366E"/>
                </a:solidFill>
                <a:latin typeface="Calibri"/>
                <a:cs typeface="Calibri"/>
              </a:rPr>
              <a:t>R</a:t>
            </a:r>
            <a:r>
              <a:rPr sz="1350" b="1" spc="-114" dirty="0">
                <a:solidFill>
                  <a:srgbClr val="00366E"/>
                </a:solidFill>
                <a:latin typeface="Calibri"/>
                <a:cs typeface="Calibri"/>
              </a:rPr>
              <a:t>A</a:t>
            </a:r>
            <a:r>
              <a:rPr sz="1350" b="1" spc="-5" dirty="0">
                <a:solidFill>
                  <a:srgbClr val="00366E"/>
                </a:solidFill>
                <a:latin typeface="Calibri"/>
                <a:cs typeface="Calibri"/>
              </a:rPr>
              <a:t>T</a:t>
            </a:r>
            <a:r>
              <a:rPr sz="1350" b="1" spc="-25" dirty="0">
                <a:solidFill>
                  <a:srgbClr val="00366E"/>
                </a:solidFill>
                <a:latin typeface="Calibri"/>
                <a:cs typeface="Calibri"/>
              </a:rPr>
              <a:t>É</a:t>
            </a:r>
            <a:r>
              <a:rPr sz="1350" b="1" spc="-5" dirty="0">
                <a:solidFill>
                  <a:srgbClr val="00366E"/>
                </a:solidFill>
                <a:latin typeface="Calibri"/>
                <a:cs typeface="Calibri"/>
              </a:rPr>
              <a:t>GI</a:t>
            </a:r>
            <a:r>
              <a:rPr sz="1350" b="1" spc="-15" dirty="0">
                <a:solidFill>
                  <a:srgbClr val="00366E"/>
                </a:solidFill>
                <a:latin typeface="Calibri"/>
                <a:cs typeface="Calibri"/>
              </a:rPr>
              <a:t>C</a:t>
            </a:r>
            <a:r>
              <a:rPr sz="1350" b="1" spc="-5" dirty="0">
                <a:solidFill>
                  <a:srgbClr val="00366E"/>
                </a:solidFill>
                <a:latin typeface="Calibri"/>
                <a:cs typeface="Calibri"/>
              </a:rPr>
              <a:t>O</a:t>
            </a:r>
            <a:r>
              <a:rPr sz="1350" b="1" dirty="0">
                <a:solidFill>
                  <a:srgbClr val="00366E"/>
                </a:solidFill>
                <a:latin typeface="Calibri"/>
                <a:cs typeface="Calibri"/>
              </a:rPr>
              <a:t>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87365" y="5700166"/>
            <a:ext cx="2910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Planeación,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Seguimiento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6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Control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53717" y="4882134"/>
            <a:ext cx="10318750" cy="0"/>
          </a:xfrm>
          <a:custGeom>
            <a:avLst/>
            <a:gdLst/>
            <a:ahLst/>
            <a:cxnLst/>
            <a:rect l="l" t="t" r="r" b="b"/>
            <a:pathLst>
              <a:path w="10318750">
                <a:moveTo>
                  <a:pt x="0" y="0"/>
                </a:moveTo>
                <a:lnTo>
                  <a:pt x="10318241" y="0"/>
                </a:lnTo>
              </a:path>
            </a:pathLst>
          </a:custGeom>
          <a:ln w="19812">
            <a:solidFill>
              <a:srgbClr val="00366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88530" y="5052821"/>
            <a:ext cx="0" cy="340360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339851"/>
                </a:moveTo>
                <a:lnTo>
                  <a:pt x="0" y="0"/>
                </a:lnTo>
              </a:path>
            </a:pathLst>
          </a:custGeom>
          <a:ln w="19812">
            <a:solidFill>
              <a:srgbClr val="00366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91521" y="5052821"/>
            <a:ext cx="0" cy="340360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339851"/>
                </a:moveTo>
                <a:lnTo>
                  <a:pt x="0" y="0"/>
                </a:lnTo>
              </a:path>
            </a:pathLst>
          </a:custGeom>
          <a:ln w="19812">
            <a:solidFill>
              <a:srgbClr val="00366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76783" y="204342"/>
            <a:ext cx="3286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73969"/>
                </a:solidFill>
                <a:latin typeface="Calibri"/>
                <a:cs typeface="Calibri"/>
              </a:rPr>
              <a:t>Así </a:t>
            </a:r>
            <a:r>
              <a:rPr sz="2800" b="1" spc="-15" dirty="0">
                <a:solidFill>
                  <a:srgbClr val="173969"/>
                </a:solidFill>
                <a:latin typeface="Calibri"/>
                <a:cs typeface="Calibri"/>
              </a:rPr>
              <a:t>estamos</a:t>
            </a:r>
            <a:r>
              <a:rPr sz="2800" b="1" spc="-10" dirty="0">
                <a:solidFill>
                  <a:srgbClr val="173969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173969"/>
                </a:solidFill>
                <a:latin typeface="Calibri"/>
                <a:cs typeface="Calibri"/>
              </a:rPr>
              <a:t>alineados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6440" marR="5080" indent="-70612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Proceso </a:t>
            </a:r>
            <a:r>
              <a:rPr dirty="0"/>
              <a:t>y</a:t>
            </a:r>
            <a:r>
              <a:rPr spc="-75" dirty="0"/>
              <a:t> </a:t>
            </a:r>
            <a:r>
              <a:rPr spc="-20" dirty="0"/>
              <a:t>Enfoque  </a:t>
            </a:r>
            <a:r>
              <a:rPr spc="-15" dirty="0"/>
              <a:t>Metodológico</a:t>
            </a:r>
          </a:p>
        </p:txBody>
      </p:sp>
      <p:sp>
        <p:nvSpPr>
          <p:cNvPr id="3" name="object 3"/>
          <p:cNvSpPr/>
          <p:nvPr/>
        </p:nvSpPr>
        <p:spPr>
          <a:xfrm>
            <a:off x="4084320" y="4155947"/>
            <a:ext cx="4003675" cy="0"/>
          </a:xfrm>
          <a:custGeom>
            <a:avLst/>
            <a:gdLst/>
            <a:ahLst/>
            <a:cxnLst/>
            <a:rect l="l" t="t" r="r" b="b"/>
            <a:pathLst>
              <a:path w="4003675">
                <a:moveTo>
                  <a:pt x="0" y="0"/>
                </a:moveTo>
                <a:lnTo>
                  <a:pt x="4003548" y="0"/>
                </a:lnTo>
              </a:path>
            </a:pathLst>
          </a:custGeom>
          <a:ln w="60960">
            <a:solidFill>
              <a:srgbClr val="4AAA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4772"/>
            <a:ext cx="12192000" cy="3435350"/>
          </a:xfrm>
          <a:custGeom>
            <a:avLst/>
            <a:gdLst/>
            <a:ahLst/>
            <a:cxnLst/>
            <a:rect l="l" t="t" r="r" b="b"/>
            <a:pathLst>
              <a:path w="12192000" h="3435350">
                <a:moveTo>
                  <a:pt x="0" y="3435096"/>
                </a:moveTo>
                <a:lnTo>
                  <a:pt x="12192000" y="3435096"/>
                </a:lnTo>
                <a:lnTo>
                  <a:pt x="12192000" y="0"/>
                </a:lnTo>
                <a:lnTo>
                  <a:pt x="0" y="0"/>
                </a:lnTo>
                <a:lnTo>
                  <a:pt x="0" y="3435096"/>
                </a:lnTo>
                <a:close/>
              </a:path>
            </a:pathLst>
          </a:custGeom>
          <a:solidFill>
            <a:srgbClr val="4AAADF">
              <a:alpha val="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876" y="219583"/>
            <a:ext cx="12090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1F5F"/>
                </a:solidFill>
              </a:rPr>
              <a:t>El</a:t>
            </a:r>
            <a:r>
              <a:rPr sz="2200" spc="-55" dirty="0">
                <a:solidFill>
                  <a:srgbClr val="001F5F"/>
                </a:solidFill>
              </a:rPr>
              <a:t> </a:t>
            </a:r>
            <a:r>
              <a:rPr sz="2200" spc="-10" dirty="0">
                <a:solidFill>
                  <a:srgbClr val="001F5F"/>
                </a:solidFill>
              </a:rPr>
              <a:t>proceso</a:t>
            </a:r>
            <a:endParaRPr sz="2200"/>
          </a:p>
        </p:txBody>
      </p:sp>
      <p:sp>
        <p:nvSpPr>
          <p:cNvPr id="4" name="object 4"/>
          <p:cNvSpPr/>
          <p:nvPr/>
        </p:nvSpPr>
        <p:spPr>
          <a:xfrm>
            <a:off x="1036319" y="2631428"/>
            <a:ext cx="10080625" cy="260350"/>
          </a:xfrm>
          <a:custGeom>
            <a:avLst/>
            <a:gdLst/>
            <a:ahLst/>
            <a:cxnLst/>
            <a:rect l="l" t="t" r="r" b="b"/>
            <a:pathLst>
              <a:path w="10080625" h="260350">
                <a:moveTo>
                  <a:pt x="9965218" y="130059"/>
                </a:moveTo>
                <a:lnTo>
                  <a:pt x="9834372" y="206386"/>
                </a:lnTo>
                <a:lnTo>
                  <a:pt x="9825761" y="214060"/>
                </a:lnTo>
                <a:lnTo>
                  <a:pt x="9820925" y="224055"/>
                </a:lnTo>
                <a:lnTo>
                  <a:pt x="9820209" y="235122"/>
                </a:lnTo>
                <a:lnTo>
                  <a:pt x="9823958" y="246010"/>
                </a:lnTo>
                <a:lnTo>
                  <a:pt x="9831576" y="254603"/>
                </a:lnTo>
                <a:lnTo>
                  <a:pt x="9841563" y="259409"/>
                </a:lnTo>
                <a:lnTo>
                  <a:pt x="9852622" y="260119"/>
                </a:lnTo>
                <a:lnTo>
                  <a:pt x="9863455" y="256424"/>
                </a:lnTo>
                <a:lnTo>
                  <a:pt x="10030469" y="159015"/>
                </a:lnTo>
                <a:lnTo>
                  <a:pt x="10022713" y="159015"/>
                </a:lnTo>
                <a:lnTo>
                  <a:pt x="10022713" y="155078"/>
                </a:lnTo>
                <a:lnTo>
                  <a:pt x="10008108" y="155078"/>
                </a:lnTo>
                <a:lnTo>
                  <a:pt x="9965218" y="130059"/>
                </a:lnTo>
                <a:close/>
              </a:path>
              <a:path w="10080625" h="260350">
                <a:moveTo>
                  <a:pt x="9915579" y="101103"/>
                </a:moveTo>
                <a:lnTo>
                  <a:pt x="0" y="101103"/>
                </a:lnTo>
                <a:lnTo>
                  <a:pt x="0" y="159015"/>
                </a:lnTo>
                <a:lnTo>
                  <a:pt x="9915579" y="159015"/>
                </a:lnTo>
                <a:lnTo>
                  <a:pt x="9965218" y="130059"/>
                </a:lnTo>
                <a:lnTo>
                  <a:pt x="9915579" y="101103"/>
                </a:lnTo>
                <a:close/>
              </a:path>
              <a:path w="10080625" h="260350">
                <a:moveTo>
                  <a:pt x="10030469" y="101103"/>
                </a:moveTo>
                <a:lnTo>
                  <a:pt x="10022713" y="101103"/>
                </a:lnTo>
                <a:lnTo>
                  <a:pt x="10022713" y="159015"/>
                </a:lnTo>
                <a:lnTo>
                  <a:pt x="10030469" y="159015"/>
                </a:lnTo>
                <a:lnTo>
                  <a:pt x="10080116" y="130059"/>
                </a:lnTo>
                <a:lnTo>
                  <a:pt x="10030469" y="101103"/>
                </a:lnTo>
                <a:close/>
              </a:path>
              <a:path w="10080625" h="260350">
                <a:moveTo>
                  <a:pt x="10008108" y="105040"/>
                </a:moveTo>
                <a:lnTo>
                  <a:pt x="9965218" y="130059"/>
                </a:lnTo>
                <a:lnTo>
                  <a:pt x="10008108" y="155078"/>
                </a:lnTo>
                <a:lnTo>
                  <a:pt x="10008108" y="105040"/>
                </a:lnTo>
                <a:close/>
              </a:path>
              <a:path w="10080625" h="260350">
                <a:moveTo>
                  <a:pt x="10022713" y="105040"/>
                </a:moveTo>
                <a:lnTo>
                  <a:pt x="10008108" y="105040"/>
                </a:lnTo>
                <a:lnTo>
                  <a:pt x="10008108" y="155078"/>
                </a:lnTo>
                <a:lnTo>
                  <a:pt x="10022713" y="155078"/>
                </a:lnTo>
                <a:lnTo>
                  <a:pt x="10022713" y="105040"/>
                </a:lnTo>
                <a:close/>
              </a:path>
              <a:path w="10080625" h="260350">
                <a:moveTo>
                  <a:pt x="9852622" y="0"/>
                </a:moveTo>
                <a:lnTo>
                  <a:pt x="9841563" y="710"/>
                </a:lnTo>
                <a:lnTo>
                  <a:pt x="9831576" y="5516"/>
                </a:lnTo>
                <a:lnTo>
                  <a:pt x="9823958" y="14108"/>
                </a:lnTo>
                <a:lnTo>
                  <a:pt x="9820209" y="24997"/>
                </a:lnTo>
                <a:lnTo>
                  <a:pt x="9820925" y="36064"/>
                </a:lnTo>
                <a:lnTo>
                  <a:pt x="9825761" y="46059"/>
                </a:lnTo>
                <a:lnTo>
                  <a:pt x="9834372" y="53732"/>
                </a:lnTo>
                <a:lnTo>
                  <a:pt x="9965218" y="130059"/>
                </a:lnTo>
                <a:lnTo>
                  <a:pt x="10008108" y="105040"/>
                </a:lnTo>
                <a:lnTo>
                  <a:pt x="10022713" y="105040"/>
                </a:lnTo>
                <a:lnTo>
                  <a:pt x="10022713" y="101103"/>
                </a:lnTo>
                <a:lnTo>
                  <a:pt x="10030469" y="101103"/>
                </a:lnTo>
                <a:lnTo>
                  <a:pt x="9863455" y="3694"/>
                </a:lnTo>
                <a:lnTo>
                  <a:pt x="9852622" y="0"/>
                </a:lnTo>
                <a:close/>
              </a:path>
            </a:pathLst>
          </a:custGeom>
          <a:solidFill>
            <a:srgbClr val="204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2088" y="2531364"/>
            <a:ext cx="379730" cy="388620"/>
          </a:xfrm>
          <a:custGeom>
            <a:avLst/>
            <a:gdLst/>
            <a:ahLst/>
            <a:cxnLst/>
            <a:rect l="l" t="t" r="r" b="b"/>
            <a:pathLst>
              <a:path w="379729" h="388619">
                <a:moveTo>
                  <a:pt x="189737" y="0"/>
                </a:moveTo>
                <a:lnTo>
                  <a:pt x="146237" y="5131"/>
                </a:lnTo>
                <a:lnTo>
                  <a:pt x="106302" y="19749"/>
                </a:lnTo>
                <a:lnTo>
                  <a:pt x="71072" y="42687"/>
                </a:lnTo>
                <a:lnTo>
                  <a:pt x="41687" y="72778"/>
                </a:lnTo>
                <a:lnTo>
                  <a:pt x="19287" y="108857"/>
                </a:lnTo>
                <a:lnTo>
                  <a:pt x="5011" y="149756"/>
                </a:lnTo>
                <a:lnTo>
                  <a:pt x="0" y="194310"/>
                </a:lnTo>
                <a:lnTo>
                  <a:pt x="5011" y="238863"/>
                </a:lnTo>
                <a:lnTo>
                  <a:pt x="19287" y="279762"/>
                </a:lnTo>
                <a:lnTo>
                  <a:pt x="41687" y="315841"/>
                </a:lnTo>
                <a:lnTo>
                  <a:pt x="71072" y="345932"/>
                </a:lnTo>
                <a:lnTo>
                  <a:pt x="106302" y="368870"/>
                </a:lnTo>
                <a:lnTo>
                  <a:pt x="146237" y="383488"/>
                </a:lnTo>
                <a:lnTo>
                  <a:pt x="189737" y="388620"/>
                </a:lnTo>
                <a:lnTo>
                  <a:pt x="233238" y="383488"/>
                </a:lnTo>
                <a:lnTo>
                  <a:pt x="273173" y="368870"/>
                </a:lnTo>
                <a:lnTo>
                  <a:pt x="308403" y="345932"/>
                </a:lnTo>
                <a:lnTo>
                  <a:pt x="337788" y="315841"/>
                </a:lnTo>
                <a:lnTo>
                  <a:pt x="360188" y="279762"/>
                </a:lnTo>
                <a:lnTo>
                  <a:pt x="374464" y="238863"/>
                </a:lnTo>
                <a:lnTo>
                  <a:pt x="379475" y="194310"/>
                </a:lnTo>
                <a:lnTo>
                  <a:pt x="374464" y="149756"/>
                </a:lnTo>
                <a:lnTo>
                  <a:pt x="360188" y="108857"/>
                </a:lnTo>
                <a:lnTo>
                  <a:pt x="337788" y="72778"/>
                </a:lnTo>
                <a:lnTo>
                  <a:pt x="308403" y="42687"/>
                </a:lnTo>
                <a:lnTo>
                  <a:pt x="273173" y="19749"/>
                </a:lnTo>
                <a:lnTo>
                  <a:pt x="233238" y="5131"/>
                </a:lnTo>
                <a:lnTo>
                  <a:pt x="189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2088" y="2531364"/>
            <a:ext cx="379730" cy="388620"/>
          </a:xfrm>
          <a:custGeom>
            <a:avLst/>
            <a:gdLst/>
            <a:ahLst/>
            <a:cxnLst/>
            <a:rect l="l" t="t" r="r" b="b"/>
            <a:pathLst>
              <a:path w="379729" h="388619">
                <a:moveTo>
                  <a:pt x="0" y="194310"/>
                </a:moveTo>
                <a:lnTo>
                  <a:pt x="5011" y="149756"/>
                </a:lnTo>
                <a:lnTo>
                  <a:pt x="19287" y="108857"/>
                </a:lnTo>
                <a:lnTo>
                  <a:pt x="41687" y="72778"/>
                </a:lnTo>
                <a:lnTo>
                  <a:pt x="71072" y="42687"/>
                </a:lnTo>
                <a:lnTo>
                  <a:pt x="106302" y="19749"/>
                </a:lnTo>
                <a:lnTo>
                  <a:pt x="146237" y="5131"/>
                </a:lnTo>
                <a:lnTo>
                  <a:pt x="189737" y="0"/>
                </a:lnTo>
                <a:lnTo>
                  <a:pt x="233238" y="5131"/>
                </a:lnTo>
                <a:lnTo>
                  <a:pt x="273173" y="19749"/>
                </a:lnTo>
                <a:lnTo>
                  <a:pt x="308403" y="42687"/>
                </a:lnTo>
                <a:lnTo>
                  <a:pt x="337788" y="72778"/>
                </a:lnTo>
                <a:lnTo>
                  <a:pt x="360188" y="108857"/>
                </a:lnTo>
                <a:lnTo>
                  <a:pt x="374464" y="149756"/>
                </a:lnTo>
                <a:lnTo>
                  <a:pt x="379475" y="194310"/>
                </a:lnTo>
                <a:lnTo>
                  <a:pt x="374464" y="238863"/>
                </a:lnTo>
                <a:lnTo>
                  <a:pt x="360188" y="279762"/>
                </a:lnTo>
                <a:lnTo>
                  <a:pt x="337788" y="315841"/>
                </a:lnTo>
                <a:lnTo>
                  <a:pt x="308403" y="345932"/>
                </a:lnTo>
                <a:lnTo>
                  <a:pt x="273173" y="368870"/>
                </a:lnTo>
                <a:lnTo>
                  <a:pt x="233238" y="383488"/>
                </a:lnTo>
                <a:lnTo>
                  <a:pt x="189737" y="388620"/>
                </a:lnTo>
                <a:lnTo>
                  <a:pt x="146237" y="383488"/>
                </a:lnTo>
                <a:lnTo>
                  <a:pt x="106302" y="368870"/>
                </a:lnTo>
                <a:lnTo>
                  <a:pt x="71072" y="345932"/>
                </a:lnTo>
                <a:lnTo>
                  <a:pt x="41687" y="315841"/>
                </a:lnTo>
                <a:lnTo>
                  <a:pt x="19287" y="279762"/>
                </a:lnTo>
                <a:lnTo>
                  <a:pt x="5011" y="238863"/>
                </a:lnTo>
                <a:lnTo>
                  <a:pt x="0" y="194310"/>
                </a:lnTo>
                <a:close/>
              </a:path>
            </a:pathLst>
          </a:custGeom>
          <a:ln w="57912">
            <a:solidFill>
              <a:srgbClr val="33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7067" y="2529839"/>
            <a:ext cx="378460" cy="388620"/>
          </a:xfrm>
          <a:custGeom>
            <a:avLst/>
            <a:gdLst/>
            <a:ahLst/>
            <a:cxnLst/>
            <a:rect l="l" t="t" r="r" b="b"/>
            <a:pathLst>
              <a:path w="378460" h="388619">
                <a:moveTo>
                  <a:pt x="188975" y="0"/>
                </a:moveTo>
                <a:lnTo>
                  <a:pt x="145637" y="5131"/>
                </a:lnTo>
                <a:lnTo>
                  <a:pt x="105858" y="19749"/>
                </a:lnTo>
                <a:lnTo>
                  <a:pt x="70770" y="42687"/>
                </a:lnTo>
                <a:lnTo>
                  <a:pt x="41507" y="72778"/>
                </a:lnTo>
                <a:lnTo>
                  <a:pt x="19203" y="108857"/>
                </a:lnTo>
                <a:lnTo>
                  <a:pt x="4989" y="149756"/>
                </a:lnTo>
                <a:lnTo>
                  <a:pt x="0" y="194310"/>
                </a:lnTo>
                <a:lnTo>
                  <a:pt x="4989" y="238863"/>
                </a:lnTo>
                <a:lnTo>
                  <a:pt x="19203" y="279762"/>
                </a:lnTo>
                <a:lnTo>
                  <a:pt x="41507" y="315841"/>
                </a:lnTo>
                <a:lnTo>
                  <a:pt x="70770" y="345932"/>
                </a:lnTo>
                <a:lnTo>
                  <a:pt x="105858" y="368870"/>
                </a:lnTo>
                <a:lnTo>
                  <a:pt x="145637" y="383488"/>
                </a:lnTo>
                <a:lnTo>
                  <a:pt x="188975" y="388620"/>
                </a:lnTo>
                <a:lnTo>
                  <a:pt x="232314" y="383488"/>
                </a:lnTo>
                <a:lnTo>
                  <a:pt x="272093" y="368870"/>
                </a:lnTo>
                <a:lnTo>
                  <a:pt x="307181" y="345932"/>
                </a:lnTo>
                <a:lnTo>
                  <a:pt x="336444" y="315841"/>
                </a:lnTo>
                <a:lnTo>
                  <a:pt x="358748" y="279762"/>
                </a:lnTo>
                <a:lnTo>
                  <a:pt x="372962" y="238863"/>
                </a:lnTo>
                <a:lnTo>
                  <a:pt x="377951" y="194310"/>
                </a:lnTo>
                <a:lnTo>
                  <a:pt x="372962" y="149756"/>
                </a:lnTo>
                <a:lnTo>
                  <a:pt x="358748" y="108857"/>
                </a:lnTo>
                <a:lnTo>
                  <a:pt x="336444" y="72778"/>
                </a:lnTo>
                <a:lnTo>
                  <a:pt x="307181" y="42687"/>
                </a:lnTo>
                <a:lnTo>
                  <a:pt x="272093" y="19749"/>
                </a:lnTo>
                <a:lnTo>
                  <a:pt x="232314" y="5131"/>
                </a:lnTo>
                <a:lnTo>
                  <a:pt x="188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7067" y="2529839"/>
            <a:ext cx="378460" cy="388620"/>
          </a:xfrm>
          <a:custGeom>
            <a:avLst/>
            <a:gdLst/>
            <a:ahLst/>
            <a:cxnLst/>
            <a:rect l="l" t="t" r="r" b="b"/>
            <a:pathLst>
              <a:path w="378460" h="388619">
                <a:moveTo>
                  <a:pt x="0" y="194310"/>
                </a:moveTo>
                <a:lnTo>
                  <a:pt x="4989" y="149756"/>
                </a:lnTo>
                <a:lnTo>
                  <a:pt x="19203" y="108857"/>
                </a:lnTo>
                <a:lnTo>
                  <a:pt x="41507" y="72778"/>
                </a:lnTo>
                <a:lnTo>
                  <a:pt x="70770" y="42687"/>
                </a:lnTo>
                <a:lnTo>
                  <a:pt x="105858" y="19749"/>
                </a:lnTo>
                <a:lnTo>
                  <a:pt x="145637" y="5131"/>
                </a:lnTo>
                <a:lnTo>
                  <a:pt x="188975" y="0"/>
                </a:lnTo>
                <a:lnTo>
                  <a:pt x="232314" y="5131"/>
                </a:lnTo>
                <a:lnTo>
                  <a:pt x="272093" y="19749"/>
                </a:lnTo>
                <a:lnTo>
                  <a:pt x="307181" y="42687"/>
                </a:lnTo>
                <a:lnTo>
                  <a:pt x="336444" y="72778"/>
                </a:lnTo>
                <a:lnTo>
                  <a:pt x="358748" y="108857"/>
                </a:lnTo>
                <a:lnTo>
                  <a:pt x="372962" y="149756"/>
                </a:lnTo>
                <a:lnTo>
                  <a:pt x="377951" y="194310"/>
                </a:lnTo>
                <a:lnTo>
                  <a:pt x="372962" y="238863"/>
                </a:lnTo>
                <a:lnTo>
                  <a:pt x="358748" y="279762"/>
                </a:lnTo>
                <a:lnTo>
                  <a:pt x="336444" y="315841"/>
                </a:lnTo>
                <a:lnTo>
                  <a:pt x="307181" y="345932"/>
                </a:lnTo>
                <a:lnTo>
                  <a:pt x="272093" y="368870"/>
                </a:lnTo>
                <a:lnTo>
                  <a:pt x="232314" y="383488"/>
                </a:lnTo>
                <a:lnTo>
                  <a:pt x="188975" y="388620"/>
                </a:lnTo>
                <a:lnTo>
                  <a:pt x="145637" y="383488"/>
                </a:lnTo>
                <a:lnTo>
                  <a:pt x="105858" y="368870"/>
                </a:lnTo>
                <a:lnTo>
                  <a:pt x="70770" y="345932"/>
                </a:lnTo>
                <a:lnTo>
                  <a:pt x="41507" y="315841"/>
                </a:lnTo>
                <a:lnTo>
                  <a:pt x="19203" y="279762"/>
                </a:lnTo>
                <a:lnTo>
                  <a:pt x="4989" y="238863"/>
                </a:lnTo>
                <a:lnTo>
                  <a:pt x="0" y="194310"/>
                </a:lnTo>
                <a:close/>
              </a:path>
            </a:pathLst>
          </a:custGeom>
          <a:ln w="579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09903" y="3056636"/>
            <a:ext cx="17348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Diagnóstico  realidad actual y  </a:t>
            </a:r>
            <a:r>
              <a:rPr sz="1600" b="1" spc="-15" dirty="0">
                <a:solidFill>
                  <a:srgbClr val="FFC000"/>
                </a:solidFill>
                <a:latin typeface="Calibri"/>
                <a:cs typeface="Calibri"/>
              </a:rPr>
              <a:t>primera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iteración de  propósito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superior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7210" y="2579065"/>
            <a:ext cx="139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entury Gothic"/>
                <a:cs typeface="Century Gothic"/>
              </a:rPr>
              <a:t>1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83278" y="2577211"/>
            <a:ext cx="139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entury Gothic"/>
                <a:cs typeface="Century Gothic"/>
              </a:rPr>
              <a:t>2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8010" y="3078225"/>
            <a:ext cx="16122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3CC33"/>
                </a:solidFill>
                <a:latin typeface="Calibri"/>
                <a:cs typeface="Calibri"/>
              </a:rPr>
              <a:t>Identificación de  </a:t>
            </a:r>
            <a:r>
              <a:rPr sz="1600" b="1" spc="-10" dirty="0">
                <a:solidFill>
                  <a:srgbClr val="33CC33"/>
                </a:solidFill>
                <a:latin typeface="Calibri"/>
                <a:cs typeface="Calibri"/>
              </a:rPr>
              <a:t>desafíos </a:t>
            </a:r>
            <a:r>
              <a:rPr sz="1600" b="1" spc="-5" dirty="0">
                <a:solidFill>
                  <a:srgbClr val="33CC33"/>
                </a:solidFill>
                <a:latin typeface="Calibri"/>
                <a:cs typeface="Calibri"/>
              </a:rPr>
              <a:t>y </a:t>
            </a:r>
            <a:r>
              <a:rPr sz="1600" b="1" spc="-10" dirty="0">
                <a:solidFill>
                  <a:srgbClr val="33CC33"/>
                </a:solidFill>
                <a:latin typeface="Calibri"/>
                <a:cs typeface="Calibri"/>
              </a:rPr>
              <a:t>focos </a:t>
            </a:r>
            <a:r>
              <a:rPr sz="1600" b="1" spc="-5" dirty="0">
                <a:solidFill>
                  <a:srgbClr val="33CC33"/>
                </a:solidFill>
                <a:latin typeface="Calibri"/>
                <a:cs typeface="Calibri"/>
              </a:rPr>
              <a:t>de  </a:t>
            </a:r>
            <a:r>
              <a:rPr sz="1600" b="1" spc="-10" dirty="0">
                <a:solidFill>
                  <a:srgbClr val="33CC33"/>
                </a:solidFill>
                <a:latin typeface="Calibri"/>
                <a:cs typeface="Calibri"/>
              </a:rPr>
              <a:t>trabajo.</a:t>
            </a:r>
            <a:endParaRPr sz="1600">
              <a:latin typeface="Calibri"/>
              <a:cs typeface="Calibri"/>
            </a:endParaRPr>
          </a:p>
          <a:p>
            <a:pPr marL="285750" marR="276860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33CC33"/>
                </a:solidFill>
                <a:latin typeface="Calibri"/>
                <a:cs typeface="Calibri"/>
              </a:rPr>
              <a:t>Hoja de</a:t>
            </a:r>
            <a:r>
              <a:rPr sz="1600" b="1" spc="-75" dirty="0">
                <a:solidFill>
                  <a:srgbClr val="33CC3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3CC33"/>
                </a:solidFill>
                <a:latin typeface="Calibri"/>
                <a:cs typeface="Calibri"/>
              </a:rPr>
              <a:t>ruta  preliminar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80253" y="3092957"/>
            <a:ext cx="17335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995" marR="5080" indent="-7493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AACC5"/>
                </a:solidFill>
                <a:latin typeface="Calibri"/>
                <a:cs typeface="Calibri"/>
              </a:rPr>
              <a:t>Propósito </a:t>
            </a:r>
            <a:r>
              <a:rPr sz="1600" b="1" spc="-5" dirty="0">
                <a:solidFill>
                  <a:srgbClr val="4AACC5"/>
                </a:solidFill>
                <a:latin typeface="Calibri"/>
                <a:cs typeface="Calibri"/>
              </a:rPr>
              <a:t>superior y  </a:t>
            </a:r>
            <a:r>
              <a:rPr sz="1600" b="1" spc="-10" dirty="0">
                <a:solidFill>
                  <a:srgbClr val="4AACC5"/>
                </a:solidFill>
                <a:latin typeface="Calibri"/>
                <a:cs typeface="Calibri"/>
              </a:rPr>
              <a:t>principios</a:t>
            </a:r>
            <a:r>
              <a:rPr sz="1600" b="1" spc="10" dirty="0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AACC5"/>
                </a:solidFill>
                <a:latin typeface="Calibri"/>
                <a:cs typeface="Calibri"/>
              </a:rPr>
              <a:t>rectores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65291" y="2557272"/>
            <a:ext cx="378460" cy="388620"/>
          </a:xfrm>
          <a:custGeom>
            <a:avLst/>
            <a:gdLst/>
            <a:ahLst/>
            <a:cxnLst/>
            <a:rect l="l" t="t" r="r" b="b"/>
            <a:pathLst>
              <a:path w="378460" h="388619">
                <a:moveTo>
                  <a:pt x="188975" y="0"/>
                </a:moveTo>
                <a:lnTo>
                  <a:pt x="145637" y="5131"/>
                </a:lnTo>
                <a:lnTo>
                  <a:pt x="105858" y="19749"/>
                </a:lnTo>
                <a:lnTo>
                  <a:pt x="70770" y="42687"/>
                </a:lnTo>
                <a:lnTo>
                  <a:pt x="41507" y="72778"/>
                </a:lnTo>
                <a:lnTo>
                  <a:pt x="19203" y="108857"/>
                </a:lnTo>
                <a:lnTo>
                  <a:pt x="4989" y="149756"/>
                </a:lnTo>
                <a:lnTo>
                  <a:pt x="0" y="194310"/>
                </a:lnTo>
                <a:lnTo>
                  <a:pt x="4989" y="238863"/>
                </a:lnTo>
                <a:lnTo>
                  <a:pt x="19203" y="279762"/>
                </a:lnTo>
                <a:lnTo>
                  <a:pt x="41507" y="315841"/>
                </a:lnTo>
                <a:lnTo>
                  <a:pt x="70770" y="345932"/>
                </a:lnTo>
                <a:lnTo>
                  <a:pt x="105858" y="368870"/>
                </a:lnTo>
                <a:lnTo>
                  <a:pt x="145637" y="383488"/>
                </a:lnTo>
                <a:lnTo>
                  <a:pt x="188975" y="388619"/>
                </a:lnTo>
                <a:lnTo>
                  <a:pt x="232314" y="383488"/>
                </a:lnTo>
                <a:lnTo>
                  <a:pt x="272093" y="368870"/>
                </a:lnTo>
                <a:lnTo>
                  <a:pt x="307181" y="345932"/>
                </a:lnTo>
                <a:lnTo>
                  <a:pt x="336444" y="315841"/>
                </a:lnTo>
                <a:lnTo>
                  <a:pt x="358748" y="279762"/>
                </a:lnTo>
                <a:lnTo>
                  <a:pt x="372962" y="238863"/>
                </a:lnTo>
                <a:lnTo>
                  <a:pt x="377952" y="194310"/>
                </a:lnTo>
                <a:lnTo>
                  <a:pt x="372962" y="149756"/>
                </a:lnTo>
                <a:lnTo>
                  <a:pt x="358748" y="108857"/>
                </a:lnTo>
                <a:lnTo>
                  <a:pt x="336444" y="72778"/>
                </a:lnTo>
                <a:lnTo>
                  <a:pt x="307181" y="42687"/>
                </a:lnTo>
                <a:lnTo>
                  <a:pt x="272093" y="19749"/>
                </a:lnTo>
                <a:lnTo>
                  <a:pt x="232314" y="5131"/>
                </a:lnTo>
                <a:lnTo>
                  <a:pt x="188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65291" y="2557272"/>
            <a:ext cx="378460" cy="388620"/>
          </a:xfrm>
          <a:custGeom>
            <a:avLst/>
            <a:gdLst/>
            <a:ahLst/>
            <a:cxnLst/>
            <a:rect l="l" t="t" r="r" b="b"/>
            <a:pathLst>
              <a:path w="378460" h="388619">
                <a:moveTo>
                  <a:pt x="0" y="194310"/>
                </a:moveTo>
                <a:lnTo>
                  <a:pt x="4989" y="149756"/>
                </a:lnTo>
                <a:lnTo>
                  <a:pt x="19203" y="108857"/>
                </a:lnTo>
                <a:lnTo>
                  <a:pt x="41507" y="72778"/>
                </a:lnTo>
                <a:lnTo>
                  <a:pt x="70770" y="42687"/>
                </a:lnTo>
                <a:lnTo>
                  <a:pt x="105858" y="19749"/>
                </a:lnTo>
                <a:lnTo>
                  <a:pt x="145637" y="5131"/>
                </a:lnTo>
                <a:lnTo>
                  <a:pt x="188975" y="0"/>
                </a:lnTo>
                <a:lnTo>
                  <a:pt x="232314" y="5131"/>
                </a:lnTo>
                <a:lnTo>
                  <a:pt x="272093" y="19749"/>
                </a:lnTo>
                <a:lnTo>
                  <a:pt x="307181" y="42687"/>
                </a:lnTo>
                <a:lnTo>
                  <a:pt x="336444" y="72778"/>
                </a:lnTo>
                <a:lnTo>
                  <a:pt x="358748" y="108857"/>
                </a:lnTo>
                <a:lnTo>
                  <a:pt x="372962" y="149756"/>
                </a:lnTo>
                <a:lnTo>
                  <a:pt x="377952" y="194310"/>
                </a:lnTo>
                <a:lnTo>
                  <a:pt x="372962" y="238863"/>
                </a:lnTo>
                <a:lnTo>
                  <a:pt x="358748" y="279762"/>
                </a:lnTo>
                <a:lnTo>
                  <a:pt x="336444" y="315841"/>
                </a:lnTo>
                <a:lnTo>
                  <a:pt x="307181" y="345932"/>
                </a:lnTo>
                <a:lnTo>
                  <a:pt x="272093" y="368870"/>
                </a:lnTo>
                <a:lnTo>
                  <a:pt x="232314" y="383488"/>
                </a:lnTo>
                <a:lnTo>
                  <a:pt x="188975" y="388619"/>
                </a:lnTo>
                <a:lnTo>
                  <a:pt x="145637" y="383488"/>
                </a:lnTo>
                <a:lnTo>
                  <a:pt x="105858" y="368870"/>
                </a:lnTo>
                <a:lnTo>
                  <a:pt x="70770" y="345932"/>
                </a:lnTo>
                <a:lnTo>
                  <a:pt x="41507" y="315841"/>
                </a:lnTo>
                <a:lnTo>
                  <a:pt x="19203" y="279762"/>
                </a:lnTo>
                <a:lnTo>
                  <a:pt x="4989" y="238863"/>
                </a:lnTo>
                <a:lnTo>
                  <a:pt x="0" y="194310"/>
                </a:lnTo>
                <a:close/>
              </a:path>
            </a:pathLst>
          </a:custGeom>
          <a:ln w="57912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77305" y="2605531"/>
            <a:ext cx="139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entury Gothic"/>
                <a:cs typeface="Century Gothic"/>
              </a:rPr>
              <a:t>3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64705" y="3078606"/>
            <a:ext cx="12217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535" marR="62230" indent="-14986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Hoja de</a:t>
            </a:r>
            <a:r>
              <a:rPr sz="1600" b="1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Ruta  detallada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y</a:t>
            </a:r>
            <a:r>
              <a:rPr sz="1600" b="1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movilización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592568" y="2551176"/>
            <a:ext cx="379730" cy="388620"/>
          </a:xfrm>
          <a:custGeom>
            <a:avLst/>
            <a:gdLst/>
            <a:ahLst/>
            <a:cxnLst/>
            <a:rect l="l" t="t" r="r" b="b"/>
            <a:pathLst>
              <a:path w="379729" h="388619">
                <a:moveTo>
                  <a:pt x="189737" y="0"/>
                </a:moveTo>
                <a:lnTo>
                  <a:pt x="146237" y="5131"/>
                </a:lnTo>
                <a:lnTo>
                  <a:pt x="106302" y="19749"/>
                </a:lnTo>
                <a:lnTo>
                  <a:pt x="71072" y="42687"/>
                </a:lnTo>
                <a:lnTo>
                  <a:pt x="41687" y="72778"/>
                </a:lnTo>
                <a:lnTo>
                  <a:pt x="19287" y="108857"/>
                </a:lnTo>
                <a:lnTo>
                  <a:pt x="5011" y="149756"/>
                </a:lnTo>
                <a:lnTo>
                  <a:pt x="0" y="194310"/>
                </a:lnTo>
                <a:lnTo>
                  <a:pt x="5011" y="238863"/>
                </a:lnTo>
                <a:lnTo>
                  <a:pt x="19287" y="279762"/>
                </a:lnTo>
                <a:lnTo>
                  <a:pt x="41687" y="315841"/>
                </a:lnTo>
                <a:lnTo>
                  <a:pt x="71072" y="345932"/>
                </a:lnTo>
                <a:lnTo>
                  <a:pt x="106302" y="368870"/>
                </a:lnTo>
                <a:lnTo>
                  <a:pt x="146237" y="383488"/>
                </a:lnTo>
                <a:lnTo>
                  <a:pt x="189737" y="388620"/>
                </a:lnTo>
                <a:lnTo>
                  <a:pt x="233238" y="383488"/>
                </a:lnTo>
                <a:lnTo>
                  <a:pt x="273173" y="368870"/>
                </a:lnTo>
                <a:lnTo>
                  <a:pt x="308403" y="345932"/>
                </a:lnTo>
                <a:lnTo>
                  <a:pt x="337788" y="315841"/>
                </a:lnTo>
                <a:lnTo>
                  <a:pt x="360188" y="279762"/>
                </a:lnTo>
                <a:lnTo>
                  <a:pt x="374464" y="238863"/>
                </a:lnTo>
                <a:lnTo>
                  <a:pt x="379475" y="194310"/>
                </a:lnTo>
                <a:lnTo>
                  <a:pt x="374464" y="149756"/>
                </a:lnTo>
                <a:lnTo>
                  <a:pt x="360188" y="108857"/>
                </a:lnTo>
                <a:lnTo>
                  <a:pt x="337788" y="72778"/>
                </a:lnTo>
                <a:lnTo>
                  <a:pt x="308403" y="42687"/>
                </a:lnTo>
                <a:lnTo>
                  <a:pt x="273173" y="19749"/>
                </a:lnTo>
                <a:lnTo>
                  <a:pt x="233238" y="5131"/>
                </a:lnTo>
                <a:lnTo>
                  <a:pt x="189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92568" y="2551176"/>
            <a:ext cx="379730" cy="388620"/>
          </a:xfrm>
          <a:custGeom>
            <a:avLst/>
            <a:gdLst/>
            <a:ahLst/>
            <a:cxnLst/>
            <a:rect l="l" t="t" r="r" b="b"/>
            <a:pathLst>
              <a:path w="379729" h="388619">
                <a:moveTo>
                  <a:pt x="0" y="194310"/>
                </a:moveTo>
                <a:lnTo>
                  <a:pt x="5011" y="149756"/>
                </a:lnTo>
                <a:lnTo>
                  <a:pt x="19287" y="108857"/>
                </a:lnTo>
                <a:lnTo>
                  <a:pt x="41687" y="72778"/>
                </a:lnTo>
                <a:lnTo>
                  <a:pt x="71072" y="42687"/>
                </a:lnTo>
                <a:lnTo>
                  <a:pt x="106302" y="19749"/>
                </a:lnTo>
                <a:lnTo>
                  <a:pt x="146237" y="5131"/>
                </a:lnTo>
                <a:lnTo>
                  <a:pt x="189737" y="0"/>
                </a:lnTo>
                <a:lnTo>
                  <a:pt x="233238" y="5131"/>
                </a:lnTo>
                <a:lnTo>
                  <a:pt x="273173" y="19749"/>
                </a:lnTo>
                <a:lnTo>
                  <a:pt x="308403" y="42687"/>
                </a:lnTo>
                <a:lnTo>
                  <a:pt x="337788" y="72778"/>
                </a:lnTo>
                <a:lnTo>
                  <a:pt x="360188" y="108857"/>
                </a:lnTo>
                <a:lnTo>
                  <a:pt x="374464" y="149756"/>
                </a:lnTo>
                <a:lnTo>
                  <a:pt x="379475" y="194310"/>
                </a:lnTo>
                <a:lnTo>
                  <a:pt x="374464" y="238863"/>
                </a:lnTo>
                <a:lnTo>
                  <a:pt x="360188" y="279762"/>
                </a:lnTo>
                <a:lnTo>
                  <a:pt x="337788" y="315841"/>
                </a:lnTo>
                <a:lnTo>
                  <a:pt x="308403" y="345932"/>
                </a:lnTo>
                <a:lnTo>
                  <a:pt x="273173" y="368870"/>
                </a:lnTo>
                <a:lnTo>
                  <a:pt x="233238" y="383488"/>
                </a:lnTo>
                <a:lnTo>
                  <a:pt x="189737" y="388620"/>
                </a:lnTo>
                <a:lnTo>
                  <a:pt x="146237" y="383488"/>
                </a:lnTo>
                <a:lnTo>
                  <a:pt x="106302" y="368870"/>
                </a:lnTo>
                <a:lnTo>
                  <a:pt x="71072" y="345932"/>
                </a:lnTo>
                <a:lnTo>
                  <a:pt x="41687" y="315841"/>
                </a:lnTo>
                <a:lnTo>
                  <a:pt x="19287" y="279762"/>
                </a:lnTo>
                <a:lnTo>
                  <a:pt x="5011" y="238863"/>
                </a:lnTo>
                <a:lnTo>
                  <a:pt x="0" y="194310"/>
                </a:lnTo>
                <a:close/>
              </a:path>
            </a:pathLst>
          </a:custGeom>
          <a:ln w="579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714615" y="2607055"/>
            <a:ext cx="139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entury Gothic"/>
                <a:cs typeface="Century Gothic"/>
              </a:rPr>
              <a:t>4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55709" y="3078606"/>
            <a:ext cx="173926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4AC8A"/>
                </a:solidFill>
                <a:latin typeface="Calibri"/>
                <a:cs typeface="Calibri"/>
              </a:rPr>
              <a:t>Seguimiento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34AC8A"/>
                </a:solidFill>
                <a:latin typeface="Calibri"/>
                <a:cs typeface="Calibri"/>
              </a:rPr>
              <a:t>a </a:t>
            </a:r>
            <a:r>
              <a:rPr sz="1600" b="1" dirty="0">
                <a:solidFill>
                  <a:srgbClr val="34AC8A"/>
                </a:solidFill>
                <a:latin typeface="Calibri"/>
                <a:cs typeface="Calibri"/>
              </a:rPr>
              <a:t>la</a:t>
            </a:r>
            <a:r>
              <a:rPr sz="1600" b="1" spc="-75" dirty="0">
                <a:solidFill>
                  <a:srgbClr val="34AC8A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4AC8A"/>
                </a:solidFill>
                <a:latin typeface="Calibri"/>
                <a:cs typeface="Calibri"/>
              </a:rPr>
              <a:t>implementación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541764" y="2528316"/>
            <a:ext cx="378460" cy="388620"/>
          </a:xfrm>
          <a:custGeom>
            <a:avLst/>
            <a:gdLst/>
            <a:ahLst/>
            <a:cxnLst/>
            <a:rect l="l" t="t" r="r" b="b"/>
            <a:pathLst>
              <a:path w="378459" h="388619">
                <a:moveTo>
                  <a:pt x="188975" y="0"/>
                </a:moveTo>
                <a:lnTo>
                  <a:pt x="145637" y="5131"/>
                </a:lnTo>
                <a:lnTo>
                  <a:pt x="105858" y="19749"/>
                </a:lnTo>
                <a:lnTo>
                  <a:pt x="70770" y="42687"/>
                </a:lnTo>
                <a:lnTo>
                  <a:pt x="41507" y="72778"/>
                </a:lnTo>
                <a:lnTo>
                  <a:pt x="19203" y="108857"/>
                </a:lnTo>
                <a:lnTo>
                  <a:pt x="4989" y="149756"/>
                </a:lnTo>
                <a:lnTo>
                  <a:pt x="0" y="194310"/>
                </a:lnTo>
                <a:lnTo>
                  <a:pt x="4989" y="238863"/>
                </a:lnTo>
                <a:lnTo>
                  <a:pt x="19203" y="279762"/>
                </a:lnTo>
                <a:lnTo>
                  <a:pt x="41507" y="315841"/>
                </a:lnTo>
                <a:lnTo>
                  <a:pt x="70770" y="345932"/>
                </a:lnTo>
                <a:lnTo>
                  <a:pt x="105858" y="368870"/>
                </a:lnTo>
                <a:lnTo>
                  <a:pt x="145637" y="383488"/>
                </a:lnTo>
                <a:lnTo>
                  <a:pt x="188975" y="388620"/>
                </a:lnTo>
                <a:lnTo>
                  <a:pt x="232314" y="383488"/>
                </a:lnTo>
                <a:lnTo>
                  <a:pt x="272093" y="368870"/>
                </a:lnTo>
                <a:lnTo>
                  <a:pt x="307181" y="345932"/>
                </a:lnTo>
                <a:lnTo>
                  <a:pt x="336444" y="315841"/>
                </a:lnTo>
                <a:lnTo>
                  <a:pt x="358748" y="279762"/>
                </a:lnTo>
                <a:lnTo>
                  <a:pt x="372962" y="238863"/>
                </a:lnTo>
                <a:lnTo>
                  <a:pt x="377951" y="194310"/>
                </a:lnTo>
                <a:lnTo>
                  <a:pt x="372962" y="149756"/>
                </a:lnTo>
                <a:lnTo>
                  <a:pt x="358748" y="108857"/>
                </a:lnTo>
                <a:lnTo>
                  <a:pt x="336444" y="72778"/>
                </a:lnTo>
                <a:lnTo>
                  <a:pt x="307181" y="42687"/>
                </a:lnTo>
                <a:lnTo>
                  <a:pt x="272093" y="19749"/>
                </a:lnTo>
                <a:lnTo>
                  <a:pt x="232314" y="5131"/>
                </a:lnTo>
                <a:lnTo>
                  <a:pt x="188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41764" y="2528316"/>
            <a:ext cx="378460" cy="388620"/>
          </a:xfrm>
          <a:custGeom>
            <a:avLst/>
            <a:gdLst/>
            <a:ahLst/>
            <a:cxnLst/>
            <a:rect l="l" t="t" r="r" b="b"/>
            <a:pathLst>
              <a:path w="378459" h="388619">
                <a:moveTo>
                  <a:pt x="0" y="194310"/>
                </a:moveTo>
                <a:lnTo>
                  <a:pt x="4989" y="149756"/>
                </a:lnTo>
                <a:lnTo>
                  <a:pt x="19203" y="108857"/>
                </a:lnTo>
                <a:lnTo>
                  <a:pt x="41507" y="72778"/>
                </a:lnTo>
                <a:lnTo>
                  <a:pt x="70770" y="42687"/>
                </a:lnTo>
                <a:lnTo>
                  <a:pt x="105858" y="19749"/>
                </a:lnTo>
                <a:lnTo>
                  <a:pt x="145637" y="5131"/>
                </a:lnTo>
                <a:lnTo>
                  <a:pt x="188975" y="0"/>
                </a:lnTo>
                <a:lnTo>
                  <a:pt x="232314" y="5131"/>
                </a:lnTo>
                <a:lnTo>
                  <a:pt x="272093" y="19749"/>
                </a:lnTo>
                <a:lnTo>
                  <a:pt x="307181" y="42687"/>
                </a:lnTo>
                <a:lnTo>
                  <a:pt x="336444" y="72778"/>
                </a:lnTo>
                <a:lnTo>
                  <a:pt x="358748" y="108857"/>
                </a:lnTo>
                <a:lnTo>
                  <a:pt x="372962" y="149756"/>
                </a:lnTo>
                <a:lnTo>
                  <a:pt x="377951" y="194310"/>
                </a:lnTo>
                <a:lnTo>
                  <a:pt x="372962" y="238863"/>
                </a:lnTo>
                <a:lnTo>
                  <a:pt x="358748" y="279762"/>
                </a:lnTo>
                <a:lnTo>
                  <a:pt x="336444" y="315841"/>
                </a:lnTo>
                <a:lnTo>
                  <a:pt x="307181" y="345932"/>
                </a:lnTo>
                <a:lnTo>
                  <a:pt x="272093" y="368870"/>
                </a:lnTo>
                <a:lnTo>
                  <a:pt x="232314" y="383488"/>
                </a:lnTo>
                <a:lnTo>
                  <a:pt x="188975" y="388620"/>
                </a:lnTo>
                <a:lnTo>
                  <a:pt x="145637" y="383488"/>
                </a:lnTo>
                <a:lnTo>
                  <a:pt x="105858" y="368870"/>
                </a:lnTo>
                <a:lnTo>
                  <a:pt x="70770" y="345932"/>
                </a:lnTo>
                <a:lnTo>
                  <a:pt x="41507" y="315841"/>
                </a:lnTo>
                <a:lnTo>
                  <a:pt x="19203" y="279762"/>
                </a:lnTo>
                <a:lnTo>
                  <a:pt x="4989" y="238863"/>
                </a:lnTo>
                <a:lnTo>
                  <a:pt x="0" y="194310"/>
                </a:lnTo>
                <a:close/>
              </a:path>
            </a:pathLst>
          </a:custGeom>
          <a:ln w="57912">
            <a:solidFill>
              <a:srgbClr val="34AC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663430" y="2577795"/>
            <a:ext cx="139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entury Gothic"/>
                <a:cs typeface="Century Gothic"/>
              </a:rPr>
              <a:t>5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3172</Words>
  <Application>Microsoft Office PowerPoint</Application>
  <PresentationFormat>Panorámica</PresentationFormat>
  <Paragraphs>635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Century Gothic</vt:lpstr>
      <vt:lpstr>Gill Sans</vt:lpstr>
      <vt:lpstr>Times New Roman</vt:lpstr>
      <vt:lpstr>Office Theme</vt:lpstr>
      <vt:lpstr>PLAN ESTRATEGICO 2019-2022</vt:lpstr>
      <vt:lpstr>Normativa Aplicable</vt:lpstr>
      <vt:lpstr>Plataforma Estratégica</vt:lpstr>
      <vt:lpstr>Propósito Superior</vt:lpstr>
      <vt:lpstr>Principios rectores</vt:lpstr>
      <vt:lpstr>Pilares Estratégicos</vt:lpstr>
      <vt:lpstr>Presentación de PowerPoint</vt:lpstr>
      <vt:lpstr>Proceso y Enfoque  Metodológico</vt:lpstr>
      <vt:lpstr>El proceso</vt:lpstr>
      <vt:lpstr>Diagnóstico</vt:lpstr>
      <vt:lpstr>Focos de trabajo definidos</vt:lpstr>
      <vt:lpstr>Hoja de ruta preliminar Modelo de negocio</vt:lpstr>
      <vt:lpstr>Hitos del foco Modelo de negocio</vt:lpstr>
      <vt:lpstr>Hoja de ruta preliminar Procedimientos, roles y responsabilidades</vt:lpstr>
      <vt:lpstr>Hitos del foco Procedimientos, roles y responsabilidades</vt:lpstr>
      <vt:lpstr>Hoja de ruta preliminar Cultura y talento</vt:lpstr>
      <vt:lpstr>Hitos del foco Cultura y talento</vt:lpstr>
      <vt:lpstr>Hoja de ruta preliminar Planeación, seguimiento y control</vt:lpstr>
      <vt:lpstr>Hitos del foco: Planeación, seguimiento y control</vt:lpstr>
      <vt:lpstr>Elementos fundamentales</vt:lpstr>
      <vt:lpstr>Modelo de seguimiento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 Juliao Palacio</dc:creator>
  <cp:lastModifiedBy>Marta Liced Rodriguez Quimbayo</cp:lastModifiedBy>
  <cp:revision>1</cp:revision>
  <dcterms:created xsi:type="dcterms:W3CDTF">2021-02-08T20:22:03Z</dcterms:created>
  <dcterms:modified xsi:type="dcterms:W3CDTF">2021-02-08T20:23:11Z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2020-02-13T00:00:00Z</vt:filetime>
  </property>
  <property fmtid="{D5CDD505-2E9C-101B-9397-08002B2CF9AE}" pid="3" name="Creator">
    <vt:lpwstr>Microsoft® PowerPoint® para Office 365</vt:lpwstr>
  </property>
  <property fmtid="{D5CDD505-2E9C-101B-9397-08002B2CF9AE}" pid="4" name="LastSaved">
    <vt:filetime>2021-02-08T00:00:00Z</vt:filetime>
  </property>
</Properties>
</file>