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2" r:id="rId2"/>
    <p:sldId id="428" r:id="rId3"/>
    <p:sldId id="433" r:id="rId4"/>
    <p:sldId id="434" r:id="rId5"/>
    <p:sldId id="435" r:id="rId6"/>
    <p:sldId id="436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  <p:sldId id="445" r:id="rId16"/>
  </p:sldIdLst>
  <p:sldSz cx="12192000" cy="6858000"/>
  <p:notesSz cx="12192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20426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0426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20426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20426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7390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71600" y="1182624"/>
            <a:ext cx="10412095" cy="30480"/>
          </a:xfrm>
          <a:custGeom>
            <a:avLst/>
            <a:gdLst/>
            <a:ahLst/>
            <a:cxnLst/>
            <a:rect l="l" t="t" r="r" b="b"/>
            <a:pathLst>
              <a:path w="10412095" h="30480">
                <a:moveTo>
                  <a:pt x="0" y="30479"/>
                </a:moveTo>
                <a:lnTo>
                  <a:pt x="10411968" y="0"/>
                </a:lnTo>
              </a:path>
            </a:pathLst>
          </a:custGeom>
          <a:ln w="761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08/02/2021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627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73904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67887" y="2161997"/>
            <a:ext cx="5856224" cy="1855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20426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66163" y="2249195"/>
            <a:ext cx="9059672" cy="18503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0426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9097B618-7FAC-4AC4-B2BD-ADA9D9D29F68}"/>
              </a:ext>
            </a:extLst>
          </p:cNvPr>
          <p:cNvSpPr txBox="1"/>
          <p:nvPr/>
        </p:nvSpPr>
        <p:spPr>
          <a:xfrm>
            <a:off x="-477079" y="2142568"/>
            <a:ext cx="12192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CO" sz="3600" b="1" dirty="0">
                <a:solidFill>
                  <a:srgbClr val="4BAAE0"/>
                </a:solidFill>
                <a:latin typeface="Calibri"/>
                <a:cs typeface="Arial" panose="020B0604020202020204" pitchFamily="34" charset="0"/>
              </a:rPr>
              <a:t> Plan de Acción Institucional 2021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CO" sz="3600" b="1" dirty="0">
              <a:solidFill>
                <a:srgbClr val="4BAAE0"/>
              </a:solidFill>
              <a:latin typeface="Calibri"/>
              <a:cs typeface="Arial" panose="020B060402020202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CO" sz="3600" b="1" dirty="0">
              <a:solidFill>
                <a:srgbClr val="4BAAE0"/>
              </a:solidFill>
              <a:latin typeface="Calibri"/>
              <a:cs typeface="Arial" panose="020B060402020202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CO" sz="3600" b="1" dirty="0">
              <a:solidFill>
                <a:srgbClr val="4BAAE0"/>
              </a:solidFill>
              <a:latin typeface="Calibri"/>
              <a:cs typeface="Arial" panose="020B060402020202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CO" sz="3600" b="1" dirty="0">
              <a:solidFill>
                <a:srgbClr val="4BAAE0"/>
              </a:solidFill>
              <a:latin typeface="Calibri"/>
              <a:cs typeface="Arial" panose="020B060402020202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CO" sz="1600" b="1" dirty="0">
                <a:solidFill>
                  <a:srgbClr val="004A84"/>
                </a:solidFill>
                <a:latin typeface="Calibri"/>
                <a:cs typeface="Arial" panose="020B0604020202020204" pitchFamily="34" charset="0"/>
              </a:rPr>
              <a:t>							Aprobado por Junta Directiva en Sesión de Enero 22  de 2021</a:t>
            </a:r>
          </a:p>
        </p:txBody>
      </p:sp>
    </p:spTree>
    <p:extLst>
      <p:ext uri="{BB962C8B-B14F-4D97-AF65-F5344CB8AC3E}">
        <p14:creationId xmlns:p14="http://schemas.microsoft.com/office/powerpoint/2010/main" val="92579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ECCAAB2-3371-4C07-B91D-896BCD3ED420}"/>
              </a:ext>
            </a:extLst>
          </p:cNvPr>
          <p:cNvGraphicFramePr>
            <a:graphicFrameLocks noGrp="1"/>
          </p:cNvGraphicFramePr>
          <p:nvPr/>
        </p:nvGraphicFramePr>
        <p:xfrm>
          <a:off x="423862" y="1051561"/>
          <a:ext cx="11270834" cy="5039649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556396">
                  <a:extLst>
                    <a:ext uri="{9D8B030D-6E8A-4147-A177-3AD203B41FA5}">
                      <a16:colId xmlns:a16="http://schemas.microsoft.com/office/drawing/2014/main" val="2889462438"/>
                    </a:ext>
                  </a:extLst>
                </a:gridCol>
                <a:gridCol w="2260247">
                  <a:extLst>
                    <a:ext uri="{9D8B030D-6E8A-4147-A177-3AD203B41FA5}">
                      <a16:colId xmlns:a16="http://schemas.microsoft.com/office/drawing/2014/main" val="2099449058"/>
                    </a:ext>
                  </a:extLst>
                </a:gridCol>
                <a:gridCol w="1347537">
                  <a:extLst>
                    <a:ext uri="{9D8B030D-6E8A-4147-A177-3AD203B41FA5}">
                      <a16:colId xmlns:a16="http://schemas.microsoft.com/office/drawing/2014/main" val="4208330750"/>
                    </a:ext>
                  </a:extLst>
                </a:gridCol>
                <a:gridCol w="1588169">
                  <a:extLst>
                    <a:ext uri="{9D8B030D-6E8A-4147-A177-3AD203B41FA5}">
                      <a16:colId xmlns:a16="http://schemas.microsoft.com/office/drawing/2014/main" val="1276366134"/>
                    </a:ext>
                  </a:extLst>
                </a:gridCol>
                <a:gridCol w="3381615">
                  <a:extLst>
                    <a:ext uri="{9D8B030D-6E8A-4147-A177-3AD203B41FA5}">
                      <a16:colId xmlns:a16="http://schemas.microsoft.com/office/drawing/2014/main" val="3357118431"/>
                    </a:ext>
                  </a:extLst>
                </a:gridCol>
                <a:gridCol w="1068435">
                  <a:extLst>
                    <a:ext uri="{9D8B030D-6E8A-4147-A177-3AD203B41FA5}">
                      <a16:colId xmlns:a16="http://schemas.microsoft.com/office/drawing/2014/main" val="3087595729"/>
                    </a:ext>
                  </a:extLst>
                </a:gridCol>
                <a:gridCol w="1068435">
                  <a:extLst>
                    <a:ext uri="{9D8B030D-6E8A-4147-A177-3AD203B41FA5}">
                      <a16:colId xmlns:a16="http://schemas.microsoft.com/office/drawing/2014/main" val="2284577556"/>
                    </a:ext>
                  </a:extLst>
                </a:gridCol>
              </a:tblGrid>
              <a:tr h="34447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Ítem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Tareas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Terminación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29239731"/>
                  </a:ext>
                </a:extLst>
              </a:tr>
              <a:tr h="344474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Fortalecimiento de la estrategia de Liderazgo Colectivo al Interior de la Entidad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GC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de trabajo Estrategia de Liderazgo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Formular el Plan de trabajo anual de la Estrategia de Liderazgo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31/01/2021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51629340"/>
                  </a:ext>
                </a:extLst>
              </a:tr>
              <a:tr h="34447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  el plan de trabajo de la estrategia de Liderazgo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5047031"/>
                  </a:ext>
                </a:extLst>
              </a:tr>
              <a:tr h="344474"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Implementación de esquema de seguimiento a compromisos laborales de trabajadores oficiales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GTH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Informe de resultados de seguimiento por cada trabajador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Publicar el procedimiento mediante resolución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31/03/2021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62542172"/>
                  </a:ext>
                </a:extLst>
              </a:tr>
              <a:tr h="22960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Socializar el procedimiento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31/03/2021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9136454"/>
                  </a:ext>
                </a:extLst>
              </a:tr>
              <a:tr h="34447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Definir compromisos laborales por trabajador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30/03/2021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99346997"/>
                  </a:ext>
                </a:extLst>
              </a:tr>
              <a:tr h="17223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seguimiento semestral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1/04/2021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31/11/2021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8190381"/>
                  </a:ext>
                </a:extLst>
              </a:tr>
              <a:tr h="344474">
                <a:tc rowSpan="5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del aplicativo web de recepción de novedades de nomina y seguimiento de incapacidades</a:t>
                      </a: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u="none" strike="noStrike" kern="1200" noProof="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GTH/GTI</a:t>
                      </a: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Aplicativo desarrollado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Elaborar el acuerdo de contenido con el Grupo de Tecnología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28/02/2021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597123"/>
                  </a:ext>
                </a:extLst>
              </a:tr>
              <a:tr h="17223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Desarrollar la aplicación web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1/03/2021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31/05/2021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20055062"/>
                  </a:ext>
                </a:extLst>
              </a:tr>
              <a:tr h="34447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Cargar aplicación en ambiente de prueba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1/06/2021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30/06/2021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46083464"/>
                  </a:ext>
                </a:extLst>
              </a:tr>
              <a:tr h="34447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Desarrollar esquema de socialización y capacitación de la herramienta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1/07/2021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31/07/2021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2857969"/>
                  </a:ext>
                </a:extLst>
              </a:tr>
              <a:tr h="34447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seguimiento de la aplicación en producción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1/08/2021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31/08/2021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0872370"/>
                  </a:ext>
                </a:extLst>
              </a:tr>
              <a:tr h="344474"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Formulación e implementación del Plan de Intervención de clima organizacional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u="none" strike="noStrike" kern="1200" noProof="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GTH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de la estrategia de mejoramiento de clima organizacional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Elaborar documento de estrategia de intervención de clima organizacional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30/04/2021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90648718"/>
                  </a:ext>
                </a:extLst>
              </a:tr>
              <a:tr h="34447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Formular plan de intervención para vigencia 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1/05/2021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31/05/2021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4437679"/>
                  </a:ext>
                </a:extLst>
              </a:tr>
              <a:tr h="17223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Ejecutar plan de intervención 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1/06/2021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30/11/2021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03770440"/>
                  </a:ext>
                </a:extLst>
              </a:tr>
              <a:tr h="34447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Elaborar informe de resultado de la intervención 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1/12/2021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77913324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4AFF1B07-D54A-420F-89D7-C941EE2763E8}"/>
              </a:ext>
            </a:extLst>
          </p:cNvPr>
          <p:cNvSpPr txBox="1"/>
          <p:nvPr/>
        </p:nvSpPr>
        <p:spPr>
          <a:xfrm>
            <a:off x="423862" y="419844"/>
            <a:ext cx="6093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800" b="1" dirty="0">
                <a:solidFill>
                  <a:srgbClr val="4BAAE1"/>
                </a:solidFill>
                <a:latin typeface="Calibri" panose="020F0502020204030204"/>
              </a:rPr>
              <a:t>Foco Cultura y Talento</a:t>
            </a:r>
          </a:p>
        </p:txBody>
      </p:sp>
    </p:spTree>
    <p:extLst>
      <p:ext uri="{BB962C8B-B14F-4D97-AF65-F5344CB8AC3E}">
        <p14:creationId xmlns:p14="http://schemas.microsoft.com/office/powerpoint/2010/main" val="451477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áfico 4" descr="Red">
            <a:extLst>
              <a:ext uri="{FF2B5EF4-FFF2-40B4-BE49-F238E27FC236}">
                <a16:creationId xmlns:a16="http://schemas.microsoft.com/office/drawing/2014/main" id="{D6D153BF-4B9E-411E-B7E5-B226AFDB21BB}"/>
              </a:ext>
            </a:extLst>
          </p:cNvPr>
          <p:cNvSpPr/>
          <p:nvPr/>
        </p:nvSpPr>
        <p:spPr>
          <a:xfrm>
            <a:off x="10126247" y="1512081"/>
            <a:ext cx="1539504" cy="1567325"/>
          </a:xfrm>
          <a:custGeom>
            <a:avLst/>
            <a:gdLst>
              <a:gd name="connsiteX0" fmla="*/ 2763127 w 2854964"/>
              <a:gd name="connsiteY0" fmla="*/ 981561 h 2712215"/>
              <a:gd name="connsiteX1" fmla="*/ 2388413 w 2854964"/>
              <a:gd name="connsiteY1" fmla="*/ 828107 h 2712215"/>
              <a:gd name="connsiteX2" fmla="*/ 2213547 w 2854964"/>
              <a:gd name="connsiteY2" fmla="*/ 1131447 h 2712215"/>
              <a:gd name="connsiteX3" fmla="*/ 1753184 w 2854964"/>
              <a:gd name="connsiteY3" fmla="*/ 1324157 h 2712215"/>
              <a:gd name="connsiteX4" fmla="*/ 1514080 w 2854964"/>
              <a:gd name="connsiteY4" fmla="*/ 1156428 h 2712215"/>
              <a:gd name="connsiteX5" fmla="*/ 1514080 w 2854964"/>
              <a:gd name="connsiteY5" fmla="*/ 660378 h 2712215"/>
              <a:gd name="connsiteX6" fmla="*/ 1728203 w 2854964"/>
              <a:gd name="connsiteY6" fmla="*/ 385587 h 2712215"/>
              <a:gd name="connsiteX7" fmla="*/ 1442706 w 2854964"/>
              <a:gd name="connsiteY7" fmla="*/ 100091 h 2712215"/>
              <a:gd name="connsiteX8" fmla="*/ 1442706 w 2854964"/>
              <a:gd name="connsiteY8" fmla="*/ 100091 h 2712215"/>
              <a:gd name="connsiteX9" fmla="*/ 1157210 w 2854964"/>
              <a:gd name="connsiteY9" fmla="*/ 385587 h 2712215"/>
              <a:gd name="connsiteX10" fmla="*/ 1371332 w 2854964"/>
              <a:gd name="connsiteY10" fmla="*/ 660378 h 2712215"/>
              <a:gd name="connsiteX11" fmla="*/ 1371332 w 2854964"/>
              <a:gd name="connsiteY11" fmla="*/ 1152859 h 2712215"/>
              <a:gd name="connsiteX12" fmla="*/ 1132229 w 2854964"/>
              <a:gd name="connsiteY12" fmla="*/ 1320588 h 2712215"/>
              <a:gd name="connsiteX13" fmla="*/ 671866 w 2854964"/>
              <a:gd name="connsiteY13" fmla="*/ 1127878 h 2712215"/>
              <a:gd name="connsiteX14" fmla="*/ 496999 w 2854964"/>
              <a:gd name="connsiteY14" fmla="*/ 824538 h 2712215"/>
              <a:gd name="connsiteX15" fmla="*/ 122285 w 2854964"/>
              <a:gd name="connsiteY15" fmla="*/ 977993 h 2712215"/>
              <a:gd name="connsiteX16" fmla="*/ 275740 w 2854964"/>
              <a:gd name="connsiteY16" fmla="*/ 1352707 h 2712215"/>
              <a:gd name="connsiteX17" fmla="*/ 611198 w 2854964"/>
              <a:gd name="connsiteY17" fmla="*/ 1259920 h 2712215"/>
              <a:gd name="connsiteX18" fmla="*/ 1082267 w 2854964"/>
              <a:gd name="connsiteY18" fmla="*/ 1452630 h 2712215"/>
              <a:gd name="connsiteX19" fmla="*/ 1078698 w 2854964"/>
              <a:gd name="connsiteY19" fmla="*/ 1499024 h 2712215"/>
              <a:gd name="connsiteX20" fmla="*/ 1150072 w 2854964"/>
              <a:gd name="connsiteY20" fmla="*/ 1713146 h 2712215"/>
              <a:gd name="connsiteX21" fmla="*/ 778927 w 2854964"/>
              <a:gd name="connsiteY21" fmla="*/ 2087860 h 2712215"/>
              <a:gd name="connsiteX22" fmla="*/ 432763 w 2854964"/>
              <a:gd name="connsiteY22" fmla="*/ 2130684 h 2712215"/>
              <a:gd name="connsiteX23" fmla="*/ 432763 w 2854964"/>
              <a:gd name="connsiteY23" fmla="*/ 2533948 h 2712215"/>
              <a:gd name="connsiteX24" fmla="*/ 836026 w 2854964"/>
              <a:gd name="connsiteY24" fmla="*/ 2533948 h 2712215"/>
              <a:gd name="connsiteX25" fmla="*/ 878851 w 2854964"/>
              <a:gd name="connsiteY25" fmla="*/ 2187784 h 2712215"/>
              <a:gd name="connsiteX26" fmla="*/ 1257133 w 2854964"/>
              <a:gd name="connsiteY26" fmla="*/ 1809501 h 2712215"/>
              <a:gd name="connsiteX27" fmla="*/ 1435569 w 2854964"/>
              <a:gd name="connsiteY27" fmla="*/ 1859463 h 2712215"/>
              <a:gd name="connsiteX28" fmla="*/ 1442706 w 2854964"/>
              <a:gd name="connsiteY28" fmla="*/ 1859463 h 2712215"/>
              <a:gd name="connsiteX29" fmla="*/ 1449844 w 2854964"/>
              <a:gd name="connsiteY29" fmla="*/ 1859463 h 2712215"/>
              <a:gd name="connsiteX30" fmla="*/ 1628279 w 2854964"/>
              <a:gd name="connsiteY30" fmla="*/ 1809501 h 2712215"/>
              <a:gd name="connsiteX31" fmla="*/ 2006562 w 2854964"/>
              <a:gd name="connsiteY31" fmla="*/ 2187784 h 2712215"/>
              <a:gd name="connsiteX32" fmla="*/ 2049386 w 2854964"/>
              <a:gd name="connsiteY32" fmla="*/ 2537517 h 2712215"/>
              <a:gd name="connsiteX33" fmla="*/ 2452650 w 2854964"/>
              <a:gd name="connsiteY33" fmla="*/ 2537517 h 2712215"/>
              <a:gd name="connsiteX34" fmla="*/ 2452650 w 2854964"/>
              <a:gd name="connsiteY34" fmla="*/ 2134253 h 2712215"/>
              <a:gd name="connsiteX35" fmla="*/ 2106485 w 2854964"/>
              <a:gd name="connsiteY35" fmla="*/ 2091429 h 2712215"/>
              <a:gd name="connsiteX36" fmla="*/ 1735340 w 2854964"/>
              <a:gd name="connsiteY36" fmla="*/ 1716715 h 2712215"/>
              <a:gd name="connsiteX37" fmla="*/ 1806714 w 2854964"/>
              <a:gd name="connsiteY37" fmla="*/ 1502592 h 2712215"/>
              <a:gd name="connsiteX38" fmla="*/ 1803145 w 2854964"/>
              <a:gd name="connsiteY38" fmla="*/ 1456199 h 2712215"/>
              <a:gd name="connsiteX39" fmla="*/ 2274215 w 2854964"/>
              <a:gd name="connsiteY39" fmla="*/ 1263489 h 2712215"/>
              <a:gd name="connsiteX40" fmla="*/ 2609673 w 2854964"/>
              <a:gd name="connsiteY40" fmla="*/ 1356275 h 2712215"/>
              <a:gd name="connsiteX41" fmla="*/ 2763127 w 2854964"/>
              <a:gd name="connsiteY41" fmla="*/ 981561 h 2712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854964" h="2712215">
                <a:moveTo>
                  <a:pt x="2763127" y="981561"/>
                </a:moveTo>
                <a:cubicBezTo>
                  <a:pt x="2702459" y="835244"/>
                  <a:pt x="2534730" y="767439"/>
                  <a:pt x="2388413" y="828107"/>
                </a:cubicBezTo>
                <a:cubicBezTo>
                  <a:pt x="2267077" y="878069"/>
                  <a:pt x="2195703" y="1006542"/>
                  <a:pt x="2213547" y="1131447"/>
                </a:cubicBezTo>
                <a:lnTo>
                  <a:pt x="1753184" y="1324157"/>
                </a:lnTo>
                <a:cubicBezTo>
                  <a:pt x="1703222" y="1238508"/>
                  <a:pt x="1614004" y="1174271"/>
                  <a:pt x="1514080" y="1156428"/>
                </a:cubicBezTo>
                <a:lnTo>
                  <a:pt x="1514080" y="660378"/>
                </a:lnTo>
                <a:cubicBezTo>
                  <a:pt x="1635416" y="628259"/>
                  <a:pt x="1728203" y="517630"/>
                  <a:pt x="1728203" y="385587"/>
                </a:cubicBezTo>
                <a:cubicBezTo>
                  <a:pt x="1728203" y="228564"/>
                  <a:pt x="1599729" y="100091"/>
                  <a:pt x="1442706" y="100091"/>
                </a:cubicBezTo>
                <a:lnTo>
                  <a:pt x="1442706" y="100091"/>
                </a:lnTo>
                <a:cubicBezTo>
                  <a:pt x="1285683" y="100091"/>
                  <a:pt x="1157210" y="228564"/>
                  <a:pt x="1157210" y="385587"/>
                </a:cubicBezTo>
                <a:cubicBezTo>
                  <a:pt x="1157210" y="517630"/>
                  <a:pt x="1249996" y="628259"/>
                  <a:pt x="1371332" y="660378"/>
                </a:cubicBezTo>
                <a:lnTo>
                  <a:pt x="1371332" y="1152859"/>
                </a:lnTo>
                <a:cubicBezTo>
                  <a:pt x="1267840" y="1170703"/>
                  <a:pt x="1182191" y="1234939"/>
                  <a:pt x="1132229" y="1320588"/>
                </a:cubicBezTo>
                <a:lnTo>
                  <a:pt x="671866" y="1127878"/>
                </a:lnTo>
                <a:cubicBezTo>
                  <a:pt x="689709" y="1002973"/>
                  <a:pt x="621904" y="874500"/>
                  <a:pt x="496999" y="824538"/>
                </a:cubicBezTo>
                <a:cubicBezTo>
                  <a:pt x="350682" y="763870"/>
                  <a:pt x="182953" y="831676"/>
                  <a:pt x="122285" y="977993"/>
                </a:cubicBezTo>
                <a:cubicBezTo>
                  <a:pt x="61617" y="1124310"/>
                  <a:pt x="129423" y="1292039"/>
                  <a:pt x="275740" y="1352707"/>
                </a:cubicBezTo>
                <a:cubicBezTo>
                  <a:pt x="397076" y="1402669"/>
                  <a:pt x="536255" y="1363413"/>
                  <a:pt x="611198" y="1259920"/>
                </a:cubicBezTo>
                <a:lnTo>
                  <a:pt x="1082267" y="1452630"/>
                </a:lnTo>
                <a:cubicBezTo>
                  <a:pt x="1078698" y="1466905"/>
                  <a:pt x="1078698" y="1484749"/>
                  <a:pt x="1078698" y="1499024"/>
                </a:cubicBezTo>
                <a:cubicBezTo>
                  <a:pt x="1078698" y="1577535"/>
                  <a:pt x="1103679" y="1652478"/>
                  <a:pt x="1150072" y="1713146"/>
                </a:cubicBezTo>
                <a:lnTo>
                  <a:pt x="778927" y="2087860"/>
                </a:lnTo>
                <a:cubicBezTo>
                  <a:pt x="668297" y="2023623"/>
                  <a:pt x="525549" y="2037898"/>
                  <a:pt x="432763" y="2130684"/>
                </a:cubicBezTo>
                <a:cubicBezTo>
                  <a:pt x="322133" y="2241314"/>
                  <a:pt x="322133" y="2423318"/>
                  <a:pt x="432763" y="2533948"/>
                </a:cubicBezTo>
                <a:cubicBezTo>
                  <a:pt x="543392" y="2644578"/>
                  <a:pt x="725396" y="2644578"/>
                  <a:pt x="836026" y="2533948"/>
                </a:cubicBezTo>
                <a:cubicBezTo>
                  <a:pt x="928813" y="2441162"/>
                  <a:pt x="943087" y="2298414"/>
                  <a:pt x="878851" y="2187784"/>
                </a:cubicBezTo>
                <a:lnTo>
                  <a:pt x="1257133" y="1809501"/>
                </a:lnTo>
                <a:cubicBezTo>
                  <a:pt x="1310664" y="1841619"/>
                  <a:pt x="1371332" y="1859463"/>
                  <a:pt x="1435569" y="1859463"/>
                </a:cubicBezTo>
                <a:cubicBezTo>
                  <a:pt x="1439138" y="1859463"/>
                  <a:pt x="1439138" y="1859463"/>
                  <a:pt x="1442706" y="1859463"/>
                </a:cubicBezTo>
                <a:cubicBezTo>
                  <a:pt x="1446275" y="1859463"/>
                  <a:pt x="1446275" y="1859463"/>
                  <a:pt x="1449844" y="1859463"/>
                </a:cubicBezTo>
                <a:cubicBezTo>
                  <a:pt x="1514080" y="1859463"/>
                  <a:pt x="1574748" y="1841619"/>
                  <a:pt x="1628279" y="1809501"/>
                </a:cubicBezTo>
                <a:lnTo>
                  <a:pt x="2006562" y="2187784"/>
                </a:lnTo>
                <a:cubicBezTo>
                  <a:pt x="1942325" y="2298414"/>
                  <a:pt x="1956600" y="2441162"/>
                  <a:pt x="2049386" y="2537517"/>
                </a:cubicBezTo>
                <a:cubicBezTo>
                  <a:pt x="2160016" y="2648147"/>
                  <a:pt x="2342020" y="2648147"/>
                  <a:pt x="2452650" y="2537517"/>
                </a:cubicBezTo>
                <a:cubicBezTo>
                  <a:pt x="2563280" y="2426887"/>
                  <a:pt x="2563280" y="2244883"/>
                  <a:pt x="2452650" y="2134253"/>
                </a:cubicBezTo>
                <a:cubicBezTo>
                  <a:pt x="2359863" y="2041467"/>
                  <a:pt x="2217115" y="2027192"/>
                  <a:pt x="2106485" y="2091429"/>
                </a:cubicBezTo>
                <a:lnTo>
                  <a:pt x="1735340" y="1716715"/>
                </a:lnTo>
                <a:cubicBezTo>
                  <a:pt x="1781733" y="1656047"/>
                  <a:pt x="1806714" y="1584672"/>
                  <a:pt x="1806714" y="1502592"/>
                </a:cubicBezTo>
                <a:cubicBezTo>
                  <a:pt x="1806714" y="1488317"/>
                  <a:pt x="1806714" y="1470474"/>
                  <a:pt x="1803145" y="1456199"/>
                </a:cubicBezTo>
                <a:lnTo>
                  <a:pt x="2274215" y="1263489"/>
                </a:lnTo>
                <a:cubicBezTo>
                  <a:pt x="2349157" y="1363413"/>
                  <a:pt x="2488337" y="1406237"/>
                  <a:pt x="2609673" y="1356275"/>
                </a:cubicBezTo>
                <a:cubicBezTo>
                  <a:pt x="2752421" y="1292039"/>
                  <a:pt x="2823795" y="1127878"/>
                  <a:pt x="2763127" y="981561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35620" cap="flat">
            <a:noFill/>
            <a:prstDash val="solid"/>
            <a:miter/>
          </a:ln>
        </p:spPr>
        <p:txBody>
          <a:bodyPr rtlCol="0" anchor="ctr"/>
          <a:lstStyle/>
          <a:p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112A21A-E539-4CAE-94ED-BBDD250C9B1B}"/>
              </a:ext>
            </a:extLst>
          </p:cNvPr>
          <p:cNvSpPr txBox="1"/>
          <p:nvPr/>
        </p:nvSpPr>
        <p:spPr>
          <a:xfrm>
            <a:off x="638118" y="1373403"/>
            <a:ext cx="5778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200" b="1" dirty="0">
                <a:solidFill>
                  <a:srgbClr val="44546A"/>
                </a:solidFill>
              </a:rPr>
              <a:t>Desempeño y Gestión Institucional</a:t>
            </a:r>
          </a:p>
          <a:p>
            <a:endParaRPr lang="es-CO" sz="3200" b="1" dirty="0">
              <a:solidFill>
                <a:srgbClr val="44546A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38119" y="2068057"/>
            <a:ext cx="94881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s-CO" dirty="0">
                <a:solidFill>
                  <a:srgbClr val="004A84"/>
                </a:solidFill>
              </a:rPr>
              <a:t>Optimizar la gestión Institucional fortaleciendo el Modelo Integrado de Planeación y Gestión al interior de la entidad, para lograr una adecuada gestión misional acompañada de las mejores prácticas en la administración pública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91F834F-6C30-4CD7-BE07-2A4F7C4B1E0A}"/>
              </a:ext>
            </a:extLst>
          </p:cNvPr>
          <p:cNvSpPr txBox="1"/>
          <p:nvPr/>
        </p:nvSpPr>
        <p:spPr>
          <a:xfrm flipH="1">
            <a:off x="638118" y="4025385"/>
            <a:ext cx="7944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rgbClr val="4BAAE1"/>
                </a:solidFill>
              </a:rPr>
              <a:t>Foco Planeación, Seguimiento y Control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D7AEF40-54A3-4EA3-A113-3BA1D9BA4630}"/>
              </a:ext>
            </a:extLst>
          </p:cNvPr>
          <p:cNvCxnSpPr>
            <a:cxnSpLocks/>
          </p:cNvCxnSpPr>
          <p:nvPr/>
        </p:nvCxnSpPr>
        <p:spPr>
          <a:xfrm>
            <a:off x="750414" y="3839253"/>
            <a:ext cx="11027632" cy="0"/>
          </a:xfrm>
          <a:prstGeom prst="line">
            <a:avLst/>
          </a:prstGeom>
          <a:ln w="19050">
            <a:solidFill>
              <a:srgbClr val="00366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638119" y="4670225"/>
            <a:ext cx="10315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dirty="0">
                <a:solidFill>
                  <a:srgbClr val="004A84"/>
                </a:solidFill>
              </a:rPr>
              <a:t>Objetivo: Implementar una cultura de planeación, seguimiento y control / Definir e implementar altos estándares de eficiencia técnica tanto técnicos como administrativos</a:t>
            </a:r>
          </a:p>
          <a:p>
            <a:pPr lvl="0"/>
            <a:endParaRPr lang="es-CO" dirty="0">
              <a:solidFill>
                <a:srgbClr val="004A84"/>
              </a:solidFill>
            </a:endParaRPr>
          </a:p>
          <a:p>
            <a:pPr lvl="0"/>
            <a:r>
              <a:rPr lang="es-ES" dirty="0">
                <a:solidFill>
                  <a:srgbClr val="004A84"/>
                </a:solidFill>
              </a:rPr>
              <a:t>Líder: Subgerencia de Desarrollo de Proyectos</a:t>
            </a:r>
            <a:endParaRPr lang="es-CO" dirty="0">
              <a:solidFill>
                <a:srgbClr val="004A84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96657" y="205261"/>
            <a:ext cx="5755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2400" b="1" dirty="0">
                <a:solidFill>
                  <a:srgbClr val="4BAAE1"/>
                </a:solidFill>
              </a:rPr>
              <a:t>Propuesta Plan de Acción Institucional 2021</a:t>
            </a:r>
          </a:p>
        </p:txBody>
      </p:sp>
    </p:spTree>
    <p:extLst>
      <p:ext uri="{BB962C8B-B14F-4D97-AF65-F5344CB8AC3E}">
        <p14:creationId xmlns:p14="http://schemas.microsoft.com/office/powerpoint/2010/main" val="1381706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360FF54-859D-45E3-95DA-5A09ED5D3E91}"/>
              </a:ext>
            </a:extLst>
          </p:cNvPr>
          <p:cNvGraphicFramePr>
            <a:graphicFrameLocks noGrp="1"/>
          </p:cNvGraphicFramePr>
          <p:nvPr/>
        </p:nvGraphicFramePr>
        <p:xfrm>
          <a:off x="488156" y="1057274"/>
          <a:ext cx="11215687" cy="4949194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428624">
                  <a:extLst>
                    <a:ext uri="{9D8B030D-6E8A-4147-A177-3AD203B41FA5}">
                      <a16:colId xmlns:a16="http://schemas.microsoft.com/office/drawing/2014/main" val="1793326265"/>
                    </a:ext>
                  </a:extLst>
                </a:gridCol>
                <a:gridCol w="2147262">
                  <a:extLst>
                    <a:ext uri="{9D8B030D-6E8A-4147-A177-3AD203B41FA5}">
                      <a16:colId xmlns:a16="http://schemas.microsoft.com/office/drawing/2014/main" val="170888079"/>
                    </a:ext>
                  </a:extLst>
                </a:gridCol>
                <a:gridCol w="1652337">
                  <a:extLst>
                    <a:ext uri="{9D8B030D-6E8A-4147-A177-3AD203B41FA5}">
                      <a16:colId xmlns:a16="http://schemas.microsoft.com/office/drawing/2014/main" val="1367636876"/>
                    </a:ext>
                  </a:extLst>
                </a:gridCol>
                <a:gridCol w="1395663">
                  <a:extLst>
                    <a:ext uri="{9D8B030D-6E8A-4147-A177-3AD203B41FA5}">
                      <a16:colId xmlns:a16="http://schemas.microsoft.com/office/drawing/2014/main" val="1669578097"/>
                    </a:ext>
                  </a:extLst>
                </a:gridCol>
                <a:gridCol w="3234363">
                  <a:extLst>
                    <a:ext uri="{9D8B030D-6E8A-4147-A177-3AD203B41FA5}">
                      <a16:colId xmlns:a16="http://schemas.microsoft.com/office/drawing/2014/main" val="730263608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676568766"/>
                    </a:ext>
                  </a:extLst>
                </a:gridCol>
                <a:gridCol w="1185863">
                  <a:extLst>
                    <a:ext uri="{9D8B030D-6E8A-4147-A177-3AD203B41FA5}">
                      <a16:colId xmlns:a16="http://schemas.microsoft.com/office/drawing/2014/main" val="1545579215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Ítem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Tareas</a:t>
                      </a:r>
                    </a:p>
                    <a:p>
                      <a:pPr algn="ctr" fontAlgn="ctr"/>
                      <a:endParaRPr lang="es-CO" sz="1200" b="1" u="none" strike="noStrike" kern="1200" dirty="0">
                        <a:solidFill>
                          <a:srgbClr val="004A8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Terminación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9252523"/>
                  </a:ext>
                </a:extLst>
              </a:tr>
              <a:tr h="55721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 fontAlgn="b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Fortalecimiento de los mecanismos implementados en vigencias anteriores orientados a consolidar la cultura de planeación, seguimiento y control.</a:t>
                      </a: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 / SDP</a:t>
                      </a:r>
                    </a:p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GTI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Proceso integral de planeación, monitoreo y control de proyectos basado en políticas PMI®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Fortalecer el proceso de gestión integral de proyectos basado en buenas prácticas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30/09/2020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8647964"/>
                  </a:ext>
                </a:extLst>
              </a:tr>
              <a:tr h="571500">
                <a:tc vMerge="1">
                  <a:txBody>
                    <a:bodyPr/>
                    <a:lstStyle/>
                    <a:p>
                      <a:pPr algn="ctr" fontAlgn="b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 y poner en funcionamiento la herramienta tecnológica en desarrollo en Fase II.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1/02/2020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15/12/2021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825023"/>
                  </a:ext>
                </a:extLst>
              </a:tr>
              <a:tr h="128587">
                <a:tc rowSpan="5">
                  <a:txBody>
                    <a:bodyPr/>
                    <a:lstStyle/>
                    <a:p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l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Realizar el monitoreo del esquema de seguimiento y control de proyectos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363496"/>
                  </a:ext>
                </a:extLst>
              </a:tr>
              <a:tr h="842963">
                <a:tc vMerge="1">
                  <a:txBody>
                    <a:bodyPr/>
                    <a:lstStyle/>
                    <a:p>
                      <a:pPr algn="ctr" fontAlgn="b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Sistema de monitoreo y control de proyectos implementado para toma de decisiones de manera oportuna.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Capturar la información existente relacionada con la gestión integral de proyectos para identificar las problemáticas, generación de alertas tempranas.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9683887"/>
                  </a:ext>
                </a:extLst>
              </a:tr>
              <a:tr h="72294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Sistematizar las alertas tempranas en la nueva herramienta tecnológica.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01/11/2021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03573320"/>
                  </a:ext>
                </a:extLst>
              </a:tr>
              <a:tr h="62865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los seguimientos a nivel gerencial en el comité de seguimiento y control con la periodicidad determinada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39442402"/>
                  </a:ext>
                </a:extLst>
              </a:tr>
              <a:tr h="98298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 acciones preventiva y correctivas al cumplimiento de la política integral de gestión de proyectos / Sanciones por desacatos a la implementación de la política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87384092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6096A6DD-ED40-4A0E-A864-357065D934EB}"/>
              </a:ext>
            </a:extLst>
          </p:cNvPr>
          <p:cNvSpPr txBox="1"/>
          <p:nvPr/>
        </p:nvSpPr>
        <p:spPr>
          <a:xfrm>
            <a:off x="488156" y="359763"/>
            <a:ext cx="83831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800" b="1" dirty="0">
                <a:solidFill>
                  <a:srgbClr val="4BAAE1"/>
                </a:solidFill>
                <a:latin typeface="Calibri" panose="020F0502020204030204"/>
              </a:rPr>
              <a:t>Foco de Planeación, Seguimiento y Control</a:t>
            </a:r>
          </a:p>
        </p:txBody>
      </p:sp>
    </p:spTree>
    <p:extLst>
      <p:ext uri="{BB962C8B-B14F-4D97-AF65-F5344CB8AC3E}">
        <p14:creationId xmlns:p14="http://schemas.microsoft.com/office/powerpoint/2010/main" val="3277252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360FF54-859D-45E3-95DA-5A09ED5D3E91}"/>
              </a:ext>
            </a:extLst>
          </p:cNvPr>
          <p:cNvGraphicFramePr>
            <a:graphicFrameLocks noGrp="1"/>
          </p:cNvGraphicFramePr>
          <p:nvPr/>
        </p:nvGraphicFramePr>
        <p:xfrm>
          <a:off x="457201" y="1042987"/>
          <a:ext cx="11215687" cy="5114924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485774">
                  <a:extLst>
                    <a:ext uri="{9D8B030D-6E8A-4147-A177-3AD203B41FA5}">
                      <a16:colId xmlns:a16="http://schemas.microsoft.com/office/drawing/2014/main" val="1793326265"/>
                    </a:ext>
                  </a:extLst>
                </a:gridCol>
                <a:gridCol w="1960646">
                  <a:extLst>
                    <a:ext uri="{9D8B030D-6E8A-4147-A177-3AD203B41FA5}">
                      <a16:colId xmlns:a16="http://schemas.microsoft.com/office/drawing/2014/main" val="170888079"/>
                    </a:ext>
                  </a:extLst>
                </a:gridCol>
                <a:gridCol w="1443790">
                  <a:extLst>
                    <a:ext uri="{9D8B030D-6E8A-4147-A177-3AD203B41FA5}">
                      <a16:colId xmlns:a16="http://schemas.microsoft.com/office/drawing/2014/main" val="1367636876"/>
                    </a:ext>
                  </a:extLst>
                </a:gridCol>
                <a:gridCol w="1981952">
                  <a:extLst>
                    <a:ext uri="{9D8B030D-6E8A-4147-A177-3AD203B41FA5}">
                      <a16:colId xmlns:a16="http://schemas.microsoft.com/office/drawing/2014/main" val="1669578097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730263608"/>
                    </a:ext>
                  </a:extLst>
                </a:gridCol>
                <a:gridCol w="1557337">
                  <a:extLst>
                    <a:ext uri="{9D8B030D-6E8A-4147-A177-3AD203B41FA5}">
                      <a16:colId xmlns:a16="http://schemas.microsoft.com/office/drawing/2014/main" val="676568766"/>
                    </a:ext>
                  </a:extLst>
                </a:gridCol>
                <a:gridCol w="1185863">
                  <a:extLst>
                    <a:ext uri="{9D8B030D-6E8A-4147-A177-3AD203B41FA5}">
                      <a16:colId xmlns:a16="http://schemas.microsoft.com/office/drawing/2014/main" val="1545579215"/>
                    </a:ext>
                  </a:extLst>
                </a:gridCol>
              </a:tblGrid>
              <a:tr h="52641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Ítem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Tareas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Terminación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9252523"/>
                  </a:ext>
                </a:extLst>
              </a:tr>
              <a:tr h="7564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Socialización y sensibilización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 / SDP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Recurso Humano alineado a la estrategia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Formular y desarrollar un plan de sensibilización asociado al fortalecimiento del proceso integral de proyectos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28/02/2020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24294630"/>
                  </a:ext>
                </a:extLst>
              </a:tr>
              <a:tr h="8696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Desarrollar el plan de fortalecimiento en conceptos de gestión de proyectos, dirigido al equipo de trabajo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82838287"/>
                  </a:ext>
                </a:extLst>
              </a:tr>
              <a:tr h="41244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e implementar una estrategia enfocada al cierre integral de proyectos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 / SDP / SO / SF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Lineamientos de cierre integral de proyectos basado en buenas prácticas de gestión, enfocado en los proyectos vigentes como a la depuración de proyectos desarrollados en vigencias anteriores.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Formular una estrategia enfocada al cierre integral de los proyectos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28/02/2021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2983507"/>
                  </a:ext>
                </a:extLst>
              </a:tr>
              <a:tr h="61043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 la estrategia de cierre integral de proyectos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28/02/2021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22236043"/>
                  </a:ext>
                </a:extLst>
              </a:tr>
              <a:tr h="99898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Efectuar el control de depuración de cierre integral de proyectos rezagados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1/03/2021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63154632"/>
                  </a:ext>
                </a:extLst>
              </a:tr>
              <a:tr h="9404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la depuración de cierre integral de proyectos rezagados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1/03/2021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041677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6096A6DD-ED40-4A0E-A864-357065D934EB}"/>
              </a:ext>
            </a:extLst>
          </p:cNvPr>
          <p:cNvSpPr txBox="1"/>
          <p:nvPr/>
        </p:nvSpPr>
        <p:spPr>
          <a:xfrm>
            <a:off x="488156" y="359763"/>
            <a:ext cx="83831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800" b="1" dirty="0">
                <a:solidFill>
                  <a:srgbClr val="4BAAE1"/>
                </a:solidFill>
                <a:latin typeface="Calibri" panose="020F0502020204030204"/>
              </a:rPr>
              <a:t>Foco de Planeación, Seguimiento y Control</a:t>
            </a:r>
          </a:p>
        </p:txBody>
      </p:sp>
    </p:spTree>
    <p:extLst>
      <p:ext uri="{BB962C8B-B14F-4D97-AF65-F5344CB8AC3E}">
        <p14:creationId xmlns:p14="http://schemas.microsoft.com/office/powerpoint/2010/main" val="1625299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áfico 4" descr="Red">
            <a:extLst>
              <a:ext uri="{FF2B5EF4-FFF2-40B4-BE49-F238E27FC236}">
                <a16:creationId xmlns:a16="http://schemas.microsoft.com/office/drawing/2014/main" id="{D6D153BF-4B9E-411E-B7E5-B226AFDB21BB}"/>
              </a:ext>
            </a:extLst>
          </p:cNvPr>
          <p:cNvSpPr/>
          <p:nvPr/>
        </p:nvSpPr>
        <p:spPr>
          <a:xfrm>
            <a:off x="10126247" y="1512081"/>
            <a:ext cx="1539504" cy="1567325"/>
          </a:xfrm>
          <a:custGeom>
            <a:avLst/>
            <a:gdLst>
              <a:gd name="connsiteX0" fmla="*/ 2763127 w 2854964"/>
              <a:gd name="connsiteY0" fmla="*/ 981561 h 2712215"/>
              <a:gd name="connsiteX1" fmla="*/ 2388413 w 2854964"/>
              <a:gd name="connsiteY1" fmla="*/ 828107 h 2712215"/>
              <a:gd name="connsiteX2" fmla="*/ 2213547 w 2854964"/>
              <a:gd name="connsiteY2" fmla="*/ 1131447 h 2712215"/>
              <a:gd name="connsiteX3" fmla="*/ 1753184 w 2854964"/>
              <a:gd name="connsiteY3" fmla="*/ 1324157 h 2712215"/>
              <a:gd name="connsiteX4" fmla="*/ 1514080 w 2854964"/>
              <a:gd name="connsiteY4" fmla="*/ 1156428 h 2712215"/>
              <a:gd name="connsiteX5" fmla="*/ 1514080 w 2854964"/>
              <a:gd name="connsiteY5" fmla="*/ 660378 h 2712215"/>
              <a:gd name="connsiteX6" fmla="*/ 1728203 w 2854964"/>
              <a:gd name="connsiteY6" fmla="*/ 385587 h 2712215"/>
              <a:gd name="connsiteX7" fmla="*/ 1442706 w 2854964"/>
              <a:gd name="connsiteY7" fmla="*/ 100091 h 2712215"/>
              <a:gd name="connsiteX8" fmla="*/ 1442706 w 2854964"/>
              <a:gd name="connsiteY8" fmla="*/ 100091 h 2712215"/>
              <a:gd name="connsiteX9" fmla="*/ 1157210 w 2854964"/>
              <a:gd name="connsiteY9" fmla="*/ 385587 h 2712215"/>
              <a:gd name="connsiteX10" fmla="*/ 1371332 w 2854964"/>
              <a:gd name="connsiteY10" fmla="*/ 660378 h 2712215"/>
              <a:gd name="connsiteX11" fmla="*/ 1371332 w 2854964"/>
              <a:gd name="connsiteY11" fmla="*/ 1152859 h 2712215"/>
              <a:gd name="connsiteX12" fmla="*/ 1132229 w 2854964"/>
              <a:gd name="connsiteY12" fmla="*/ 1320588 h 2712215"/>
              <a:gd name="connsiteX13" fmla="*/ 671866 w 2854964"/>
              <a:gd name="connsiteY13" fmla="*/ 1127878 h 2712215"/>
              <a:gd name="connsiteX14" fmla="*/ 496999 w 2854964"/>
              <a:gd name="connsiteY14" fmla="*/ 824538 h 2712215"/>
              <a:gd name="connsiteX15" fmla="*/ 122285 w 2854964"/>
              <a:gd name="connsiteY15" fmla="*/ 977993 h 2712215"/>
              <a:gd name="connsiteX16" fmla="*/ 275740 w 2854964"/>
              <a:gd name="connsiteY16" fmla="*/ 1352707 h 2712215"/>
              <a:gd name="connsiteX17" fmla="*/ 611198 w 2854964"/>
              <a:gd name="connsiteY17" fmla="*/ 1259920 h 2712215"/>
              <a:gd name="connsiteX18" fmla="*/ 1082267 w 2854964"/>
              <a:gd name="connsiteY18" fmla="*/ 1452630 h 2712215"/>
              <a:gd name="connsiteX19" fmla="*/ 1078698 w 2854964"/>
              <a:gd name="connsiteY19" fmla="*/ 1499024 h 2712215"/>
              <a:gd name="connsiteX20" fmla="*/ 1150072 w 2854964"/>
              <a:gd name="connsiteY20" fmla="*/ 1713146 h 2712215"/>
              <a:gd name="connsiteX21" fmla="*/ 778927 w 2854964"/>
              <a:gd name="connsiteY21" fmla="*/ 2087860 h 2712215"/>
              <a:gd name="connsiteX22" fmla="*/ 432763 w 2854964"/>
              <a:gd name="connsiteY22" fmla="*/ 2130684 h 2712215"/>
              <a:gd name="connsiteX23" fmla="*/ 432763 w 2854964"/>
              <a:gd name="connsiteY23" fmla="*/ 2533948 h 2712215"/>
              <a:gd name="connsiteX24" fmla="*/ 836026 w 2854964"/>
              <a:gd name="connsiteY24" fmla="*/ 2533948 h 2712215"/>
              <a:gd name="connsiteX25" fmla="*/ 878851 w 2854964"/>
              <a:gd name="connsiteY25" fmla="*/ 2187784 h 2712215"/>
              <a:gd name="connsiteX26" fmla="*/ 1257133 w 2854964"/>
              <a:gd name="connsiteY26" fmla="*/ 1809501 h 2712215"/>
              <a:gd name="connsiteX27" fmla="*/ 1435569 w 2854964"/>
              <a:gd name="connsiteY27" fmla="*/ 1859463 h 2712215"/>
              <a:gd name="connsiteX28" fmla="*/ 1442706 w 2854964"/>
              <a:gd name="connsiteY28" fmla="*/ 1859463 h 2712215"/>
              <a:gd name="connsiteX29" fmla="*/ 1449844 w 2854964"/>
              <a:gd name="connsiteY29" fmla="*/ 1859463 h 2712215"/>
              <a:gd name="connsiteX30" fmla="*/ 1628279 w 2854964"/>
              <a:gd name="connsiteY30" fmla="*/ 1809501 h 2712215"/>
              <a:gd name="connsiteX31" fmla="*/ 2006562 w 2854964"/>
              <a:gd name="connsiteY31" fmla="*/ 2187784 h 2712215"/>
              <a:gd name="connsiteX32" fmla="*/ 2049386 w 2854964"/>
              <a:gd name="connsiteY32" fmla="*/ 2537517 h 2712215"/>
              <a:gd name="connsiteX33" fmla="*/ 2452650 w 2854964"/>
              <a:gd name="connsiteY33" fmla="*/ 2537517 h 2712215"/>
              <a:gd name="connsiteX34" fmla="*/ 2452650 w 2854964"/>
              <a:gd name="connsiteY34" fmla="*/ 2134253 h 2712215"/>
              <a:gd name="connsiteX35" fmla="*/ 2106485 w 2854964"/>
              <a:gd name="connsiteY35" fmla="*/ 2091429 h 2712215"/>
              <a:gd name="connsiteX36" fmla="*/ 1735340 w 2854964"/>
              <a:gd name="connsiteY36" fmla="*/ 1716715 h 2712215"/>
              <a:gd name="connsiteX37" fmla="*/ 1806714 w 2854964"/>
              <a:gd name="connsiteY37" fmla="*/ 1502592 h 2712215"/>
              <a:gd name="connsiteX38" fmla="*/ 1803145 w 2854964"/>
              <a:gd name="connsiteY38" fmla="*/ 1456199 h 2712215"/>
              <a:gd name="connsiteX39" fmla="*/ 2274215 w 2854964"/>
              <a:gd name="connsiteY39" fmla="*/ 1263489 h 2712215"/>
              <a:gd name="connsiteX40" fmla="*/ 2609673 w 2854964"/>
              <a:gd name="connsiteY40" fmla="*/ 1356275 h 2712215"/>
              <a:gd name="connsiteX41" fmla="*/ 2763127 w 2854964"/>
              <a:gd name="connsiteY41" fmla="*/ 981561 h 2712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854964" h="2712215">
                <a:moveTo>
                  <a:pt x="2763127" y="981561"/>
                </a:moveTo>
                <a:cubicBezTo>
                  <a:pt x="2702459" y="835244"/>
                  <a:pt x="2534730" y="767439"/>
                  <a:pt x="2388413" y="828107"/>
                </a:cubicBezTo>
                <a:cubicBezTo>
                  <a:pt x="2267077" y="878069"/>
                  <a:pt x="2195703" y="1006542"/>
                  <a:pt x="2213547" y="1131447"/>
                </a:cubicBezTo>
                <a:lnTo>
                  <a:pt x="1753184" y="1324157"/>
                </a:lnTo>
                <a:cubicBezTo>
                  <a:pt x="1703222" y="1238508"/>
                  <a:pt x="1614004" y="1174271"/>
                  <a:pt x="1514080" y="1156428"/>
                </a:cubicBezTo>
                <a:lnTo>
                  <a:pt x="1514080" y="660378"/>
                </a:lnTo>
                <a:cubicBezTo>
                  <a:pt x="1635416" y="628259"/>
                  <a:pt x="1728203" y="517630"/>
                  <a:pt x="1728203" y="385587"/>
                </a:cubicBezTo>
                <a:cubicBezTo>
                  <a:pt x="1728203" y="228564"/>
                  <a:pt x="1599729" y="100091"/>
                  <a:pt x="1442706" y="100091"/>
                </a:cubicBezTo>
                <a:lnTo>
                  <a:pt x="1442706" y="100091"/>
                </a:lnTo>
                <a:cubicBezTo>
                  <a:pt x="1285683" y="100091"/>
                  <a:pt x="1157210" y="228564"/>
                  <a:pt x="1157210" y="385587"/>
                </a:cubicBezTo>
                <a:cubicBezTo>
                  <a:pt x="1157210" y="517630"/>
                  <a:pt x="1249996" y="628259"/>
                  <a:pt x="1371332" y="660378"/>
                </a:cubicBezTo>
                <a:lnTo>
                  <a:pt x="1371332" y="1152859"/>
                </a:lnTo>
                <a:cubicBezTo>
                  <a:pt x="1267840" y="1170703"/>
                  <a:pt x="1182191" y="1234939"/>
                  <a:pt x="1132229" y="1320588"/>
                </a:cubicBezTo>
                <a:lnTo>
                  <a:pt x="671866" y="1127878"/>
                </a:lnTo>
                <a:cubicBezTo>
                  <a:pt x="689709" y="1002973"/>
                  <a:pt x="621904" y="874500"/>
                  <a:pt x="496999" y="824538"/>
                </a:cubicBezTo>
                <a:cubicBezTo>
                  <a:pt x="350682" y="763870"/>
                  <a:pt x="182953" y="831676"/>
                  <a:pt x="122285" y="977993"/>
                </a:cubicBezTo>
                <a:cubicBezTo>
                  <a:pt x="61617" y="1124310"/>
                  <a:pt x="129423" y="1292039"/>
                  <a:pt x="275740" y="1352707"/>
                </a:cubicBezTo>
                <a:cubicBezTo>
                  <a:pt x="397076" y="1402669"/>
                  <a:pt x="536255" y="1363413"/>
                  <a:pt x="611198" y="1259920"/>
                </a:cubicBezTo>
                <a:lnTo>
                  <a:pt x="1082267" y="1452630"/>
                </a:lnTo>
                <a:cubicBezTo>
                  <a:pt x="1078698" y="1466905"/>
                  <a:pt x="1078698" y="1484749"/>
                  <a:pt x="1078698" y="1499024"/>
                </a:cubicBezTo>
                <a:cubicBezTo>
                  <a:pt x="1078698" y="1577535"/>
                  <a:pt x="1103679" y="1652478"/>
                  <a:pt x="1150072" y="1713146"/>
                </a:cubicBezTo>
                <a:lnTo>
                  <a:pt x="778927" y="2087860"/>
                </a:lnTo>
                <a:cubicBezTo>
                  <a:pt x="668297" y="2023623"/>
                  <a:pt x="525549" y="2037898"/>
                  <a:pt x="432763" y="2130684"/>
                </a:cubicBezTo>
                <a:cubicBezTo>
                  <a:pt x="322133" y="2241314"/>
                  <a:pt x="322133" y="2423318"/>
                  <a:pt x="432763" y="2533948"/>
                </a:cubicBezTo>
                <a:cubicBezTo>
                  <a:pt x="543392" y="2644578"/>
                  <a:pt x="725396" y="2644578"/>
                  <a:pt x="836026" y="2533948"/>
                </a:cubicBezTo>
                <a:cubicBezTo>
                  <a:pt x="928813" y="2441162"/>
                  <a:pt x="943087" y="2298414"/>
                  <a:pt x="878851" y="2187784"/>
                </a:cubicBezTo>
                <a:lnTo>
                  <a:pt x="1257133" y="1809501"/>
                </a:lnTo>
                <a:cubicBezTo>
                  <a:pt x="1310664" y="1841619"/>
                  <a:pt x="1371332" y="1859463"/>
                  <a:pt x="1435569" y="1859463"/>
                </a:cubicBezTo>
                <a:cubicBezTo>
                  <a:pt x="1439138" y="1859463"/>
                  <a:pt x="1439138" y="1859463"/>
                  <a:pt x="1442706" y="1859463"/>
                </a:cubicBezTo>
                <a:cubicBezTo>
                  <a:pt x="1446275" y="1859463"/>
                  <a:pt x="1446275" y="1859463"/>
                  <a:pt x="1449844" y="1859463"/>
                </a:cubicBezTo>
                <a:cubicBezTo>
                  <a:pt x="1514080" y="1859463"/>
                  <a:pt x="1574748" y="1841619"/>
                  <a:pt x="1628279" y="1809501"/>
                </a:cubicBezTo>
                <a:lnTo>
                  <a:pt x="2006562" y="2187784"/>
                </a:lnTo>
                <a:cubicBezTo>
                  <a:pt x="1942325" y="2298414"/>
                  <a:pt x="1956600" y="2441162"/>
                  <a:pt x="2049386" y="2537517"/>
                </a:cubicBezTo>
                <a:cubicBezTo>
                  <a:pt x="2160016" y="2648147"/>
                  <a:pt x="2342020" y="2648147"/>
                  <a:pt x="2452650" y="2537517"/>
                </a:cubicBezTo>
                <a:cubicBezTo>
                  <a:pt x="2563280" y="2426887"/>
                  <a:pt x="2563280" y="2244883"/>
                  <a:pt x="2452650" y="2134253"/>
                </a:cubicBezTo>
                <a:cubicBezTo>
                  <a:pt x="2359863" y="2041467"/>
                  <a:pt x="2217115" y="2027192"/>
                  <a:pt x="2106485" y="2091429"/>
                </a:cubicBezTo>
                <a:lnTo>
                  <a:pt x="1735340" y="1716715"/>
                </a:lnTo>
                <a:cubicBezTo>
                  <a:pt x="1781733" y="1656047"/>
                  <a:pt x="1806714" y="1584672"/>
                  <a:pt x="1806714" y="1502592"/>
                </a:cubicBezTo>
                <a:cubicBezTo>
                  <a:pt x="1806714" y="1488317"/>
                  <a:pt x="1806714" y="1470474"/>
                  <a:pt x="1803145" y="1456199"/>
                </a:cubicBezTo>
                <a:lnTo>
                  <a:pt x="2274215" y="1263489"/>
                </a:lnTo>
                <a:cubicBezTo>
                  <a:pt x="2349157" y="1363413"/>
                  <a:pt x="2488337" y="1406237"/>
                  <a:pt x="2609673" y="1356275"/>
                </a:cubicBezTo>
                <a:cubicBezTo>
                  <a:pt x="2752421" y="1292039"/>
                  <a:pt x="2823795" y="1127878"/>
                  <a:pt x="2763127" y="981561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35620" cap="flat">
            <a:noFill/>
            <a:prstDash val="solid"/>
            <a:miter/>
          </a:ln>
        </p:spPr>
        <p:txBody>
          <a:bodyPr rtlCol="0" anchor="ctr"/>
          <a:lstStyle/>
          <a:p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112A21A-E539-4CAE-94ED-BBDD250C9B1B}"/>
              </a:ext>
            </a:extLst>
          </p:cNvPr>
          <p:cNvSpPr txBox="1"/>
          <p:nvPr/>
        </p:nvSpPr>
        <p:spPr>
          <a:xfrm>
            <a:off x="638118" y="1373403"/>
            <a:ext cx="57787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200" b="1" dirty="0">
                <a:solidFill>
                  <a:srgbClr val="44546A"/>
                </a:solidFill>
              </a:rPr>
              <a:t>Desempeño y Gestión Institucional</a:t>
            </a:r>
          </a:p>
          <a:p>
            <a:endParaRPr lang="es-CO" sz="3200" b="1" dirty="0">
              <a:solidFill>
                <a:srgbClr val="44546A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38119" y="2068057"/>
            <a:ext cx="94881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s-CO" dirty="0">
                <a:solidFill>
                  <a:srgbClr val="004A84"/>
                </a:solidFill>
              </a:rPr>
              <a:t>Optimizar la gestión Institucional fortaleciendo el Modelo Integrado de Planeación y Gestión al interior de la entidad, para lograr una adecuada gestión misional acompañada de las mejores prácticas en la administración pública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91F834F-6C30-4CD7-BE07-2A4F7C4B1E0A}"/>
              </a:ext>
            </a:extLst>
          </p:cNvPr>
          <p:cNvSpPr txBox="1"/>
          <p:nvPr/>
        </p:nvSpPr>
        <p:spPr>
          <a:xfrm flipH="1">
            <a:off x="638118" y="4025385"/>
            <a:ext cx="79444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200" b="1" dirty="0">
                <a:solidFill>
                  <a:srgbClr val="4BAAE1"/>
                </a:solidFill>
              </a:rPr>
              <a:t>Foco Plan Institucional de Gestión y Desempeño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D7AEF40-54A3-4EA3-A113-3BA1D9BA4630}"/>
              </a:ext>
            </a:extLst>
          </p:cNvPr>
          <p:cNvCxnSpPr>
            <a:cxnSpLocks/>
          </p:cNvCxnSpPr>
          <p:nvPr/>
        </p:nvCxnSpPr>
        <p:spPr>
          <a:xfrm>
            <a:off x="750414" y="3839253"/>
            <a:ext cx="11027632" cy="0"/>
          </a:xfrm>
          <a:prstGeom prst="line">
            <a:avLst/>
          </a:prstGeom>
          <a:ln w="19050">
            <a:solidFill>
              <a:srgbClr val="00366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638119" y="4670225"/>
            <a:ext cx="1031507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>
                <a:solidFill>
                  <a:srgbClr val="004A84"/>
                </a:solidFill>
              </a:rPr>
              <a:t>Objetivo:</a:t>
            </a:r>
            <a:r>
              <a:rPr lang="es-CO" dirty="0">
                <a:solidFill>
                  <a:srgbClr val="004A84"/>
                </a:solidFill>
              </a:rPr>
              <a:t> </a:t>
            </a:r>
            <a:r>
              <a:rPr lang="es-ES" dirty="0">
                <a:solidFill>
                  <a:srgbClr val="004A84"/>
                </a:solidFill>
              </a:rPr>
              <a:t>Fortalecer la gestión de la Entidad con el fin de generar resultados que atiendan y resuelvan las necesidades y problemas de los ciudadanos, clientes y demás partes interesadas con integridad y calidad en el servicio.</a:t>
            </a:r>
            <a:endParaRPr lang="es-CO" dirty="0">
              <a:solidFill>
                <a:srgbClr val="004A84"/>
              </a:solidFill>
            </a:endParaRPr>
          </a:p>
          <a:p>
            <a:pPr lvl="0"/>
            <a:endParaRPr lang="es-CO" dirty="0">
              <a:solidFill>
                <a:srgbClr val="004A84"/>
              </a:solidFill>
            </a:endParaRPr>
          </a:p>
          <a:p>
            <a:pPr lvl="0"/>
            <a:r>
              <a:rPr lang="es-ES" b="1" dirty="0">
                <a:solidFill>
                  <a:srgbClr val="004A84"/>
                </a:solidFill>
              </a:rPr>
              <a:t>Líder:</a:t>
            </a:r>
            <a:r>
              <a:rPr lang="es-ES" dirty="0">
                <a:solidFill>
                  <a:srgbClr val="004A84"/>
                </a:solidFill>
              </a:rPr>
              <a:t> </a:t>
            </a:r>
            <a:r>
              <a:rPr lang="es-CO" dirty="0">
                <a:solidFill>
                  <a:srgbClr val="004A84"/>
                </a:solidFill>
              </a:rPr>
              <a:t>Todos los grupos de trabajo encargados de implementar el MIGP</a:t>
            </a:r>
            <a:endParaRPr lang="es-ES" dirty="0">
              <a:solidFill>
                <a:srgbClr val="004A84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96657" y="205261"/>
            <a:ext cx="5755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2400" b="1" dirty="0">
                <a:solidFill>
                  <a:srgbClr val="4BAAE1"/>
                </a:solidFill>
              </a:rPr>
              <a:t>Propuesta Plan de Acción Institucional 2021</a:t>
            </a:r>
          </a:p>
        </p:txBody>
      </p:sp>
    </p:spTree>
    <p:extLst>
      <p:ext uri="{BB962C8B-B14F-4D97-AF65-F5344CB8AC3E}">
        <p14:creationId xmlns:p14="http://schemas.microsoft.com/office/powerpoint/2010/main" val="1517092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BE427B1-D8C6-4168-83A7-977BBCAF1800}"/>
              </a:ext>
            </a:extLst>
          </p:cNvPr>
          <p:cNvSpPr txBox="1"/>
          <p:nvPr/>
        </p:nvSpPr>
        <p:spPr>
          <a:xfrm>
            <a:off x="689372" y="172522"/>
            <a:ext cx="96833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800" b="1" dirty="0">
                <a:solidFill>
                  <a:srgbClr val="4BAAE1"/>
                </a:solidFill>
                <a:latin typeface="Calibri" panose="020F0502020204030204"/>
              </a:rPr>
              <a:t>Foco Plan Institucional de Gestión y Desempeño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14C115F-91F8-47C4-808C-D3B218EE83EA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1825625"/>
          <a:ext cx="11215687" cy="1282889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485774">
                  <a:extLst>
                    <a:ext uri="{9D8B030D-6E8A-4147-A177-3AD203B41FA5}">
                      <a16:colId xmlns:a16="http://schemas.microsoft.com/office/drawing/2014/main" val="2860777057"/>
                    </a:ext>
                  </a:extLst>
                </a:gridCol>
                <a:gridCol w="2381752">
                  <a:extLst>
                    <a:ext uri="{9D8B030D-6E8A-4147-A177-3AD203B41FA5}">
                      <a16:colId xmlns:a16="http://schemas.microsoft.com/office/drawing/2014/main" val="159380443"/>
                    </a:ext>
                  </a:extLst>
                </a:gridCol>
                <a:gridCol w="1561599">
                  <a:extLst>
                    <a:ext uri="{9D8B030D-6E8A-4147-A177-3AD203B41FA5}">
                      <a16:colId xmlns:a16="http://schemas.microsoft.com/office/drawing/2014/main" val="79678353"/>
                    </a:ext>
                  </a:extLst>
                </a:gridCol>
                <a:gridCol w="1443037">
                  <a:extLst>
                    <a:ext uri="{9D8B030D-6E8A-4147-A177-3AD203B41FA5}">
                      <a16:colId xmlns:a16="http://schemas.microsoft.com/office/drawing/2014/main" val="3544618769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540560381"/>
                    </a:ext>
                  </a:extLst>
                </a:gridCol>
                <a:gridCol w="1557337">
                  <a:extLst>
                    <a:ext uri="{9D8B030D-6E8A-4147-A177-3AD203B41FA5}">
                      <a16:colId xmlns:a16="http://schemas.microsoft.com/office/drawing/2014/main" val="2009916967"/>
                    </a:ext>
                  </a:extLst>
                </a:gridCol>
                <a:gridCol w="1185863">
                  <a:extLst>
                    <a:ext uri="{9D8B030D-6E8A-4147-A177-3AD203B41FA5}">
                      <a16:colId xmlns:a16="http://schemas.microsoft.com/office/drawing/2014/main" val="3301651481"/>
                    </a:ext>
                  </a:extLst>
                </a:gridCol>
              </a:tblGrid>
              <a:tr h="5264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Ítem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Tareas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Terminación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05246207"/>
                  </a:ext>
                </a:extLst>
              </a:tr>
              <a:tr h="75647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Implementación de los 15 planes de acción del MIPG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Lideres de Políticas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Informe final con resultados de implementación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seguimientos con periodicidad mensual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01/01/2020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03161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934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3452">
            <a:extLst>
              <a:ext uri="{FF2B5EF4-FFF2-40B4-BE49-F238E27FC236}">
                <a16:creationId xmlns:a16="http://schemas.microsoft.com/office/drawing/2014/main" id="{B6B600FB-9FEE-4CE3-94C6-D043896F6962}"/>
              </a:ext>
            </a:extLst>
          </p:cNvPr>
          <p:cNvSpPr/>
          <p:nvPr/>
        </p:nvSpPr>
        <p:spPr>
          <a:xfrm flipV="1">
            <a:off x="1371600" y="1182701"/>
            <a:ext cx="10412678" cy="3028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pPr>
            <a:endParaRPr kumimoji="0" sz="33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6A14279C-3ABE-475C-BF61-A27BEB12B528}"/>
              </a:ext>
            </a:extLst>
          </p:cNvPr>
          <p:cNvSpPr txBox="1"/>
          <p:nvPr/>
        </p:nvSpPr>
        <p:spPr>
          <a:xfrm>
            <a:off x="707742" y="183473"/>
            <a:ext cx="347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800" b="1" dirty="0">
                <a:solidFill>
                  <a:srgbClr val="4BAAE1"/>
                </a:solidFill>
                <a:latin typeface="Calibri" panose="020F0502020204030204"/>
              </a:rPr>
              <a:t>Así estamos alineados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B83BE543-DDD0-406B-B2D0-9702DEE92B6C}"/>
              </a:ext>
            </a:extLst>
          </p:cNvPr>
          <p:cNvSpPr txBox="1"/>
          <p:nvPr/>
        </p:nvSpPr>
        <p:spPr>
          <a:xfrm>
            <a:off x="5948169" y="2744535"/>
            <a:ext cx="461665" cy="824908"/>
          </a:xfrm>
          <a:prstGeom prst="rect">
            <a:avLst/>
          </a:prstGeom>
          <a:noFill/>
          <a:ln>
            <a:noFill/>
          </a:ln>
        </p:spPr>
        <p:txBody>
          <a:bodyPr vert="vert270" wrap="square" rtlCol="0">
            <a:spAutoFit/>
          </a:bodyPr>
          <a:lstStyle>
            <a:defPPr>
              <a:defRPr lang="es-ES"/>
            </a:defPPr>
            <a:lvl1pPr algn="ctr">
              <a:defRPr b="1">
                <a:solidFill>
                  <a:srgbClr val="4BAAE0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>
                <a:ln>
                  <a:noFill/>
                </a:ln>
                <a:solidFill>
                  <a:srgbClr val="4BAAE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ODS </a:t>
            </a:r>
          </a:p>
        </p:txBody>
      </p:sp>
      <p:sp>
        <p:nvSpPr>
          <p:cNvPr id="42" name="Oval 2">
            <a:extLst>
              <a:ext uri="{FF2B5EF4-FFF2-40B4-BE49-F238E27FC236}">
                <a16:creationId xmlns:a16="http://schemas.microsoft.com/office/drawing/2014/main" id="{0879EDC5-192F-4217-8944-67312DEA5E82}"/>
              </a:ext>
            </a:extLst>
          </p:cNvPr>
          <p:cNvSpPr/>
          <p:nvPr/>
        </p:nvSpPr>
        <p:spPr>
          <a:xfrm>
            <a:off x="2855731" y="1086351"/>
            <a:ext cx="280565" cy="280565"/>
          </a:xfrm>
          <a:prstGeom prst="ellipse">
            <a:avLst/>
          </a:prstGeom>
          <a:solidFill>
            <a:srgbClr val="C42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</a:t>
            </a:r>
          </a:p>
        </p:txBody>
      </p:sp>
      <p:sp>
        <p:nvSpPr>
          <p:cNvPr id="43" name="Rectangle 37">
            <a:extLst>
              <a:ext uri="{FF2B5EF4-FFF2-40B4-BE49-F238E27FC236}">
                <a16:creationId xmlns:a16="http://schemas.microsoft.com/office/drawing/2014/main" id="{1E4B5F02-98B5-4C76-A89D-E3F8D2614A9C}"/>
              </a:ext>
            </a:extLst>
          </p:cNvPr>
          <p:cNvSpPr/>
          <p:nvPr/>
        </p:nvSpPr>
        <p:spPr>
          <a:xfrm>
            <a:off x="2156638" y="2090993"/>
            <a:ext cx="1613798" cy="221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4223A"/>
                </a:solidFill>
                <a:effectLst/>
                <a:uLnTx/>
                <a:uFillTx/>
                <a:latin typeface="Calibri Light" panose="020F0302020204030204"/>
                <a:ea typeface="Open Sans" panose="020B0606030504020204" pitchFamily="34" charset="0"/>
                <a:cs typeface="Open Sans" panose="020B0606030504020204" pitchFamily="34" charset="0"/>
              </a:rPr>
              <a:t>POSICIONAMIENTO</a:t>
            </a:r>
          </a:p>
        </p:txBody>
      </p:sp>
      <p:sp>
        <p:nvSpPr>
          <p:cNvPr id="63" name="Oval 3">
            <a:extLst>
              <a:ext uri="{FF2B5EF4-FFF2-40B4-BE49-F238E27FC236}">
                <a16:creationId xmlns:a16="http://schemas.microsoft.com/office/drawing/2014/main" id="{2B06082D-F432-4352-9D08-07ABC6C50FF5}"/>
              </a:ext>
            </a:extLst>
          </p:cNvPr>
          <p:cNvSpPr/>
          <p:nvPr/>
        </p:nvSpPr>
        <p:spPr>
          <a:xfrm>
            <a:off x="8335180" y="1041021"/>
            <a:ext cx="280565" cy="280565"/>
          </a:xfrm>
          <a:prstGeom prst="ellipse">
            <a:avLst/>
          </a:prstGeom>
          <a:solidFill>
            <a:srgbClr val="F59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</a:t>
            </a:r>
          </a:p>
        </p:txBody>
      </p:sp>
      <p:sp>
        <p:nvSpPr>
          <p:cNvPr id="64" name="Rectangle 39">
            <a:extLst>
              <a:ext uri="{FF2B5EF4-FFF2-40B4-BE49-F238E27FC236}">
                <a16:creationId xmlns:a16="http://schemas.microsoft.com/office/drawing/2014/main" id="{91F5ACB2-8522-461E-9D6A-B8D4F1FB748E}"/>
              </a:ext>
            </a:extLst>
          </p:cNvPr>
          <p:cNvSpPr/>
          <p:nvPr/>
        </p:nvSpPr>
        <p:spPr>
          <a:xfrm>
            <a:off x="7760704" y="2144271"/>
            <a:ext cx="1404830" cy="22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59F16"/>
                </a:solidFill>
                <a:effectLst/>
                <a:uLnTx/>
                <a:uFillTx/>
                <a:latin typeface="Calibri Light" panose="020F0302020204030204"/>
                <a:ea typeface="Open Sans" panose="020B0606030504020204" pitchFamily="34" charset="0"/>
                <a:cs typeface="Open Sans" panose="020B0606030504020204" pitchFamily="34" charset="0"/>
              </a:rPr>
              <a:t>TRANSPARENCIA</a:t>
            </a:r>
          </a:p>
        </p:txBody>
      </p:sp>
      <p:sp>
        <p:nvSpPr>
          <p:cNvPr id="66" name="Oval 4">
            <a:extLst>
              <a:ext uri="{FF2B5EF4-FFF2-40B4-BE49-F238E27FC236}">
                <a16:creationId xmlns:a16="http://schemas.microsoft.com/office/drawing/2014/main" id="{33845EDE-4C40-4089-AD61-97032A8E1F84}"/>
              </a:ext>
            </a:extLst>
          </p:cNvPr>
          <p:cNvSpPr/>
          <p:nvPr/>
        </p:nvSpPr>
        <p:spPr>
          <a:xfrm>
            <a:off x="5877133" y="1086351"/>
            <a:ext cx="280565" cy="280565"/>
          </a:xfrm>
          <a:prstGeom prst="ellipse">
            <a:avLst/>
          </a:prstGeom>
          <a:solidFill>
            <a:srgbClr val="56AE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</a:t>
            </a:r>
          </a:p>
        </p:txBody>
      </p:sp>
      <p:sp>
        <p:nvSpPr>
          <p:cNvPr id="67" name="Rectangle 41">
            <a:extLst>
              <a:ext uri="{FF2B5EF4-FFF2-40B4-BE49-F238E27FC236}">
                <a16:creationId xmlns:a16="http://schemas.microsoft.com/office/drawing/2014/main" id="{B1AD8CF8-A33F-4CAF-B973-B52924D898E3}"/>
              </a:ext>
            </a:extLst>
          </p:cNvPr>
          <p:cNvSpPr/>
          <p:nvPr/>
        </p:nvSpPr>
        <p:spPr>
          <a:xfrm>
            <a:off x="4885509" y="2144270"/>
            <a:ext cx="2349580" cy="23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AAADF"/>
                </a:solidFill>
                <a:effectLst/>
                <a:uLnTx/>
                <a:uFillTx/>
                <a:latin typeface="Calibri Light" panose="020F0302020204030204"/>
                <a:ea typeface="Open Sans" panose="020B0606030504020204" pitchFamily="34" charset="0"/>
                <a:cs typeface="Open Sans" panose="020B0606030504020204" pitchFamily="34" charset="0"/>
              </a:rPr>
              <a:t>SOSTENIBILIDAD FINANCIERA</a:t>
            </a:r>
          </a:p>
        </p:txBody>
      </p:sp>
      <p:sp>
        <p:nvSpPr>
          <p:cNvPr id="69" name="Oval 5">
            <a:extLst>
              <a:ext uri="{FF2B5EF4-FFF2-40B4-BE49-F238E27FC236}">
                <a16:creationId xmlns:a16="http://schemas.microsoft.com/office/drawing/2014/main" id="{B646725E-F886-4B60-B69F-F63FF73FEEC9}"/>
              </a:ext>
            </a:extLst>
          </p:cNvPr>
          <p:cNvSpPr/>
          <p:nvPr/>
        </p:nvSpPr>
        <p:spPr>
          <a:xfrm>
            <a:off x="10680118" y="1086351"/>
            <a:ext cx="280565" cy="280565"/>
          </a:xfrm>
          <a:prstGeom prst="ellipse">
            <a:avLst/>
          </a:prstGeom>
          <a:solidFill>
            <a:srgbClr val="44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4</a:t>
            </a:r>
          </a:p>
        </p:txBody>
      </p:sp>
      <p:sp>
        <p:nvSpPr>
          <p:cNvPr id="70" name="Rectangle 43">
            <a:extLst>
              <a:ext uri="{FF2B5EF4-FFF2-40B4-BE49-F238E27FC236}">
                <a16:creationId xmlns:a16="http://schemas.microsoft.com/office/drawing/2014/main" id="{76022C55-3E3B-4775-A014-29696AB1D20C}"/>
              </a:ext>
            </a:extLst>
          </p:cNvPr>
          <p:cNvSpPr/>
          <p:nvPr/>
        </p:nvSpPr>
        <p:spPr>
          <a:xfrm>
            <a:off x="9362060" y="2067001"/>
            <a:ext cx="2829940" cy="33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Open Sans" panose="020B0606030504020204" pitchFamily="34" charset="0"/>
                <a:cs typeface="Open Sans" panose="020B0606030504020204" pitchFamily="34" charset="0"/>
              </a:rPr>
              <a:t>DESEMPEÑO Y GESTIÓN INSTITUCIONAL</a:t>
            </a:r>
          </a:p>
        </p:txBody>
      </p:sp>
      <p:sp>
        <p:nvSpPr>
          <p:cNvPr id="73" name="Shape 2587">
            <a:extLst>
              <a:ext uri="{FF2B5EF4-FFF2-40B4-BE49-F238E27FC236}">
                <a16:creationId xmlns:a16="http://schemas.microsoft.com/office/drawing/2014/main" id="{8B8AF1FB-BD51-43A3-8A3E-A11489B5D69B}"/>
              </a:ext>
            </a:extLst>
          </p:cNvPr>
          <p:cNvSpPr/>
          <p:nvPr/>
        </p:nvSpPr>
        <p:spPr>
          <a:xfrm>
            <a:off x="8266906" y="1623664"/>
            <a:ext cx="348839" cy="3488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rgbClr val="DA8E19"/>
          </a:solidFill>
          <a:ln w="12700">
            <a:miter lim="400000"/>
          </a:ln>
        </p:spPr>
        <p:txBody>
          <a:bodyPr lIns="14284" tIns="14284" rIns="14284" bIns="14284" anchor="ctr"/>
          <a:lstStyle/>
          <a:p>
            <a:pPr marL="0" marR="0" lvl="0" indent="0" algn="l" defTabSz="1713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1125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74" name="Shape 2545">
            <a:extLst>
              <a:ext uri="{FF2B5EF4-FFF2-40B4-BE49-F238E27FC236}">
                <a16:creationId xmlns:a16="http://schemas.microsoft.com/office/drawing/2014/main" id="{E3072DED-2BF5-403A-B47F-894F759B51FB}"/>
              </a:ext>
            </a:extLst>
          </p:cNvPr>
          <p:cNvSpPr/>
          <p:nvPr/>
        </p:nvSpPr>
        <p:spPr>
          <a:xfrm>
            <a:off x="2737806" y="1513130"/>
            <a:ext cx="425598" cy="425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rgbClr val="C00000"/>
          </a:solidFill>
          <a:ln w="12700">
            <a:miter lim="400000"/>
          </a:ln>
        </p:spPr>
        <p:txBody>
          <a:bodyPr lIns="14284" tIns="14284" rIns="14284" bIns="14284" anchor="ctr"/>
          <a:lstStyle/>
          <a:p>
            <a:pPr marL="0" marR="0" lvl="0" indent="0" algn="l" defTabSz="1713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1125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3556D890-FBAF-4D9B-A099-A977C523D04E}"/>
              </a:ext>
            </a:extLst>
          </p:cNvPr>
          <p:cNvGrpSpPr/>
          <p:nvPr/>
        </p:nvGrpSpPr>
        <p:grpSpPr>
          <a:xfrm>
            <a:off x="1442587" y="2578017"/>
            <a:ext cx="3166736" cy="1551827"/>
            <a:chOff x="1397623" y="2565559"/>
            <a:chExt cx="3166736" cy="1551827"/>
          </a:xfrm>
        </p:grpSpPr>
        <p:pic>
          <p:nvPicPr>
            <p:cNvPr id="79" name="Picture 10">
              <a:extLst>
                <a:ext uri="{FF2B5EF4-FFF2-40B4-BE49-F238E27FC236}">
                  <a16:creationId xmlns:a16="http://schemas.microsoft.com/office/drawing/2014/main" id="{F56B337D-DD1C-4275-B424-35395977F1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7623" y="3328882"/>
              <a:ext cx="699037" cy="784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Imagen 79">
              <a:extLst>
                <a:ext uri="{FF2B5EF4-FFF2-40B4-BE49-F238E27FC236}">
                  <a16:creationId xmlns:a16="http://schemas.microsoft.com/office/drawing/2014/main" id="{B60C11A5-6163-4551-BA66-4929FB322A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95568" y="3331339"/>
              <a:ext cx="767994" cy="784869"/>
            </a:xfrm>
            <a:prstGeom prst="rect">
              <a:avLst/>
            </a:prstGeom>
          </p:spPr>
        </p:pic>
        <p:pic>
          <p:nvPicPr>
            <p:cNvPr id="81" name="Picture 11">
              <a:extLst>
                <a:ext uri="{FF2B5EF4-FFF2-40B4-BE49-F238E27FC236}">
                  <a16:creationId xmlns:a16="http://schemas.microsoft.com/office/drawing/2014/main" id="{7060F80E-3E03-40F6-B57F-E39EAAE65A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4958" y="3332517"/>
              <a:ext cx="853979" cy="783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51" descr="Objetivo 6">
              <a:extLst>
                <a:ext uri="{FF2B5EF4-FFF2-40B4-BE49-F238E27FC236}">
                  <a16:creationId xmlns:a16="http://schemas.microsoft.com/office/drawing/2014/main" id="{A01E5BB8-1882-4D18-BAB8-75611FBAF4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8912" y="2571710"/>
              <a:ext cx="866560" cy="764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32">
              <a:extLst>
                <a:ext uri="{FF2B5EF4-FFF2-40B4-BE49-F238E27FC236}">
                  <a16:creationId xmlns:a16="http://schemas.microsoft.com/office/drawing/2014/main" id="{C5B352D1-4931-457D-85E5-F66F08E54B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7623" y="2565559"/>
              <a:ext cx="694556" cy="778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12">
              <a:extLst>
                <a:ext uri="{FF2B5EF4-FFF2-40B4-BE49-F238E27FC236}">
                  <a16:creationId xmlns:a16="http://schemas.microsoft.com/office/drawing/2014/main" id="{4D172ECD-6164-4BD6-853E-1A97CF487D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3359" y="3333694"/>
              <a:ext cx="850999" cy="7836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33">
              <a:extLst>
                <a:ext uri="{FF2B5EF4-FFF2-40B4-BE49-F238E27FC236}">
                  <a16:creationId xmlns:a16="http://schemas.microsoft.com/office/drawing/2014/main" id="{1E2B624F-DBFC-4890-8485-82105419A4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4172" y="2565720"/>
              <a:ext cx="762748" cy="772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6" name="Picture 52">
              <a:extLst>
                <a:ext uri="{FF2B5EF4-FFF2-40B4-BE49-F238E27FC236}">
                  <a16:creationId xmlns:a16="http://schemas.microsoft.com/office/drawing/2014/main" id="{7B12F136-458B-4356-BA46-650720890B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8831" y="2565559"/>
              <a:ext cx="845528" cy="7681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upo 6"/>
          <p:cNvGrpSpPr/>
          <p:nvPr/>
        </p:nvGrpSpPr>
        <p:grpSpPr>
          <a:xfrm>
            <a:off x="7631080" y="2553210"/>
            <a:ext cx="1731093" cy="885715"/>
            <a:chOff x="7661871" y="2824875"/>
            <a:chExt cx="1731093" cy="885715"/>
          </a:xfrm>
        </p:grpSpPr>
        <p:pic>
          <p:nvPicPr>
            <p:cNvPr id="87" name="Picture 57">
              <a:extLst>
                <a:ext uri="{FF2B5EF4-FFF2-40B4-BE49-F238E27FC236}">
                  <a16:creationId xmlns:a16="http://schemas.microsoft.com/office/drawing/2014/main" id="{A64BAA8D-92E1-4246-8D86-47727030F7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1871" y="2830494"/>
              <a:ext cx="850998" cy="8800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8" name="Picture 58">
              <a:extLst>
                <a:ext uri="{FF2B5EF4-FFF2-40B4-BE49-F238E27FC236}">
                  <a16:creationId xmlns:a16="http://schemas.microsoft.com/office/drawing/2014/main" id="{F6643F4B-EF54-4F30-AB46-872731ED46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12868" y="2824875"/>
              <a:ext cx="880096" cy="8800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upo 5"/>
          <p:cNvGrpSpPr/>
          <p:nvPr/>
        </p:nvGrpSpPr>
        <p:grpSpPr>
          <a:xfrm>
            <a:off x="5291124" y="2556368"/>
            <a:ext cx="1622473" cy="1579568"/>
            <a:chOff x="5286784" y="2883065"/>
            <a:chExt cx="1622473" cy="1579568"/>
          </a:xfrm>
        </p:grpSpPr>
        <p:pic>
          <p:nvPicPr>
            <p:cNvPr id="89" name="Picture 12">
              <a:extLst>
                <a:ext uri="{FF2B5EF4-FFF2-40B4-BE49-F238E27FC236}">
                  <a16:creationId xmlns:a16="http://schemas.microsoft.com/office/drawing/2014/main" id="{D544CDCB-021F-4391-94D6-F069F1F490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7380" y="3704971"/>
              <a:ext cx="811944" cy="757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0" name="Picture 57">
              <a:extLst>
                <a:ext uri="{FF2B5EF4-FFF2-40B4-BE49-F238E27FC236}">
                  <a16:creationId xmlns:a16="http://schemas.microsoft.com/office/drawing/2014/main" id="{88236F30-3BFA-4A35-A5B8-CFE20C637F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6784" y="2883065"/>
              <a:ext cx="801191" cy="8285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1" name="Picture 58">
              <a:extLst>
                <a:ext uri="{FF2B5EF4-FFF2-40B4-BE49-F238E27FC236}">
                  <a16:creationId xmlns:a16="http://schemas.microsoft.com/office/drawing/2014/main" id="{759E4EE2-21B9-46BE-806D-0CD5F0FE5F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80679" y="2889322"/>
              <a:ext cx="828578" cy="828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upo 7"/>
          <p:cNvGrpSpPr/>
          <p:nvPr/>
        </p:nvGrpSpPr>
        <p:grpSpPr>
          <a:xfrm>
            <a:off x="10032218" y="2571936"/>
            <a:ext cx="1752060" cy="901165"/>
            <a:chOff x="10032218" y="2848168"/>
            <a:chExt cx="1752060" cy="901165"/>
          </a:xfrm>
        </p:grpSpPr>
        <p:pic>
          <p:nvPicPr>
            <p:cNvPr id="92" name="Picture 57">
              <a:extLst>
                <a:ext uri="{FF2B5EF4-FFF2-40B4-BE49-F238E27FC236}">
                  <a16:creationId xmlns:a16="http://schemas.microsoft.com/office/drawing/2014/main" id="{E9137935-4609-46C2-9D1B-8C8482ECCF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32218" y="2848168"/>
              <a:ext cx="871370" cy="9011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3" name="Picture 58">
              <a:extLst>
                <a:ext uri="{FF2B5EF4-FFF2-40B4-BE49-F238E27FC236}">
                  <a16:creationId xmlns:a16="http://schemas.microsoft.com/office/drawing/2014/main" id="{6C833DFA-8C00-4293-9C24-DE73803E33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4190" y="2854552"/>
              <a:ext cx="880088" cy="8800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9" name="Shape 2525">
            <a:extLst>
              <a:ext uri="{FF2B5EF4-FFF2-40B4-BE49-F238E27FC236}">
                <a16:creationId xmlns:a16="http://schemas.microsoft.com/office/drawing/2014/main" id="{9D41459E-ECA3-47AE-882F-48BB63FEA5F4}"/>
              </a:ext>
            </a:extLst>
          </p:cNvPr>
          <p:cNvSpPr/>
          <p:nvPr/>
        </p:nvSpPr>
        <p:spPr>
          <a:xfrm>
            <a:off x="10671691" y="1577585"/>
            <a:ext cx="367718" cy="3677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4284" tIns="14284" rIns="14284" bIns="14284" anchor="ctr"/>
          <a:lstStyle/>
          <a:p>
            <a:pPr marL="0" marR="0" lvl="0" indent="0" algn="l" defTabSz="1713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1125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0" name="Shape 3619">
            <a:extLst>
              <a:ext uri="{FF2B5EF4-FFF2-40B4-BE49-F238E27FC236}">
                <a16:creationId xmlns:a16="http://schemas.microsoft.com/office/drawing/2014/main" id="{B891B99D-BD4E-4717-A817-DE2511724C5A}"/>
              </a:ext>
            </a:extLst>
          </p:cNvPr>
          <p:cNvSpPr>
            <a:spLocks/>
          </p:cNvSpPr>
          <p:nvPr/>
        </p:nvSpPr>
        <p:spPr bwMode="auto">
          <a:xfrm>
            <a:off x="5877133" y="1625654"/>
            <a:ext cx="360000" cy="360000"/>
          </a:xfrm>
          <a:custGeom>
            <a:avLst/>
            <a:gdLst>
              <a:gd name="T0" fmla="*/ 308833397 w 21600"/>
              <a:gd name="T1" fmla="*/ 136064583 h 21600"/>
              <a:gd name="T2" fmla="*/ 308833397 w 21600"/>
              <a:gd name="T3" fmla="*/ 136064583 h 21600"/>
              <a:gd name="T4" fmla="*/ 308833397 w 21600"/>
              <a:gd name="T5" fmla="*/ 136064583 h 21600"/>
              <a:gd name="T6" fmla="*/ 308833397 w 21600"/>
              <a:gd name="T7" fmla="*/ 136064583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rgbClr val="4BAADF"/>
          </a:solidFill>
          <a:ln w="12700">
            <a:miter lim="400000"/>
          </a:ln>
        </p:spPr>
        <p:txBody>
          <a:bodyPr lIns="14284" tIns="14284" rIns="14284" bIns="14284" anchor="ctr"/>
          <a:lstStyle/>
          <a:p>
            <a:pPr marL="0" marR="0" lvl="0" indent="0" algn="l" defTabSz="1713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25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ea typeface="Gill Sans"/>
                <a:cs typeface="Gill Sans"/>
              </a:rPr>
              <a:t>i</a:t>
            </a:r>
          </a:p>
        </p:txBody>
      </p:sp>
      <p:grpSp>
        <p:nvGrpSpPr>
          <p:cNvPr id="102" name="Group 123">
            <a:extLst>
              <a:ext uri="{FF2B5EF4-FFF2-40B4-BE49-F238E27FC236}">
                <a16:creationId xmlns:a16="http://schemas.microsoft.com/office/drawing/2014/main" id="{78C65DA7-FF6C-41B9-9E67-65B002FB4586}"/>
              </a:ext>
            </a:extLst>
          </p:cNvPr>
          <p:cNvGrpSpPr/>
          <p:nvPr/>
        </p:nvGrpSpPr>
        <p:grpSpPr>
          <a:xfrm>
            <a:off x="234057" y="1280902"/>
            <a:ext cx="2018123" cy="961016"/>
            <a:chOff x="460787" y="2220144"/>
            <a:chExt cx="2690831" cy="1028428"/>
          </a:xfrm>
        </p:grpSpPr>
        <p:sp>
          <p:nvSpPr>
            <p:cNvPr id="111" name="Rectangle 1436">
              <a:extLst>
                <a:ext uri="{FF2B5EF4-FFF2-40B4-BE49-F238E27FC236}">
                  <a16:creationId xmlns:a16="http://schemas.microsoft.com/office/drawing/2014/main" id="{A42F60DA-221A-4A4E-ABE1-D07C33D8A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88" y="2729821"/>
              <a:ext cx="2690830" cy="518751"/>
            </a:xfrm>
            <a:prstGeom prst="rect">
              <a:avLst/>
            </a:prstGeom>
          </p:spPr>
          <p:txBody>
            <a:bodyPr vert="horz" lIns="68580" tIns="34290" rIns="68580" bIns="3429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1350" b="1" i="0" u="none" strike="noStrike" kern="1200" cap="none" spc="0" normalizeH="0" baseline="0" noProof="0" dirty="0">
                  <a:ln>
                    <a:noFill/>
                  </a:ln>
                  <a:solidFill>
                    <a:srgbClr val="00366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PILARES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1350" b="1" i="0" u="none" strike="noStrike" kern="1200" cap="none" spc="0" normalizeH="0" baseline="0" noProof="0" dirty="0">
                  <a:ln>
                    <a:noFill/>
                  </a:ln>
                  <a:solidFill>
                    <a:srgbClr val="00366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ESTRATEGICOS</a:t>
              </a:r>
            </a:p>
          </p:txBody>
        </p:sp>
        <p:sp>
          <p:nvSpPr>
            <p:cNvPr id="112" name="Rectangle 1436">
              <a:extLst>
                <a:ext uri="{FF2B5EF4-FFF2-40B4-BE49-F238E27FC236}">
                  <a16:creationId xmlns:a16="http://schemas.microsoft.com/office/drawing/2014/main" id="{030BB93C-5699-4CB3-9561-0F0F0EF87B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87" y="2220144"/>
              <a:ext cx="704119" cy="568157"/>
            </a:xfrm>
            <a:prstGeom prst="rect">
              <a:avLst/>
            </a:prstGeom>
          </p:spPr>
          <p:txBody>
            <a:bodyPr vert="horz" wrap="square" lIns="68580" tIns="34290" rIns="68580" bIns="34290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366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01</a:t>
              </a:r>
            </a:p>
          </p:txBody>
        </p:sp>
      </p:grpSp>
      <p:grpSp>
        <p:nvGrpSpPr>
          <p:cNvPr id="103" name="Group 124">
            <a:extLst>
              <a:ext uri="{FF2B5EF4-FFF2-40B4-BE49-F238E27FC236}">
                <a16:creationId xmlns:a16="http://schemas.microsoft.com/office/drawing/2014/main" id="{C149070E-235D-4A0C-A32B-01479EB9EECC}"/>
              </a:ext>
            </a:extLst>
          </p:cNvPr>
          <p:cNvGrpSpPr/>
          <p:nvPr/>
        </p:nvGrpSpPr>
        <p:grpSpPr>
          <a:xfrm>
            <a:off x="253513" y="3240971"/>
            <a:ext cx="2018123" cy="753282"/>
            <a:chOff x="486727" y="2788392"/>
            <a:chExt cx="2690831" cy="806121"/>
          </a:xfrm>
        </p:grpSpPr>
        <p:sp>
          <p:nvSpPr>
            <p:cNvPr id="108" name="Rectangle 1436">
              <a:extLst>
                <a:ext uri="{FF2B5EF4-FFF2-40B4-BE49-F238E27FC236}">
                  <a16:creationId xmlns:a16="http://schemas.microsoft.com/office/drawing/2014/main" id="{4DDE5825-1270-4BB9-87FA-60C886251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728" y="3298084"/>
              <a:ext cx="2690830" cy="296429"/>
            </a:xfrm>
            <a:prstGeom prst="rect">
              <a:avLst/>
            </a:prstGeom>
          </p:spPr>
          <p:txBody>
            <a:bodyPr vert="horz" lIns="68580" tIns="34290" rIns="68580" bIns="3429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1350" b="1" i="0" u="none" strike="noStrike" kern="1200" cap="none" spc="0" normalizeH="0" baseline="0" noProof="0" dirty="0">
                  <a:ln>
                    <a:noFill/>
                  </a:ln>
                  <a:solidFill>
                    <a:srgbClr val="00366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ODS</a:t>
              </a:r>
            </a:p>
          </p:txBody>
        </p:sp>
        <p:sp>
          <p:nvSpPr>
            <p:cNvPr id="109" name="Rectangle 1436">
              <a:extLst>
                <a:ext uri="{FF2B5EF4-FFF2-40B4-BE49-F238E27FC236}">
                  <a16:creationId xmlns:a16="http://schemas.microsoft.com/office/drawing/2014/main" id="{D0CBAECE-5F7F-4B1E-ADB7-7F3E895DC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727" y="2788392"/>
              <a:ext cx="704119" cy="568157"/>
            </a:xfrm>
            <a:prstGeom prst="rect">
              <a:avLst/>
            </a:prstGeom>
          </p:spPr>
          <p:txBody>
            <a:bodyPr vert="horz" wrap="square" lIns="68580" tIns="34290" rIns="68580" bIns="34290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366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02</a:t>
              </a:r>
            </a:p>
          </p:txBody>
        </p:sp>
      </p:grpSp>
      <p:grpSp>
        <p:nvGrpSpPr>
          <p:cNvPr id="104" name="Group 128">
            <a:extLst>
              <a:ext uri="{FF2B5EF4-FFF2-40B4-BE49-F238E27FC236}">
                <a16:creationId xmlns:a16="http://schemas.microsoft.com/office/drawing/2014/main" id="{F19FBF3E-73EA-4934-91A3-70FD7B9495C6}"/>
              </a:ext>
            </a:extLst>
          </p:cNvPr>
          <p:cNvGrpSpPr/>
          <p:nvPr/>
        </p:nvGrpSpPr>
        <p:grpSpPr>
          <a:xfrm>
            <a:off x="253514" y="4393087"/>
            <a:ext cx="2018123" cy="891456"/>
            <a:chOff x="486727" y="3235122"/>
            <a:chExt cx="2690831" cy="953989"/>
          </a:xfrm>
        </p:grpSpPr>
        <p:sp>
          <p:nvSpPr>
            <p:cNvPr id="105" name="Rectangle 1436">
              <a:extLst>
                <a:ext uri="{FF2B5EF4-FFF2-40B4-BE49-F238E27FC236}">
                  <a16:creationId xmlns:a16="http://schemas.microsoft.com/office/drawing/2014/main" id="{92925A14-B6F4-4117-AED3-0CD6999DB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728" y="3670359"/>
              <a:ext cx="2690830" cy="518752"/>
            </a:xfrm>
            <a:prstGeom prst="rect">
              <a:avLst/>
            </a:prstGeom>
          </p:spPr>
          <p:txBody>
            <a:bodyPr vert="horz" lIns="68580" tIns="34290" rIns="68580" bIns="3429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1350" b="1" i="0" u="none" strike="noStrike" kern="1200" cap="none" spc="0" normalizeH="0" baseline="0" noProof="0" dirty="0">
                  <a:ln>
                    <a:noFill/>
                  </a:ln>
                  <a:solidFill>
                    <a:srgbClr val="00366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FOCOS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1350" b="1" i="0" u="none" strike="noStrike" kern="1200" cap="none" spc="0" normalizeH="0" baseline="0" noProof="0" dirty="0">
                  <a:ln>
                    <a:noFill/>
                  </a:ln>
                  <a:solidFill>
                    <a:srgbClr val="00366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ESTRATÉGICOS</a:t>
              </a:r>
            </a:p>
          </p:txBody>
        </p:sp>
        <p:sp>
          <p:nvSpPr>
            <p:cNvPr id="106" name="Rectangle 1436">
              <a:extLst>
                <a:ext uri="{FF2B5EF4-FFF2-40B4-BE49-F238E27FC236}">
                  <a16:creationId xmlns:a16="http://schemas.microsoft.com/office/drawing/2014/main" id="{C5AEE20A-AB47-4E9B-ADB1-6DAFEA17B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727" y="3235122"/>
              <a:ext cx="704119" cy="568155"/>
            </a:xfrm>
            <a:prstGeom prst="rect">
              <a:avLst/>
            </a:prstGeom>
          </p:spPr>
          <p:txBody>
            <a:bodyPr vert="horz" wrap="square" lIns="68580" tIns="34290" rIns="68580" bIns="34290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366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03</a:t>
              </a:r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3090043" y="4377150"/>
            <a:ext cx="9447275" cy="1574575"/>
            <a:chOff x="3255479" y="4909413"/>
            <a:chExt cx="9447275" cy="1574575"/>
          </a:xfrm>
        </p:grpSpPr>
        <p:sp>
          <p:nvSpPr>
            <p:cNvPr id="94" name="CuadroTexto 93">
              <a:extLst>
                <a:ext uri="{FF2B5EF4-FFF2-40B4-BE49-F238E27FC236}">
                  <a16:creationId xmlns:a16="http://schemas.microsoft.com/office/drawing/2014/main" id="{39BAAE30-285B-435A-8DF5-414173A2E057}"/>
                </a:ext>
              </a:extLst>
            </p:cNvPr>
            <p:cNvSpPr txBox="1"/>
            <p:nvPr/>
          </p:nvSpPr>
          <p:spPr>
            <a:xfrm>
              <a:off x="7553367" y="4909413"/>
              <a:ext cx="21247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Procedimientos, Roles y Responsabilidades</a:t>
              </a:r>
              <a:endParaRPr kumimoji="0" lang="es-E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5" name="CuadroTexto 94">
              <a:extLst>
                <a:ext uri="{FF2B5EF4-FFF2-40B4-BE49-F238E27FC236}">
                  <a16:creationId xmlns:a16="http://schemas.microsoft.com/office/drawing/2014/main" id="{3FB896C9-BF2D-4CA3-83EC-497D2B048B89}"/>
                </a:ext>
              </a:extLst>
            </p:cNvPr>
            <p:cNvSpPr txBox="1"/>
            <p:nvPr/>
          </p:nvSpPr>
          <p:spPr>
            <a:xfrm>
              <a:off x="3255479" y="5037618"/>
              <a:ext cx="23938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Modelo de Negocio</a:t>
              </a:r>
              <a:endParaRPr kumimoji="0" lang="es-E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CuadroTexto 96">
              <a:extLst>
                <a:ext uri="{FF2B5EF4-FFF2-40B4-BE49-F238E27FC236}">
                  <a16:creationId xmlns:a16="http://schemas.microsoft.com/office/drawing/2014/main" id="{76F90F28-2675-4C70-B701-5158D78E3357}"/>
                </a:ext>
              </a:extLst>
            </p:cNvPr>
            <p:cNvSpPr txBox="1"/>
            <p:nvPr/>
          </p:nvSpPr>
          <p:spPr>
            <a:xfrm>
              <a:off x="10153768" y="5021538"/>
              <a:ext cx="23938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Cultura y Talento</a:t>
              </a:r>
            </a:p>
          </p:txBody>
        </p:sp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FF01413C-F085-440A-86AC-250F564F63F1}"/>
                </a:ext>
              </a:extLst>
            </p:cNvPr>
            <p:cNvSpPr/>
            <p:nvPr/>
          </p:nvSpPr>
          <p:spPr>
            <a:xfrm>
              <a:off x="9805825" y="5671356"/>
              <a:ext cx="2896929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Planeación, Seguimiento y Control </a:t>
              </a:r>
            </a:p>
          </p:txBody>
        </p:sp>
        <p:cxnSp>
          <p:nvCxnSpPr>
            <p:cNvPr id="58" name="Conector recto 57">
              <a:extLst>
                <a:ext uri="{FF2B5EF4-FFF2-40B4-BE49-F238E27FC236}">
                  <a16:creationId xmlns:a16="http://schemas.microsoft.com/office/drawing/2014/main" id="{A0E20C1D-80F8-48AE-B76C-81E44D5B45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87397" y="5051578"/>
              <a:ext cx="0" cy="1432410"/>
            </a:xfrm>
            <a:prstGeom prst="line">
              <a:avLst/>
            </a:prstGeom>
            <a:ln w="19050">
              <a:solidFill>
                <a:srgbClr val="00366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>
              <a:extLst>
                <a:ext uri="{FF2B5EF4-FFF2-40B4-BE49-F238E27FC236}">
                  <a16:creationId xmlns:a16="http://schemas.microsoft.com/office/drawing/2014/main" id="{F3A1C53E-A6A5-41FF-AAE6-01E407FD25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59246" y="4985830"/>
              <a:ext cx="0" cy="1498158"/>
            </a:xfrm>
            <a:prstGeom prst="line">
              <a:avLst/>
            </a:prstGeom>
            <a:ln w="19050">
              <a:solidFill>
                <a:srgbClr val="00366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ángulo 2"/>
          <p:cNvSpPr/>
          <p:nvPr/>
        </p:nvSpPr>
        <p:spPr>
          <a:xfrm>
            <a:off x="9713390" y="5674726"/>
            <a:ext cx="29437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CO" sz="1200" b="1" dirty="0">
                <a:solidFill>
                  <a:srgbClr val="002060"/>
                </a:solidFill>
              </a:rPr>
              <a:t>Plan I. de Gestión y Desempeño</a:t>
            </a:r>
          </a:p>
        </p:txBody>
      </p:sp>
    </p:spTree>
    <p:extLst>
      <p:ext uri="{BB962C8B-B14F-4D97-AF65-F5344CB8AC3E}">
        <p14:creationId xmlns:p14="http://schemas.microsoft.com/office/powerpoint/2010/main" val="192280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áfico 4" descr="Red">
            <a:extLst>
              <a:ext uri="{FF2B5EF4-FFF2-40B4-BE49-F238E27FC236}">
                <a16:creationId xmlns:a16="http://schemas.microsoft.com/office/drawing/2014/main" id="{D6D153BF-4B9E-411E-B7E5-B226AFDB21BB}"/>
              </a:ext>
            </a:extLst>
          </p:cNvPr>
          <p:cNvSpPr/>
          <p:nvPr/>
        </p:nvSpPr>
        <p:spPr>
          <a:xfrm>
            <a:off x="10126247" y="1512081"/>
            <a:ext cx="1539504" cy="1567325"/>
          </a:xfrm>
          <a:custGeom>
            <a:avLst/>
            <a:gdLst>
              <a:gd name="connsiteX0" fmla="*/ 2763127 w 2854964"/>
              <a:gd name="connsiteY0" fmla="*/ 981561 h 2712215"/>
              <a:gd name="connsiteX1" fmla="*/ 2388413 w 2854964"/>
              <a:gd name="connsiteY1" fmla="*/ 828107 h 2712215"/>
              <a:gd name="connsiteX2" fmla="*/ 2213547 w 2854964"/>
              <a:gd name="connsiteY2" fmla="*/ 1131447 h 2712215"/>
              <a:gd name="connsiteX3" fmla="*/ 1753184 w 2854964"/>
              <a:gd name="connsiteY3" fmla="*/ 1324157 h 2712215"/>
              <a:gd name="connsiteX4" fmla="*/ 1514080 w 2854964"/>
              <a:gd name="connsiteY4" fmla="*/ 1156428 h 2712215"/>
              <a:gd name="connsiteX5" fmla="*/ 1514080 w 2854964"/>
              <a:gd name="connsiteY5" fmla="*/ 660378 h 2712215"/>
              <a:gd name="connsiteX6" fmla="*/ 1728203 w 2854964"/>
              <a:gd name="connsiteY6" fmla="*/ 385587 h 2712215"/>
              <a:gd name="connsiteX7" fmla="*/ 1442706 w 2854964"/>
              <a:gd name="connsiteY7" fmla="*/ 100091 h 2712215"/>
              <a:gd name="connsiteX8" fmla="*/ 1442706 w 2854964"/>
              <a:gd name="connsiteY8" fmla="*/ 100091 h 2712215"/>
              <a:gd name="connsiteX9" fmla="*/ 1157210 w 2854964"/>
              <a:gd name="connsiteY9" fmla="*/ 385587 h 2712215"/>
              <a:gd name="connsiteX10" fmla="*/ 1371332 w 2854964"/>
              <a:gd name="connsiteY10" fmla="*/ 660378 h 2712215"/>
              <a:gd name="connsiteX11" fmla="*/ 1371332 w 2854964"/>
              <a:gd name="connsiteY11" fmla="*/ 1152859 h 2712215"/>
              <a:gd name="connsiteX12" fmla="*/ 1132229 w 2854964"/>
              <a:gd name="connsiteY12" fmla="*/ 1320588 h 2712215"/>
              <a:gd name="connsiteX13" fmla="*/ 671866 w 2854964"/>
              <a:gd name="connsiteY13" fmla="*/ 1127878 h 2712215"/>
              <a:gd name="connsiteX14" fmla="*/ 496999 w 2854964"/>
              <a:gd name="connsiteY14" fmla="*/ 824538 h 2712215"/>
              <a:gd name="connsiteX15" fmla="*/ 122285 w 2854964"/>
              <a:gd name="connsiteY15" fmla="*/ 977993 h 2712215"/>
              <a:gd name="connsiteX16" fmla="*/ 275740 w 2854964"/>
              <a:gd name="connsiteY16" fmla="*/ 1352707 h 2712215"/>
              <a:gd name="connsiteX17" fmla="*/ 611198 w 2854964"/>
              <a:gd name="connsiteY17" fmla="*/ 1259920 h 2712215"/>
              <a:gd name="connsiteX18" fmla="*/ 1082267 w 2854964"/>
              <a:gd name="connsiteY18" fmla="*/ 1452630 h 2712215"/>
              <a:gd name="connsiteX19" fmla="*/ 1078698 w 2854964"/>
              <a:gd name="connsiteY19" fmla="*/ 1499024 h 2712215"/>
              <a:gd name="connsiteX20" fmla="*/ 1150072 w 2854964"/>
              <a:gd name="connsiteY20" fmla="*/ 1713146 h 2712215"/>
              <a:gd name="connsiteX21" fmla="*/ 778927 w 2854964"/>
              <a:gd name="connsiteY21" fmla="*/ 2087860 h 2712215"/>
              <a:gd name="connsiteX22" fmla="*/ 432763 w 2854964"/>
              <a:gd name="connsiteY22" fmla="*/ 2130684 h 2712215"/>
              <a:gd name="connsiteX23" fmla="*/ 432763 w 2854964"/>
              <a:gd name="connsiteY23" fmla="*/ 2533948 h 2712215"/>
              <a:gd name="connsiteX24" fmla="*/ 836026 w 2854964"/>
              <a:gd name="connsiteY24" fmla="*/ 2533948 h 2712215"/>
              <a:gd name="connsiteX25" fmla="*/ 878851 w 2854964"/>
              <a:gd name="connsiteY25" fmla="*/ 2187784 h 2712215"/>
              <a:gd name="connsiteX26" fmla="*/ 1257133 w 2854964"/>
              <a:gd name="connsiteY26" fmla="*/ 1809501 h 2712215"/>
              <a:gd name="connsiteX27" fmla="*/ 1435569 w 2854964"/>
              <a:gd name="connsiteY27" fmla="*/ 1859463 h 2712215"/>
              <a:gd name="connsiteX28" fmla="*/ 1442706 w 2854964"/>
              <a:gd name="connsiteY28" fmla="*/ 1859463 h 2712215"/>
              <a:gd name="connsiteX29" fmla="*/ 1449844 w 2854964"/>
              <a:gd name="connsiteY29" fmla="*/ 1859463 h 2712215"/>
              <a:gd name="connsiteX30" fmla="*/ 1628279 w 2854964"/>
              <a:gd name="connsiteY30" fmla="*/ 1809501 h 2712215"/>
              <a:gd name="connsiteX31" fmla="*/ 2006562 w 2854964"/>
              <a:gd name="connsiteY31" fmla="*/ 2187784 h 2712215"/>
              <a:gd name="connsiteX32" fmla="*/ 2049386 w 2854964"/>
              <a:gd name="connsiteY32" fmla="*/ 2537517 h 2712215"/>
              <a:gd name="connsiteX33" fmla="*/ 2452650 w 2854964"/>
              <a:gd name="connsiteY33" fmla="*/ 2537517 h 2712215"/>
              <a:gd name="connsiteX34" fmla="*/ 2452650 w 2854964"/>
              <a:gd name="connsiteY34" fmla="*/ 2134253 h 2712215"/>
              <a:gd name="connsiteX35" fmla="*/ 2106485 w 2854964"/>
              <a:gd name="connsiteY35" fmla="*/ 2091429 h 2712215"/>
              <a:gd name="connsiteX36" fmla="*/ 1735340 w 2854964"/>
              <a:gd name="connsiteY36" fmla="*/ 1716715 h 2712215"/>
              <a:gd name="connsiteX37" fmla="*/ 1806714 w 2854964"/>
              <a:gd name="connsiteY37" fmla="*/ 1502592 h 2712215"/>
              <a:gd name="connsiteX38" fmla="*/ 1803145 w 2854964"/>
              <a:gd name="connsiteY38" fmla="*/ 1456199 h 2712215"/>
              <a:gd name="connsiteX39" fmla="*/ 2274215 w 2854964"/>
              <a:gd name="connsiteY39" fmla="*/ 1263489 h 2712215"/>
              <a:gd name="connsiteX40" fmla="*/ 2609673 w 2854964"/>
              <a:gd name="connsiteY40" fmla="*/ 1356275 h 2712215"/>
              <a:gd name="connsiteX41" fmla="*/ 2763127 w 2854964"/>
              <a:gd name="connsiteY41" fmla="*/ 981561 h 2712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854964" h="2712215">
                <a:moveTo>
                  <a:pt x="2763127" y="981561"/>
                </a:moveTo>
                <a:cubicBezTo>
                  <a:pt x="2702459" y="835244"/>
                  <a:pt x="2534730" y="767439"/>
                  <a:pt x="2388413" y="828107"/>
                </a:cubicBezTo>
                <a:cubicBezTo>
                  <a:pt x="2267077" y="878069"/>
                  <a:pt x="2195703" y="1006542"/>
                  <a:pt x="2213547" y="1131447"/>
                </a:cubicBezTo>
                <a:lnTo>
                  <a:pt x="1753184" y="1324157"/>
                </a:lnTo>
                <a:cubicBezTo>
                  <a:pt x="1703222" y="1238508"/>
                  <a:pt x="1614004" y="1174271"/>
                  <a:pt x="1514080" y="1156428"/>
                </a:cubicBezTo>
                <a:lnTo>
                  <a:pt x="1514080" y="660378"/>
                </a:lnTo>
                <a:cubicBezTo>
                  <a:pt x="1635416" y="628259"/>
                  <a:pt x="1728203" y="517630"/>
                  <a:pt x="1728203" y="385587"/>
                </a:cubicBezTo>
                <a:cubicBezTo>
                  <a:pt x="1728203" y="228564"/>
                  <a:pt x="1599729" y="100091"/>
                  <a:pt x="1442706" y="100091"/>
                </a:cubicBezTo>
                <a:lnTo>
                  <a:pt x="1442706" y="100091"/>
                </a:lnTo>
                <a:cubicBezTo>
                  <a:pt x="1285683" y="100091"/>
                  <a:pt x="1157210" y="228564"/>
                  <a:pt x="1157210" y="385587"/>
                </a:cubicBezTo>
                <a:cubicBezTo>
                  <a:pt x="1157210" y="517630"/>
                  <a:pt x="1249996" y="628259"/>
                  <a:pt x="1371332" y="660378"/>
                </a:cubicBezTo>
                <a:lnTo>
                  <a:pt x="1371332" y="1152859"/>
                </a:lnTo>
                <a:cubicBezTo>
                  <a:pt x="1267840" y="1170703"/>
                  <a:pt x="1182191" y="1234939"/>
                  <a:pt x="1132229" y="1320588"/>
                </a:cubicBezTo>
                <a:lnTo>
                  <a:pt x="671866" y="1127878"/>
                </a:lnTo>
                <a:cubicBezTo>
                  <a:pt x="689709" y="1002973"/>
                  <a:pt x="621904" y="874500"/>
                  <a:pt x="496999" y="824538"/>
                </a:cubicBezTo>
                <a:cubicBezTo>
                  <a:pt x="350682" y="763870"/>
                  <a:pt x="182953" y="831676"/>
                  <a:pt x="122285" y="977993"/>
                </a:cubicBezTo>
                <a:cubicBezTo>
                  <a:pt x="61617" y="1124310"/>
                  <a:pt x="129423" y="1292039"/>
                  <a:pt x="275740" y="1352707"/>
                </a:cubicBezTo>
                <a:cubicBezTo>
                  <a:pt x="397076" y="1402669"/>
                  <a:pt x="536255" y="1363413"/>
                  <a:pt x="611198" y="1259920"/>
                </a:cubicBezTo>
                <a:lnTo>
                  <a:pt x="1082267" y="1452630"/>
                </a:lnTo>
                <a:cubicBezTo>
                  <a:pt x="1078698" y="1466905"/>
                  <a:pt x="1078698" y="1484749"/>
                  <a:pt x="1078698" y="1499024"/>
                </a:cubicBezTo>
                <a:cubicBezTo>
                  <a:pt x="1078698" y="1577535"/>
                  <a:pt x="1103679" y="1652478"/>
                  <a:pt x="1150072" y="1713146"/>
                </a:cubicBezTo>
                <a:lnTo>
                  <a:pt x="778927" y="2087860"/>
                </a:lnTo>
                <a:cubicBezTo>
                  <a:pt x="668297" y="2023623"/>
                  <a:pt x="525549" y="2037898"/>
                  <a:pt x="432763" y="2130684"/>
                </a:cubicBezTo>
                <a:cubicBezTo>
                  <a:pt x="322133" y="2241314"/>
                  <a:pt x="322133" y="2423318"/>
                  <a:pt x="432763" y="2533948"/>
                </a:cubicBezTo>
                <a:cubicBezTo>
                  <a:pt x="543392" y="2644578"/>
                  <a:pt x="725396" y="2644578"/>
                  <a:pt x="836026" y="2533948"/>
                </a:cubicBezTo>
                <a:cubicBezTo>
                  <a:pt x="928813" y="2441162"/>
                  <a:pt x="943087" y="2298414"/>
                  <a:pt x="878851" y="2187784"/>
                </a:cubicBezTo>
                <a:lnTo>
                  <a:pt x="1257133" y="1809501"/>
                </a:lnTo>
                <a:cubicBezTo>
                  <a:pt x="1310664" y="1841619"/>
                  <a:pt x="1371332" y="1859463"/>
                  <a:pt x="1435569" y="1859463"/>
                </a:cubicBezTo>
                <a:cubicBezTo>
                  <a:pt x="1439138" y="1859463"/>
                  <a:pt x="1439138" y="1859463"/>
                  <a:pt x="1442706" y="1859463"/>
                </a:cubicBezTo>
                <a:cubicBezTo>
                  <a:pt x="1446275" y="1859463"/>
                  <a:pt x="1446275" y="1859463"/>
                  <a:pt x="1449844" y="1859463"/>
                </a:cubicBezTo>
                <a:cubicBezTo>
                  <a:pt x="1514080" y="1859463"/>
                  <a:pt x="1574748" y="1841619"/>
                  <a:pt x="1628279" y="1809501"/>
                </a:cubicBezTo>
                <a:lnTo>
                  <a:pt x="2006562" y="2187784"/>
                </a:lnTo>
                <a:cubicBezTo>
                  <a:pt x="1942325" y="2298414"/>
                  <a:pt x="1956600" y="2441162"/>
                  <a:pt x="2049386" y="2537517"/>
                </a:cubicBezTo>
                <a:cubicBezTo>
                  <a:pt x="2160016" y="2648147"/>
                  <a:pt x="2342020" y="2648147"/>
                  <a:pt x="2452650" y="2537517"/>
                </a:cubicBezTo>
                <a:cubicBezTo>
                  <a:pt x="2563280" y="2426887"/>
                  <a:pt x="2563280" y="2244883"/>
                  <a:pt x="2452650" y="2134253"/>
                </a:cubicBezTo>
                <a:cubicBezTo>
                  <a:pt x="2359863" y="2041467"/>
                  <a:pt x="2217115" y="2027192"/>
                  <a:pt x="2106485" y="2091429"/>
                </a:cubicBezTo>
                <a:lnTo>
                  <a:pt x="1735340" y="1716715"/>
                </a:lnTo>
                <a:cubicBezTo>
                  <a:pt x="1781733" y="1656047"/>
                  <a:pt x="1806714" y="1584672"/>
                  <a:pt x="1806714" y="1502592"/>
                </a:cubicBezTo>
                <a:cubicBezTo>
                  <a:pt x="1806714" y="1488317"/>
                  <a:pt x="1806714" y="1470474"/>
                  <a:pt x="1803145" y="1456199"/>
                </a:cubicBezTo>
                <a:lnTo>
                  <a:pt x="2274215" y="1263489"/>
                </a:lnTo>
                <a:cubicBezTo>
                  <a:pt x="2349157" y="1363413"/>
                  <a:pt x="2488337" y="1406237"/>
                  <a:pt x="2609673" y="1356275"/>
                </a:cubicBezTo>
                <a:cubicBezTo>
                  <a:pt x="2752421" y="1292039"/>
                  <a:pt x="2823795" y="1127878"/>
                  <a:pt x="2763127" y="981561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35620" cap="flat">
            <a:noFill/>
            <a:prstDash val="solid"/>
            <a:miter/>
          </a:ln>
        </p:spPr>
        <p:txBody>
          <a:bodyPr rtlCol="0" anchor="ctr"/>
          <a:lstStyle/>
          <a:p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112A21A-E539-4CAE-94ED-BBDD250C9B1B}"/>
              </a:ext>
            </a:extLst>
          </p:cNvPr>
          <p:cNvSpPr txBox="1"/>
          <p:nvPr/>
        </p:nvSpPr>
        <p:spPr>
          <a:xfrm>
            <a:off x="638119" y="1078410"/>
            <a:ext cx="4320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200" b="1" dirty="0">
                <a:solidFill>
                  <a:srgbClr val="44546A"/>
                </a:solidFill>
              </a:rPr>
              <a:t>Posicionamiento</a:t>
            </a:r>
          </a:p>
          <a:p>
            <a:endParaRPr lang="es-CO" sz="3200" b="1" dirty="0">
              <a:solidFill>
                <a:srgbClr val="44546A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34030" y="1512081"/>
            <a:ext cx="94881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CO" dirty="0">
                <a:solidFill>
                  <a:srgbClr val="004A84"/>
                </a:solidFill>
              </a:rPr>
              <a:t>Posicionar a ENTerritorio como la entidad estructuradora de proyecto de alta calidad  y que apoya de manera eficiente a los territorios </a:t>
            </a:r>
            <a:endParaRPr lang="da-DK" dirty="0">
              <a:solidFill>
                <a:srgbClr val="004A84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4030" y="2417842"/>
            <a:ext cx="31021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200" b="1" dirty="0">
                <a:solidFill>
                  <a:srgbClr val="44546A"/>
                </a:solidFill>
              </a:rPr>
              <a:t>Sostenibilidad Financiera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38119" y="2846895"/>
            <a:ext cx="98694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CO" dirty="0">
                <a:solidFill>
                  <a:srgbClr val="004A84"/>
                </a:solidFill>
              </a:rPr>
              <a:t>Adoptar las estrategias necesarias, que permitan a ENTerritorio ser </a:t>
            </a:r>
            <a:r>
              <a:rPr lang="es-CO" dirty="0" err="1">
                <a:solidFill>
                  <a:srgbClr val="004A84"/>
                </a:solidFill>
              </a:rPr>
              <a:t>autosostenible</a:t>
            </a:r>
            <a:r>
              <a:rPr lang="es-CO" dirty="0">
                <a:solidFill>
                  <a:srgbClr val="004A84"/>
                </a:solidFill>
              </a:rPr>
              <a:t> mediante la  consecución de negocios rentables</a:t>
            </a:r>
            <a:endParaRPr lang="da-DK" dirty="0">
              <a:solidFill>
                <a:srgbClr val="004A84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91F834F-6C30-4CD7-BE07-2A4F7C4B1E0A}"/>
              </a:ext>
            </a:extLst>
          </p:cNvPr>
          <p:cNvSpPr txBox="1"/>
          <p:nvPr/>
        </p:nvSpPr>
        <p:spPr>
          <a:xfrm flipH="1">
            <a:off x="638119" y="4025385"/>
            <a:ext cx="4593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rgbClr val="4BAAE1"/>
                </a:solidFill>
              </a:rPr>
              <a:t>Foco Modelo de Negocio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D7AEF40-54A3-4EA3-A113-3BA1D9BA4630}"/>
              </a:ext>
            </a:extLst>
          </p:cNvPr>
          <p:cNvCxnSpPr>
            <a:cxnSpLocks/>
          </p:cNvCxnSpPr>
          <p:nvPr/>
        </p:nvCxnSpPr>
        <p:spPr>
          <a:xfrm>
            <a:off x="750414" y="3839253"/>
            <a:ext cx="11027632" cy="0"/>
          </a:xfrm>
          <a:prstGeom prst="line">
            <a:avLst/>
          </a:prstGeom>
          <a:ln w="19050">
            <a:solidFill>
              <a:srgbClr val="00366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638119" y="4670225"/>
            <a:ext cx="10315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b="1" dirty="0">
                <a:solidFill>
                  <a:srgbClr val="004A84"/>
                </a:solidFill>
              </a:rPr>
              <a:t>Objetivo:</a:t>
            </a:r>
            <a:r>
              <a:rPr lang="es-CO" dirty="0">
                <a:solidFill>
                  <a:srgbClr val="004A84"/>
                </a:solidFill>
              </a:rPr>
              <a:t> </a:t>
            </a:r>
            <a:r>
              <a:rPr lang="es-ES" dirty="0">
                <a:solidFill>
                  <a:srgbClr val="004A84"/>
                </a:solidFill>
              </a:rPr>
              <a:t>Lograr la excelencia técnica de la entidad mediante el desarrollo de un nuevo modelo de negocio, con la estructuración como eje principal y generar mayor confianza en nuestros clientes.</a:t>
            </a:r>
          </a:p>
          <a:p>
            <a:pPr lvl="0"/>
            <a:endParaRPr lang="es-ES" dirty="0">
              <a:solidFill>
                <a:srgbClr val="004A84"/>
              </a:solidFill>
            </a:endParaRPr>
          </a:p>
          <a:p>
            <a:pPr lvl="0"/>
            <a:r>
              <a:rPr lang="es-ES" b="1" dirty="0">
                <a:solidFill>
                  <a:srgbClr val="004A84"/>
                </a:solidFill>
              </a:rPr>
              <a:t>Líder:</a:t>
            </a:r>
            <a:r>
              <a:rPr lang="es-ES" dirty="0">
                <a:solidFill>
                  <a:srgbClr val="004A84"/>
                </a:solidFill>
              </a:rPr>
              <a:t> Subgerencia de Estructuración de Proyectos</a:t>
            </a:r>
            <a:endParaRPr lang="es-CO" dirty="0">
              <a:solidFill>
                <a:srgbClr val="004A84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579216" y="205261"/>
            <a:ext cx="4390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2400" b="1" dirty="0">
                <a:solidFill>
                  <a:srgbClr val="4BAAE1"/>
                </a:solidFill>
              </a:rPr>
              <a:t>Plan de Acción Institucional 2021</a:t>
            </a:r>
          </a:p>
        </p:txBody>
      </p:sp>
    </p:spTree>
    <p:extLst>
      <p:ext uri="{BB962C8B-B14F-4D97-AF65-F5344CB8AC3E}">
        <p14:creationId xmlns:p14="http://schemas.microsoft.com/office/powerpoint/2010/main" val="355138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ADF0476-6171-4C26-9D34-BCEC1F6DAC51}"/>
              </a:ext>
            </a:extLst>
          </p:cNvPr>
          <p:cNvGraphicFramePr>
            <a:graphicFrameLocks noGrp="1"/>
          </p:cNvGraphicFramePr>
          <p:nvPr/>
        </p:nvGraphicFramePr>
        <p:xfrm>
          <a:off x="666608" y="715760"/>
          <a:ext cx="10858783" cy="541150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560543">
                  <a:extLst>
                    <a:ext uri="{9D8B030D-6E8A-4147-A177-3AD203B41FA5}">
                      <a16:colId xmlns:a16="http://schemas.microsoft.com/office/drawing/2014/main" val="3230852290"/>
                    </a:ext>
                  </a:extLst>
                </a:gridCol>
                <a:gridCol w="2678240">
                  <a:extLst>
                    <a:ext uri="{9D8B030D-6E8A-4147-A177-3AD203B41FA5}">
                      <a16:colId xmlns:a16="http://schemas.microsoft.com/office/drawing/2014/main" val="78195579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198217794"/>
                    </a:ext>
                  </a:extLst>
                </a:gridCol>
                <a:gridCol w="1192696">
                  <a:extLst>
                    <a:ext uri="{9D8B030D-6E8A-4147-A177-3AD203B41FA5}">
                      <a16:colId xmlns:a16="http://schemas.microsoft.com/office/drawing/2014/main" val="2262191887"/>
                    </a:ext>
                  </a:extLst>
                </a:gridCol>
                <a:gridCol w="3330009">
                  <a:extLst>
                    <a:ext uri="{9D8B030D-6E8A-4147-A177-3AD203B41FA5}">
                      <a16:colId xmlns:a16="http://schemas.microsoft.com/office/drawing/2014/main" val="2888240737"/>
                    </a:ext>
                  </a:extLst>
                </a:gridCol>
                <a:gridCol w="975397">
                  <a:extLst>
                    <a:ext uri="{9D8B030D-6E8A-4147-A177-3AD203B41FA5}">
                      <a16:colId xmlns:a16="http://schemas.microsoft.com/office/drawing/2014/main" val="3858808383"/>
                    </a:ext>
                  </a:extLst>
                </a:gridCol>
                <a:gridCol w="902698">
                  <a:extLst>
                    <a:ext uri="{9D8B030D-6E8A-4147-A177-3AD203B41FA5}">
                      <a16:colId xmlns:a16="http://schemas.microsoft.com/office/drawing/2014/main" val="3255574073"/>
                    </a:ext>
                  </a:extLst>
                </a:gridCol>
              </a:tblGrid>
              <a:tr h="53366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Ítem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Tareas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Terminación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7134649"/>
                  </a:ext>
                </a:extLst>
              </a:tr>
              <a:tr h="3557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Ajustar Propuesta de Modelo de Negocio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 / SDP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Versión ajustada Modelo de Negocio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modelo de negocio vigente e identificar elementos a actualizar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31/03/2021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0251579"/>
                  </a:ext>
                </a:extLst>
              </a:tr>
              <a:tr h="355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Elaborar versión ajustada de modelo de negocio 2022 - 2025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1/04/2021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31/07/2021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0155479"/>
                  </a:ext>
                </a:extLst>
              </a:tr>
              <a:tr h="53366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Implementación y Puesta en Marcha del Fondo de Estructuración de Proyectos: "Proyecta ENTerritorio"</a:t>
                      </a: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 / SO / OAJ / SF</a:t>
                      </a: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Contrato de Fiducia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Elaborar documentos constitutivos del Fondo (Manual Operativo - Reglamento - Política de Inversión)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28/02/2021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9197068"/>
                  </a:ext>
                </a:extLst>
              </a:tr>
              <a:tr h="5336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Aprobar documentos constitutivos del Fondo (Manual Operativo - Reglamento - Política de Inversión)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1/03/2021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30/03/2021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5784519"/>
                  </a:ext>
                </a:extLst>
              </a:tr>
              <a:tr h="5336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Elaborar documentos contractuales (Contrato de Fiducia - Estudios Previos Contratación Fiduciaria)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30/03/2021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7091739"/>
                  </a:ext>
                </a:extLst>
              </a:tr>
              <a:tr h="3557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Contratar Fiduciaria y constitución fondo (Suscripción contrato de fiducia)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30/03/2021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30/06/2021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6168820"/>
                  </a:ext>
                </a:extLst>
              </a:tr>
              <a:tr h="5336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Aprobar e iniciar ejecución de proyectos (Acta de Comité Fiduciario - Aprobación Proyectos)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1/07/2021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2160855"/>
                  </a:ext>
                </a:extLst>
              </a:tr>
              <a:tr h="53366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Análisis Financiero Nuevo Modelo de Negocio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Modelo Financiero Ajustado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Revisar metas y costos para ajustar el modelo financiero 2022 - 2025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1/04/2021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31/07/2021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01828989"/>
                  </a:ext>
                </a:extLst>
              </a:tr>
              <a:tr h="5336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Definición</a:t>
                      </a:r>
                      <a:r>
                        <a:rPr lang="es-CO" sz="1200" u="none" strike="noStrike" kern="1200" baseline="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 </a:t>
                      </a:r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comercial para consolidación del nuevo modelo de negocio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GGC/ SEP / SDP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Comercial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segmento comercial a profundizar por línea de negocio /  Relacionamiento con Clientes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30/03/2021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370332"/>
                  </a:ext>
                </a:extLst>
              </a:tr>
              <a:tr h="5336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Evaluación de resultados de implementación de estrategia comercial, plan comercial y gestión de oportunidades por línea de negocio</a:t>
                      </a:r>
                      <a:endParaRPr lang="es-CO" sz="1200" u="none" strike="noStrike" kern="1200" dirty="0">
                        <a:solidFill>
                          <a:srgbClr val="004A8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1/04/2021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48372877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B5C8D8AC-4F44-4754-8597-80DF2603A4C6}"/>
              </a:ext>
            </a:extLst>
          </p:cNvPr>
          <p:cNvSpPr txBox="1"/>
          <p:nvPr/>
        </p:nvSpPr>
        <p:spPr>
          <a:xfrm>
            <a:off x="666608" y="169821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800" b="1" dirty="0">
                <a:solidFill>
                  <a:srgbClr val="4BAAE1"/>
                </a:solidFill>
                <a:latin typeface="Calibri" panose="020F0502020204030204"/>
              </a:rPr>
              <a:t>Foco Modelo de Negocio</a:t>
            </a:r>
          </a:p>
        </p:txBody>
      </p:sp>
    </p:spTree>
    <p:extLst>
      <p:ext uri="{BB962C8B-B14F-4D97-AF65-F5344CB8AC3E}">
        <p14:creationId xmlns:p14="http://schemas.microsoft.com/office/powerpoint/2010/main" val="3226521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30AECCE-F345-4583-BDFC-58042925C3D8}"/>
              </a:ext>
            </a:extLst>
          </p:cNvPr>
          <p:cNvGraphicFramePr>
            <a:graphicFrameLocks noGrp="1"/>
          </p:cNvGraphicFramePr>
          <p:nvPr/>
        </p:nvGraphicFramePr>
        <p:xfrm>
          <a:off x="414337" y="741168"/>
          <a:ext cx="11087853" cy="5587446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487899">
                  <a:extLst>
                    <a:ext uri="{9D8B030D-6E8A-4147-A177-3AD203B41FA5}">
                      <a16:colId xmlns:a16="http://schemas.microsoft.com/office/drawing/2014/main" val="2040553795"/>
                    </a:ext>
                  </a:extLst>
                </a:gridCol>
                <a:gridCol w="2007943">
                  <a:extLst>
                    <a:ext uri="{9D8B030D-6E8A-4147-A177-3AD203B41FA5}">
                      <a16:colId xmlns:a16="http://schemas.microsoft.com/office/drawing/2014/main" val="2981067170"/>
                    </a:ext>
                  </a:extLst>
                </a:gridCol>
                <a:gridCol w="1363217">
                  <a:extLst>
                    <a:ext uri="{9D8B030D-6E8A-4147-A177-3AD203B41FA5}">
                      <a16:colId xmlns:a16="http://schemas.microsoft.com/office/drawing/2014/main" val="311145566"/>
                    </a:ext>
                  </a:extLst>
                </a:gridCol>
                <a:gridCol w="1725905">
                  <a:extLst>
                    <a:ext uri="{9D8B030D-6E8A-4147-A177-3AD203B41FA5}">
                      <a16:colId xmlns:a16="http://schemas.microsoft.com/office/drawing/2014/main" val="1253873552"/>
                    </a:ext>
                  </a:extLst>
                </a:gridCol>
                <a:gridCol w="3586085">
                  <a:extLst>
                    <a:ext uri="{9D8B030D-6E8A-4147-A177-3AD203B41FA5}">
                      <a16:colId xmlns:a16="http://schemas.microsoft.com/office/drawing/2014/main" val="1197568756"/>
                    </a:ext>
                  </a:extLst>
                </a:gridCol>
                <a:gridCol w="995500">
                  <a:extLst>
                    <a:ext uri="{9D8B030D-6E8A-4147-A177-3AD203B41FA5}">
                      <a16:colId xmlns:a16="http://schemas.microsoft.com/office/drawing/2014/main" val="2446856665"/>
                    </a:ext>
                  </a:extLst>
                </a:gridCol>
                <a:gridCol w="921304">
                  <a:extLst>
                    <a:ext uri="{9D8B030D-6E8A-4147-A177-3AD203B41FA5}">
                      <a16:colId xmlns:a16="http://schemas.microsoft.com/office/drawing/2014/main" val="2377847586"/>
                    </a:ext>
                  </a:extLst>
                </a:gridCol>
              </a:tblGrid>
              <a:tr h="5986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Ítem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Tareas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Terminación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63441314"/>
                  </a:ext>
                </a:extLst>
              </a:tr>
              <a:tr h="5986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Implementación nuevo modelo de negocio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 / SDP / SF / SA / SO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Líneas de Negocio ajustado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Ajustar nuevo manual de líneas de negocio (Proyecta ENTerritorio - Nueva Línea de Negocio - Otros)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1/08/2021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1/11/2021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03449601"/>
                  </a:ext>
                </a:extLst>
              </a:tr>
              <a:tr h="79820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Ajustar procesos, procedimientos, manuales y guías (Proyecta ENTerritorio - Nueva Línea de Negocio - Otros)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1/04/2021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31/07/2021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5302428"/>
                  </a:ext>
                </a:extLst>
              </a:tr>
              <a:tr h="5986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Seguimiento Ejecución de Ingresos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 / SDP / SF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Informe de Seguimiento Trimestral Cumplimiento Metas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Validar cumplimiento de meta de ingresos de estructuración de proyectos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12-31-2021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0242616"/>
                  </a:ext>
                </a:extLst>
              </a:tr>
              <a:tr h="59865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Validar cumplimiento meta de ingresos de gerencia, gestión y evaluación de proyectos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12-31-2021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537630"/>
                  </a:ext>
                </a:extLst>
              </a:tr>
              <a:tr h="5986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Definición Prima Riesgo Nuevo Modelo de Negocio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GPR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Guía Calculo Prima de Riesgo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y determinar si se deben realizar ajustes al calculo de prima de riesgo de las líneas de negocio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1/04/2021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1/09/2020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55931754"/>
                  </a:ext>
                </a:extLst>
              </a:tr>
              <a:tr h="5986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Aumento de utilidades de las líneas de negocio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 /SDP / SF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Informe de evaluación Margen Operacional ENTerritorio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Validar margen operacional de </a:t>
                      </a:r>
                      <a:r>
                        <a:rPr lang="es-CO" sz="1200" u="none" strike="noStrike" kern="1200" dirty="0" err="1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ENTerritorio</a:t>
                      </a:r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superior al 20%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87473573"/>
                  </a:ext>
                </a:extLst>
              </a:tr>
              <a:tr h="5986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Crecimiento y Profundización Líneas de Negocio</a:t>
                      </a:r>
                      <a:endParaRPr lang="es-CO" sz="1200" u="none" strike="noStrike" kern="1200" dirty="0">
                        <a:solidFill>
                          <a:srgbClr val="004A8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 /SDP / GGC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Informe de Seguimiento Trimestral Cumplimiento Metas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Validar Ingresos Operacionales Directos cerrados en nuevos negocios en Estructuración de Proyectos.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83930795"/>
                  </a:ext>
                </a:extLst>
              </a:tr>
              <a:tr h="598655">
                <a:tc vMerge="1">
                  <a:txBody>
                    <a:bodyPr/>
                    <a:lstStyle/>
                    <a:p>
                      <a:pPr algn="ctr" fontAlgn="ctr"/>
                      <a:endParaRPr lang="es-CO" sz="1200" u="none" strike="noStrike" kern="1200" dirty="0">
                        <a:solidFill>
                          <a:srgbClr val="004A8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s-CO" sz="1200" u="none" strike="noStrike" kern="1200" dirty="0">
                        <a:solidFill>
                          <a:srgbClr val="004A8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200" u="none" strike="noStrike" kern="1200" dirty="0">
                        <a:solidFill>
                          <a:srgbClr val="004A8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s-CO" sz="1200" u="none" strike="noStrike" kern="1200" dirty="0">
                        <a:solidFill>
                          <a:srgbClr val="004A8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Validar Ingresos Operacionales Directos cerrados en nuevos negocios en gerencia, gestión y evaluación de proyectos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54178851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B5C8D8AC-4F44-4754-8597-80DF2603A4C6}"/>
              </a:ext>
            </a:extLst>
          </p:cNvPr>
          <p:cNvSpPr txBox="1"/>
          <p:nvPr/>
        </p:nvSpPr>
        <p:spPr>
          <a:xfrm>
            <a:off x="414337" y="217947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800" b="1" dirty="0">
                <a:solidFill>
                  <a:srgbClr val="4BAAE1"/>
                </a:solidFill>
                <a:latin typeface="Calibri" panose="020F0502020204030204"/>
              </a:rPr>
              <a:t>Foco Modelo de Negocio</a:t>
            </a:r>
          </a:p>
        </p:txBody>
      </p:sp>
    </p:spTree>
    <p:extLst>
      <p:ext uri="{BB962C8B-B14F-4D97-AF65-F5344CB8AC3E}">
        <p14:creationId xmlns:p14="http://schemas.microsoft.com/office/powerpoint/2010/main" val="32913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áfico 4" descr="Red">
            <a:extLst>
              <a:ext uri="{FF2B5EF4-FFF2-40B4-BE49-F238E27FC236}">
                <a16:creationId xmlns:a16="http://schemas.microsoft.com/office/drawing/2014/main" id="{D6D153BF-4B9E-411E-B7E5-B226AFDB21BB}"/>
              </a:ext>
            </a:extLst>
          </p:cNvPr>
          <p:cNvSpPr/>
          <p:nvPr/>
        </p:nvSpPr>
        <p:spPr>
          <a:xfrm>
            <a:off x="10126247" y="1512081"/>
            <a:ext cx="1539504" cy="1567325"/>
          </a:xfrm>
          <a:custGeom>
            <a:avLst/>
            <a:gdLst>
              <a:gd name="connsiteX0" fmla="*/ 2763127 w 2854964"/>
              <a:gd name="connsiteY0" fmla="*/ 981561 h 2712215"/>
              <a:gd name="connsiteX1" fmla="*/ 2388413 w 2854964"/>
              <a:gd name="connsiteY1" fmla="*/ 828107 h 2712215"/>
              <a:gd name="connsiteX2" fmla="*/ 2213547 w 2854964"/>
              <a:gd name="connsiteY2" fmla="*/ 1131447 h 2712215"/>
              <a:gd name="connsiteX3" fmla="*/ 1753184 w 2854964"/>
              <a:gd name="connsiteY3" fmla="*/ 1324157 h 2712215"/>
              <a:gd name="connsiteX4" fmla="*/ 1514080 w 2854964"/>
              <a:gd name="connsiteY4" fmla="*/ 1156428 h 2712215"/>
              <a:gd name="connsiteX5" fmla="*/ 1514080 w 2854964"/>
              <a:gd name="connsiteY5" fmla="*/ 660378 h 2712215"/>
              <a:gd name="connsiteX6" fmla="*/ 1728203 w 2854964"/>
              <a:gd name="connsiteY6" fmla="*/ 385587 h 2712215"/>
              <a:gd name="connsiteX7" fmla="*/ 1442706 w 2854964"/>
              <a:gd name="connsiteY7" fmla="*/ 100091 h 2712215"/>
              <a:gd name="connsiteX8" fmla="*/ 1442706 w 2854964"/>
              <a:gd name="connsiteY8" fmla="*/ 100091 h 2712215"/>
              <a:gd name="connsiteX9" fmla="*/ 1157210 w 2854964"/>
              <a:gd name="connsiteY9" fmla="*/ 385587 h 2712215"/>
              <a:gd name="connsiteX10" fmla="*/ 1371332 w 2854964"/>
              <a:gd name="connsiteY10" fmla="*/ 660378 h 2712215"/>
              <a:gd name="connsiteX11" fmla="*/ 1371332 w 2854964"/>
              <a:gd name="connsiteY11" fmla="*/ 1152859 h 2712215"/>
              <a:gd name="connsiteX12" fmla="*/ 1132229 w 2854964"/>
              <a:gd name="connsiteY12" fmla="*/ 1320588 h 2712215"/>
              <a:gd name="connsiteX13" fmla="*/ 671866 w 2854964"/>
              <a:gd name="connsiteY13" fmla="*/ 1127878 h 2712215"/>
              <a:gd name="connsiteX14" fmla="*/ 496999 w 2854964"/>
              <a:gd name="connsiteY14" fmla="*/ 824538 h 2712215"/>
              <a:gd name="connsiteX15" fmla="*/ 122285 w 2854964"/>
              <a:gd name="connsiteY15" fmla="*/ 977993 h 2712215"/>
              <a:gd name="connsiteX16" fmla="*/ 275740 w 2854964"/>
              <a:gd name="connsiteY16" fmla="*/ 1352707 h 2712215"/>
              <a:gd name="connsiteX17" fmla="*/ 611198 w 2854964"/>
              <a:gd name="connsiteY17" fmla="*/ 1259920 h 2712215"/>
              <a:gd name="connsiteX18" fmla="*/ 1082267 w 2854964"/>
              <a:gd name="connsiteY18" fmla="*/ 1452630 h 2712215"/>
              <a:gd name="connsiteX19" fmla="*/ 1078698 w 2854964"/>
              <a:gd name="connsiteY19" fmla="*/ 1499024 h 2712215"/>
              <a:gd name="connsiteX20" fmla="*/ 1150072 w 2854964"/>
              <a:gd name="connsiteY20" fmla="*/ 1713146 h 2712215"/>
              <a:gd name="connsiteX21" fmla="*/ 778927 w 2854964"/>
              <a:gd name="connsiteY21" fmla="*/ 2087860 h 2712215"/>
              <a:gd name="connsiteX22" fmla="*/ 432763 w 2854964"/>
              <a:gd name="connsiteY22" fmla="*/ 2130684 h 2712215"/>
              <a:gd name="connsiteX23" fmla="*/ 432763 w 2854964"/>
              <a:gd name="connsiteY23" fmla="*/ 2533948 h 2712215"/>
              <a:gd name="connsiteX24" fmla="*/ 836026 w 2854964"/>
              <a:gd name="connsiteY24" fmla="*/ 2533948 h 2712215"/>
              <a:gd name="connsiteX25" fmla="*/ 878851 w 2854964"/>
              <a:gd name="connsiteY25" fmla="*/ 2187784 h 2712215"/>
              <a:gd name="connsiteX26" fmla="*/ 1257133 w 2854964"/>
              <a:gd name="connsiteY26" fmla="*/ 1809501 h 2712215"/>
              <a:gd name="connsiteX27" fmla="*/ 1435569 w 2854964"/>
              <a:gd name="connsiteY27" fmla="*/ 1859463 h 2712215"/>
              <a:gd name="connsiteX28" fmla="*/ 1442706 w 2854964"/>
              <a:gd name="connsiteY28" fmla="*/ 1859463 h 2712215"/>
              <a:gd name="connsiteX29" fmla="*/ 1449844 w 2854964"/>
              <a:gd name="connsiteY29" fmla="*/ 1859463 h 2712215"/>
              <a:gd name="connsiteX30" fmla="*/ 1628279 w 2854964"/>
              <a:gd name="connsiteY30" fmla="*/ 1809501 h 2712215"/>
              <a:gd name="connsiteX31" fmla="*/ 2006562 w 2854964"/>
              <a:gd name="connsiteY31" fmla="*/ 2187784 h 2712215"/>
              <a:gd name="connsiteX32" fmla="*/ 2049386 w 2854964"/>
              <a:gd name="connsiteY32" fmla="*/ 2537517 h 2712215"/>
              <a:gd name="connsiteX33" fmla="*/ 2452650 w 2854964"/>
              <a:gd name="connsiteY33" fmla="*/ 2537517 h 2712215"/>
              <a:gd name="connsiteX34" fmla="*/ 2452650 w 2854964"/>
              <a:gd name="connsiteY34" fmla="*/ 2134253 h 2712215"/>
              <a:gd name="connsiteX35" fmla="*/ 2106485 w 2854964"/>
              <a:gd name="connsiteY35" fmla="*/ 2091429 h 2712215"/>
              <a:gd name="connsiteX36" fmla="*/ 1735340 w 2854964"/>
              <a:gd name="connsiteY36" fmla="*/ 1716715 h 2712215"/>
              <a:gd name="connsiteX37" fmla="*/ 1806714 w 2854964"/>
              <a:gd name="connsiteY37" fmla="*/ 1502592 h 2712215"/>
              <a:gd name="connsiteX38" fmla="*/ 1803145 w 2854964"/>
              <a:gd name="connsiteY38" fmla="*/ 1456199 h 2712215"/>
              <a:gd name="connsiteX39" fmla="*/ 2274215 w 2854964"/>
              <a:gd name="connsiteY39" fmla="*/ 1263489 h 2712215"/>
              <a:gd name="connsiteX40" fmla="*/ 2609673 w 2854964"/>
              <a:gd name="connsiteY40" fmla="*/ 1356275 h 2712215"/>
              <a:gd name="connsiteX41" fmla="*/ 2763127 w 2854964"/>
              <a:gd name="connsiteY41" fmla="*/ 981561 h 2712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854964" h="2712215">
                <a:moveTo>
                  <a:pt x="2763127" y="981561"/>
                </a:moveTo>
                <a:cubicBezTo>
                  <a:pt x="2702459" y="835244"/>
                  <a:pt x="2534730" y="767439"/>
                  <a:pt x="2388413" y="828107"/>
                </a:cubicBezTo>
                <a:cubicBezTo>
                  <a:pt x="2267077" y="878069"/>
                  <a:pt x="2195703" y="1006542"/>
                  <a:pt x="2213547" y="1131447"/>
                </a:cubicBezTo>
                <a:lnTo>
                  <a:pt x="1753184" y="1324157"/>
                </a:lnTo>
                <a:cubicBezTo>
                  <a:pt x="1703222" y="1238508"/>
                  <a:pt x="1614004" y="1174271"/>
                  <a:pt x="1514080" y="1156428"/>
                </a:cubicBezTo>
                <a:lnTo>
                  <a:pt x="1514080" y="660378"/>
                </a:lnTo>
                <a:cubicBezTo>
                  <a:pt x="1635416" y="628259"/>
                  <a:pt x="1728203" y="517630"/>
                  <a:pt x="1728203" y="385587"/>
                </a:cubicBezTo>
                <a:cubicBezTo>
                  <a:pt x="1728203" y="228564"/>
                  <a:pt x="1599729" y="100091"/>
                  <a:pt x="1442706" y="100091"/>
                </a:cubicBezTo>
                <a:lnTo>
                  <a:pt x="1442706" y="100091"/>
                </a:lnTo>
                <a:cubicBezTo>
                  <a:pt x="1285683" y="100091"/>
                  <a:pt x="1157210" y="228564"/>
                  <a:pt x="1157210" y="385587"/>
                </a:cubicBezTo>
                <a:cubicBezTo>
                  <a:pt x="1157210" y="517630"/>
                  <a:pt x="1249996" y="628259"/>
                  <a:pt x="1371332" y="660378"/>
                </a:cubicBezTo>
                <a:lnTo>
                  <a:pt x="1371332" y="1152859"/>
                </a:lnTo>
                <a:cubicBezTo>
                  <a:pt x="1267840" y="1170703"/>
                  <a:pt x="1182191" y="1234939"/>
                  <a:pt x="1132229" y="1320588"/>
                </a:cubicBezTo>
                <a:lnTo>
                  <a:pt x="671866" y="1127878"/>
                </a:lnTo>
                <a:cubicBezTo>
                  <a:pt x="689709" y="1002973"/>
                  <a:pt x="621904" y="874500"/>
                  <a:pt x="496999" y="824538"/>
                </a:cubicBezTo>
                <a:cubicBezTo>
                  <a:pt x="350682" y="763870"/>
                  <a:pt x="182953" y="831676"/>
                  <a:pt x="122285" y="977993"/>
                </a:cubicBezTo>
                <a:cubicBezTo>
                  <a:pt x="61617" y="1124310"/>
                  <a:pt x="129423" y="1292039"/>
                  <a:pt x="275740" y="1352707"/>
                </a:cubicBezTo>
                <a:cubicBezTo>
                  <a:pt x="397076" y="1402669"/>
                  <a:pt x="536255" y="1363413"/>
                  <a:pt x="611198" y="1259920"/>
                </a:cubicBezTo>
                <a:lnTo>
                  <a:pt x="1082267" y="1452630"/>
                </a:lnTo>
                <a:cubicBezTo>
                  <a:pt x="1078698" y="1466905"/>
                  <a:pt x="1078698" y="1484749"/>
                  <a:pt x="1078698" y="1499024"/>
                </a:cubicBezTo>
                <a:cubicBezTo>
                  <a:pt x="1078698" y="1577535"/>
                  <a:pt x="1103679" y="1652478"/>
                  <a:pt x="1150072" y="1713146"/>
                </a:cubicBezTo>
                <a:lnTo>
                  <a:pt x="778927" y="2087860"/>
                </a:lnTo>
                <a:cubicBezTo>
                  <a:pt x="668297" y="2023623"/>
                  <a:pt x="525549" y="2037898"/>
                  <a:pt x="432763" y="2130684"/>
                </a:cubicBezTo>
                <a:cubicBezTo>
                  <a:pt x="322133" y="2241314"/>
                  <a:pt x="322133" y="2423318"/>
                  <a:pt x="432763" y="2533948"/>
                </a:cubicBezTo>
                <a:cubicBezTo>
                  <a:pt x="543392" y="2644578"/>
                  <a:pt x="725396" y="2644578"/>
                  <a:pt x="836026" y="2533948"/>
                </a:cubicBezTo>
                <a:cubicBezTo>
                  <a:pt x="928813" y="2441162"/>
                  <a:pt x="943087" y="2298414"/>
                  <a:pt x="878851" y="2187784"/>
                </a:cubicBezTo>
                <a:lnTo>
                  <a:pt x="1257133" y="1809501"/>
                </a:lnTo>
                <a:cubicBezTo>
                  <a:pt x="1310664" y="1841619"/>
                  <a:pt x="1371332" y="1859463"/>
                  <a:pt x="1435569" y="1859463"/>
                </a:cubicBezTo>
                <a:cubicBezTo>
                  <a:pt x="1439138" y="1859463"/>
                  <a:pt x="1439138" y="1859463"/>
                  <a:pt x="1442706" y="1859463"/>
                </a:cubicBezTo>
                <a:cubicBezTo>
                  <a:pt x="1446275" y="1859463"/>
                  <a:pt x="1446275" y="1859463"/>
                  <a:pt x="1449844" y="1859463"/>
                </a:cubicBezTo>
                <a:cubicBezTo>
                  <a:pt x="1514080" y="1859463"/>
                  <a:pt x="1574748" y="1841619"/>
                  <a:pt x="1628279" y="1809501"/>
                </a:cubicBezTo>
                <a:lnTo>
                  <a:pt x="2006562" y="2187784"/>
                </a:lnTo>
                <a:cubicBezTo>
                  <a:pt x="1942325" y="2298414"/>
                  <a:pt x="1956600" y="2441162"/>
                  <a:pt x="2049386" y="2537517"/>
                </a:cubicBezTo>
                <a:cubicBezTo>
                  <a:pt x="2160016" y="2648147"/>
                  <a:pt x="2342020" y="2648147"/>
                  <a:pt x="2452650" y="2537517"/>
                </a:cubicBezTo>
                <a:cubicBezTo>
                  <a:pt x="2563280" y="2426887"/>
                  <a:pt x="2563280" y="2244883"/>
                  <a:pt x="2452650" y="2134253"/>
                </a:cubicBezTo>
                <a:cubicBezTo>
                  <a:pt x="2359863" y="2041467"/>
                  <a:pt x="2217115" y="2027192"/>
                  <a:pt x="2106485" y="2091429"/>
                </a:cubicBezTo>
                <a:lnTo>
                  <a:pt x="1735340" y="1716715"/>
                </a:lnTo>
                <a:cubicBezTo>
                  <a:pt x="1781733" y="1656047"/>
                  <a:pt x="1806714" y="1584672"/>
                  <a:pt x="1806714" y="1502592"/>
                </a:cubicBezTo>
                <a:cubicBezTo>
                  <a:pt x="1806714" y="1488317"/>
                  <a:pt x="1806714" y="1470474"/>
                  <a:pt x="1803145" y="1456199"/>
                </a:cubicBezTo>
                <a:lnTo>
                  <a:pt x="2274215" y="1263489"/>
                </a:lnTo>
                <a:cubicBezTo>
                  <a:pt x="2349157" y="1363413"/>
                  <a:pt x="2488337" y="1406237"/>
                  <a:pt x="2609673" y="1356275"/>
                </a:cubicBezTo>
                <a:cubicBezTo>
                  <a:pt x="2752421" y="1292039"/>
                  <a:pt x="2823795" y="1127878"/>
                  <a:pt x="2763127" y="981561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35620" cap="flat">
            <a:noFill/>
            <a:prstDash val="solid"/>
            <a:miter/>
          </a:ln>
        </p:spPr>
        <p:txBody>
          <a:bodyPr rtlCol="0" anchor="ctr"/>
          <a:lstStyle/>
          <a:p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112A21A-E539-4CAE-94ED-BBDD250C9B1B}"/>
              </a:ext>
            </a:extLst>
          </p:cNvPr>
          <p:cNvSpPr txBox="1"/>
          <p:nvPr/>
        </p:nvSpPr>
        <p:spPr>
          <a:xfrm>
            <a:off x="638119" y="1373403"/>
            <a:ext cx="4320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200" b="1" dirty="0">
                <a:solidFill>
                  <a:srgbClr val="44546A"/>
                </a:solidFill>
              </a:rPr>
              <a:t>Transparencia</a:t>
            </a:r>
          </a:p>
          <a:p>
            <a:endParaRPr lang="es-CO" sz="3200" b="1" dirty="0">
              <a:solidFill>
                <a:srgbClr val="44546A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38119" y="2068057"/>
            <a:ext cx="94881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CO" dirty="0">
                <a:solidFill>
                  <a:srgbClr val="004A84"/>
                </a:solidFill>
              </a:rPr>
              <a:t>Ejecutar nuestra función pública con transparencia, garantizando el cumplimiento de metas y la satisfacción de clientes y ciudadanía en general  </a:t>
            </a:r>
            <a:endParaRPr lang="da-DK" dirty="0">
              <a:solidFill>
                <a:srgbClr val="004A84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91F834F-6C30-4CD7-BE07-2A4F7C4B1E0A}"/>
              </a:ext>
            </a:extLst>
          </p:cNvPr>
          <p:cNvSpPr txBox="1"/>
          <p:nvPr/>
        </p:nvSpPr>
        <p:spPr>
          <a:xfrm flipH="1">
            <a:off x="638118" y="4025385"/>
            <a:ext cx="79444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200" b="1" dirty="0">
                <a:solidFill>
                  <a:srgbClr val="4BAAE1"/>
                </a:solidFill>
              </a:rPr>
              <a:t>Foco Procedimientos, Roles y Responsabilidades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D7AEF40-54A3-4EA3-A113-3BA1D9BA4630}"/>
              </a:ext>
            </a:extLst>
          </p:cNvPr>
          <p:cNvCxnSpPr>
            <a:cxnSpLocks/>
          </p:cNvCxnSpPr>
          <p:nvPr/>
        </p:nvCxnSpPr>
        <p:spPr>
          <a:xfrm>
            <a:off x="750414" y="3839253"/>
            <a:ext cx="11027632" cy="0"/>
          </a:xfrm>
          <a:prstGeom prst="line">
            <a:avLst/>
          </a:prstGeom>
          <a:ln w="19050">
            <a:solidFill>
              <a:srgbClr val="00366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638119" y="4670225"/>
            <a:ext cx="10315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dirty="0">
                <a:solidFill>
                  <a:srgbClr val="004A84"/>
                </a:solidFill>
              </a:rPr>
              <a:t>Objetivo: </a:t>
            </a:r>
            <a:r>
              <a:rPr lang="es-ES" dirty="0">
                <a:solidFill>
                  <a:srgbClr val="004A84"/>
                </a:solidFill>
              </a:rPr>
              <a:t>Lograr una estructura dinámica y ágil, a través de la definición de procedimientos, roles y responsabilidades acordes con el nuevo estratégico</a:t>
            </a:r>
            <a:endParaRPr lang="es-CO" dirty="0">
              <a:solidFill>
                <a:srgbClr val="004A84"/>
              </a:solidFill>
            </a:endParaRPr>
          </a:p>
          <a:p>
            <a:pPr lvl="0"/>
            <a:endParaRPr lang="es-ES" dirty="0">
              <a:solidFill>
                <a:srgbClr val="004A84"/>
              </a:solidFill>
            </a:endParaRPr>
          </a:p>
          <a:p>
            <a:pPr lvl="0"/>
            <a:r>
              <a:rPr lang="es-ES" dirty="0">
                <a:solidFill>
                  <a:srgbClr val="004A84"/>
                </a:solidFill>
              </a:rPr>
              <a:t>Líder: Subgerencia Administrativa</a:t>
            </a:r>
            <a:endParaRPr lang="es-CO" dirty="0">
              <a:solidFill>
                <a:srgbClr val="004A84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96657" y="205261"/>
            <a:ext cx="5755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2400" b="1" dirty="0">
                <a:solidFill>
                  <a:srgbClr val="4BAAE1"/>
                </a:solidFill>
              </a:rPr>
              <a:t>Propuesta Plan de Acción Institucional 2021</a:t>
            </a:r>
          </a:p>
        </p:txBody>
      </p:sp>
    </p:spTree>
    <p:extLst>
      <p:ext uri="{BB962C8B-B14F-4D97-AF65-F5344CB8AC3E}">
        <p14:creationId xmlns:p14="http://schemas.microsoft.com/office/powerpoint/2010/main" val="2233339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9176C9B-ACEC-4A44-9FB5-EFFE6CB3A368}"/>
              </a:ext>
            </a:extLst>
          </p:cNvPr>
          <p:cNvSpPr txBox="1"/>
          <p:nvPr/>
        </p:nvSpPr>
        <p:spPr>
          <a:xfrm>
            <a:off x="574257" y="286822"/>
            <a:ext cx="91261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800" b="1" dirty="0">
                <a:solidFill>
                  <a:srgbClr val="4BAAE1"/>
                </a:solidFill>
                <a:latin typeface="Calibri" panose="020F0502020204030204"/>
              </a:rPr>
              <a:t>Foco Procedimientos, Roles y Responsabilidades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E48A62A-5914-4CF7-899F-0270EBA1894A}"/>
              </a:ext>
            </a:extLst>
          </p:cNvPr>
          <p:cNvGraphicFramePr>
            <a:graphicFrameLocks noGrp="1"/>
          </p:cNvGraphicFramePr>
          <p:nvPr/>
        </p:nvGraphicFramePr>
        <p:xfrm>
          <a:off x="144378" y="1294653"/>
          <a:ext cx="11886887" cy="4208519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457201">
                  <a:extLst>
                    <a:ext uri="{9D8B030D-6E8A-4147-A177-3AD203B41FA5}">
                      <a16:colId xmlns:a16="http://schemas.microsoft.com/office/drawing/2014/main" val="3361409232"/>
                    </a:ext>
                  </a:extLst>
                </a:gridCol>
                <a:gridCol w="1816768">
                  <a:extLst>
                    <a:ext uri="{9D8B030D-6E8A-4147-A177-3AD203B41FA5}">
                      <a16:colId xmlns:a16="http://schemas.microsoft.com/office/drawing/2014/main" val="3472938354"/>
                    </a:ext>
                  </a:extLst>
                </a:gridCol>
                <a:gridCol w="1528011">
                  <a:extLst>
                    <a:ext uri="{9D8B030D-6E8A-4147-A177-3AD203B41FA5}">
                      <a16:colId xmlns:a16="http://schemas.microsoft.com/office/drawing/2014/main" val="4045090147"/>
                    </a:ext>
                  </a:extLst>
                </a:gridCol>
                <a:gridCol w="1263316">
                  <a:extLst>
                    <a:ext uri="{9D8B030D-6E8A-4147-A177-3AD203B41FA5}">
                      <a16:colId xmlns:a16="http://schemas.microsoft.com/office/drawing/2014/main" val="2244954724"/>
                    </a:ext>
                  </a:extLst>
                </a:gridCol>
                <a:gridCol w="5043973">
                  <a:extLst>
                    <a:ext uri="{9D8B030D-6E8A-4147-A177-3AD203B41FA5}">
                      <a16:colId xmlns:a16="http://schemas.microsoft.com/office/drawing/2014/main" val="1289930692"/>
                    </a:ext>
                  </a:extLst>
                </a:gridCol>
                <a:gridCol w="941861">
                  <a:extLst>
                    <a:ext uri="{9D8B030D-6E8A-4147-A177-3AD203B41FA5}">
                      <a16:colId xmlns:a16="http://schemas.microsoft.com/office/drawing/2014/main" val="1490668029"/>
                    </a:ext>
                  </a:extLst>
                </a:gridCol>
                <a:gridCol w="835757">
                  <a:extLst>
                    <a:ext uri="{9D8B030D-6E8A-4147-A177-3AD203B41FA5}">
                      <a16:colId xmlns:a16="http://schemas.microsoft.com/office/drawing/2014/main" val="3712125785"/>
                    </a:ext>
                  </a:extLst>
                </a:gridCol>
              </a:tblGrid>
              <a:tr h="38890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Ítem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Tareas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Terminación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3535481"/>
                  </a:ext>
                </a:extLst>
              </a:tr>
              <a:tr h="3889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Implementación segunda fase modelo de Gobierno Corporativo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OAJ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Modelo de Gobierno Corporativo implementado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Elaborar los instrumentos que componen el modelo de Gobierno Corporativo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31/08/2021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9916730"/>
                  </a:ext>
                </a:extLst>
              </a:tr>
              <a:tr h="38890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Aprobar los instrumentos por parte de la Junta Directiva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31/08/2021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12565946"/>
                  </a:ext>
                </a:extLst>
              </a:tr>
              <a:tr h="38890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Definición de acciones que garanticen el cumplimiento de las políticas públicas relacionadas con Transformación Digital, Gobierno Digital y PND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GTI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PETI Reformulado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Definir el mapa de ruta teniendo en cuenta los lineamientos del Gobierno Nacional y las necesidades de </a:t>
                      </a:r>
                      <a:r>
                        <a:rPr lang="es-CO" sz="1200" u="none" strike="noStrike" kern="1200" dirty="0" err="1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ENTerritorio</a:t>
                      </a:r>
                      <a:endParaRPr lang="es-CO" sz="1200" u="none" strike="noStrike" kern="1200" dirty="0">
                        <a:solidFill>
                          <a:srgbClr val="004A8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30/04/2021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92735061"/>
                  </a:ext>
                </a:extLst>
              </a:tr>
              <a:tr h="38890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Rediseñar el Plan Estratégico de Tecnologías de la Información - PETI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1/05/2021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30/06/2021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1630663"/>
                  </a:ext>
                </a:extLst>
              </a:tr>
              <a:tr h="19445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seguimiento al PETI con corte 15 de diciembre del 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1/07/2021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64287451"/>
                  </a:ext>
                </a:extLst>
              </a:tr>
              <a:tr h="5833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Fortalecimiento de la interoperabilidad de los sistemas de información 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GTI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Documentos para el despliegue a producción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Identificar los componentes de información relevantes para cada línea de negocio y la información relevante a nivel organizacional que se encuentra en los sistemas CORE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30/03/2021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0353891"/>
                  </a:ext>
                </a:extLst>
              </a:tr>
              <a:tr h="38890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Evaluar la viabilidad de los mecanismos para la interoperabilidad de los sistemas de información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1/04/2021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30/05/2021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6854320"/>
                  </a:ext>
                </a:extLst>
              </a:tr>
              <a:tr h="58335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Diseñar y construir los mecanismos de integración  de los  componentes requeridos por los sistema de información CORE conforme al diagnostico de la interoperabilidad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1/06/2021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30/09/2021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5313374"/>
                  </a:ext>
                </a:extLst>
              </a:tr>
              <a:tr h="38890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 el intercambio de información conforme a los mecanismos construidos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1/10/2021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95700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613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E48A62A-5914-4CF7-899F-0270EBA1894A}"/>
              </a:ext>
            </a:extLst>
          </p:cNvPr>
          <p:cNvGraphicFramePr>
            <a:graphicFrameLocks noGrp="1"/>
          </p:cNvGraphicFramePr>
          <p:nvPr/>
        </p:nvGraphicFramePr>
        <p:xfrm>
          <a:off x="260748" y="1060132"/>
          <a:ext cx="11658536" cy="4763151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625544">
                  <a:extLst>
                    <a:ext uri="{9D8B030D-6E8A-4147-A177-3AD203B41FA5}">
                      <a16:colId xmlns:a16="http://schemas.microsoft.com/office/drawing/2014/main" val="3361409232"/>
                    </a:ext>
                  </a:extLst>
                </a:gridCol>
                <a:gridCol w="2107097">
                  <a:extLst>
                    <a:ext uri="{9D8B030D-6E8A-4147-A177-3AD203B41FA5}">
                      <a16:colId xmlns:a16="http://schemas.microsoft.com/office/drawing/2014/main" val="3472938354"/>
                    </a:ext>
                  </a:extLst>
                </a:gridCol>
                <a:gridCol w="1578611">
                  <a:extLst>
                    <a:ext uri="{9D8B030D-6E8A-4147-A177-3AD203B41FA5}">
                      <a16:colId xmlns:a16="http://schemas.microsoft.com/office/drawing/2014/main" val="4045090147"/>
                    </a:ext>
                  </a:extLst>
                </a:gridCol>
                <a:gridCol w="1491916">
                  <a:extLst>
                    <a:ext uri="{9D8B030D-6E8A-4147-A177-3AD203B41FA5}">
                      <a16:colId xmlns:a16="http://schemas.microsoft.com/office/drawing/2014/main" val="2244954724"/>
                    </a:ext>
                  </a:extLst>
                </a:gridCol>
                <a:gridCol w="3644988">
                  <a:extLst>
                    <a:ext uri="{9D8B030D-6E8A-4147-A177-3AD203B41FA5}">
                      <a16:colId xmlns:a16="http://schemas.microsoft.com/office/drawing/2014/main" val="1289930692"/>
                    </a:ext>
                  </a:extLst>
                </a:gridCol>
                <a:gridCol w="1105190">
                  <a:extLst>
                    <a:ext uri="{9D8B030D-6E8A-4147-A177-3AD203B41FA5}">
                      <a16:colId xmlns:a16="http://schemas.microsoft.com/office/drawing/2014/main" val="1490668029"/>
                    </a:ext>
                  </a:extLst>
                </a:gridCol>
                <a:gridCol w="1105190">
                  <a:extLst>
                    <a:ext uri="{9D8B030D-6E8A-4147-A177-3AD203B41FA5}">
                      <a16:colId xmlns:a16="http://schemas.microsoft.com/office/drawing/2014/main" val="3712125785"/>
                    </a:ext>
                  </a:extLst>
                </a:gridCol>
              </a:tblGrid>
              <a:tr h="39614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Ítem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Tareas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 de Terminación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3535481"/>
                  </a:ext>
                </a:extLst>
              </a:tr>
              <a:tr h="594218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Priorización de documentos del SIG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GDO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Todos los procesos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Repositorio de documentos del SIG actualizado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Desarrollar mesas de trabajo para determinar los documentos del SIG que requieren actualización, creación o eliminación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15/03/2021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38858"/>
                  </a:ext>
                </a:extLst>
              </a:tr>
              <a:tr h="39614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Elaborar plan de priorización de documentos del SIG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1/03/2021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30/03/2021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0767236"/>
                  </a:ext>
                </a:extLst>
              </a:tr>
              <a:tr h="39614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 plan de priorización de documentos del SIG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1/04/2021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93419295"/>
                  </a:ext>
                </a:extLst>
              </a:tr>
              <a:tr h="792291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Definición de mecanismos para hacer exigible la aplicación de los procedimientos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GDO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Documento con lineamientos sobre directrices relacionadas con los procedimientos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Crear documento con lineamientos para el manejo de las directrices emitidas a través de circulares, memorandos </a:t>
                      </a:r>
                      <a:r>
                        <a:rPr lang="es-CO" sz="1200" u="none" strike="noStrike" kern="1200" dirty="0" err="1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que impacten el desarrollo de los procedimientos.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30/04/2021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95568870"/>
                  </a:ext>
                </a:extLst>
              </a:tr>
              <a:tr h="39614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Socializar el documento sobre los lineamientos relacionados con los procedimientos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1/04/2021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31/05/2021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53161649"/>
                  </a:ext>
                </a:extLst>
              </a:tr>
              <a:tr h="79229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Generar una propuesta al proceso de Gestión de Proveedores sobre el contenido del “Anexo de Condiciones Generales del Contrato de Prestación de Servicios”.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2/01/2021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15/01/2021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6702256"/>
                  </a:ext>
                </a:extLst>
              </a:tr>
              <a:tr h="405553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Racionalización de los indicadores estratégicos y operativos de la entidad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GDO/ GPR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Tablero de control de indicadores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Revisar la pertinencia de indicadores existentes por proceso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15/02/2021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30/03/2021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161265"/>
                  </a:ext>
                </a:extLst>
              </a:tr>
              <a:tr h="39614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Revisar la alineación de los indicadores operativos y estratégicos de la entidad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1/04/2021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30/04/2021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71080366"/>
                  </a:ext>
                </a:extLst>
              </a:tr>
              <a:tr h="1980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Definir y alinear los indicadores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30/04/2021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u="none" strike="noStrike" kern="1200" dirty="0">
                          <a:solidFill>
                            <a:srgbClr val="004A8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15/12/2021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89091518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B9176C9B-ACEC-4A44-9FB5-EFFE6CB3A368}"/>
              </a:ext>
            </a:extLst>
          </p:cNvPr>
          <p:cNvSpPr txBox="1"/>
          <p:nvPr/>
        </p:nvSpPr>
        <p:spPr>
          <a:xfrm>
            <a:off x="639571" y="286822"/>
            <a:ext cx="91261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800" b="1" dirty="0">
                <a:solidFill>
                  <a:srgbClr val="4BAAE1"/>
                </a:solidFill>
                <a:latin typeface="Calibri" panose="020F0502020204030204"/>
              </a:rPr>
              <a:t>Foco Procedimientos, Roles y Responsabilidades</a:t>
            </a:r>
          </a:p>
        </p:txBody>
      </p:sp>
    </p:spTree>
    <p:extLst>
      <p:ext uri="{BB962C8B-B14F-4D97-AF65-F5344CB8AC3E}">
        <p14:creationId xmlns:p14="http://schemas.microsoft.com/office/powerpoint/2010/main" val="1828285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áfico 4" descr="Red">
            <a:extLst>
              <a:ext uri="{FF2B5EF4-FFF2-40B4-BE49-F238E27FC236}">
                <a16:creationId xmlns:a16="http://schemas.microsoft.com/office/drawing/2014/main" id="{D6D153BF-4B9E-411E-B7E5-B226AFDB21BB}"/>
              </a:ext>
            </a:extLst>
          </p:cNvPr>
          <p:cNvSpPr/>
          <p:nvPr/>
        </p:nvSpPr>
        <p:spPr>
          <a:xfrm>
            <a:off x="10126247" y="1512081"/>
            <a:ext cx="1539504" cy="1567325"/>
          </a:xfrm>
          <a:custGeom>
            <a:avLst/>
            <a:gdLst>
              <a:gd name="connsiteX0" fmla="*/ 2763127 w 2854964"/>
              <a:gd name="connsiteY0" fmla="*/ 981561 h 2712215"/>
              <a:gd name="connsiteX1" fmla="*/ 2388413 w 2854964"/>
              <a:gd name="connsiteY1" fmla="*/ 828107 h 2712215"/>
              <a:gd name="connsiteX2" fmla="*/ 2213547 w 2854964"/>
              <a:gd name="connsiteY2" fmla="*/ 1131447 h 2712215"/>
              <a:gd name="connsiteX3" fmla="*/ 1753184 w 2854964"/>
              <a:gd name="connsiteY3" fmla="*/ 1324157 h 2712215"/>
              <a:gd name="connsiteX4" fmla="*/ 1514080 w 2854964"/>
              <a:gd name="connsiteY4" fmla="*/ 1156428 h 2712215"/>
              <a:gd name="connsiteX5" fmla="*/ 1514080 w 2854964"/>
              <a:gd name="connsiteY5" fmla="*/ 660378 h 2712215"/>
              <a:gd name="connsiteX6" fmla="*/ 1728203 w 2854964"/>
              <a:gd name="connsiteY6" fmla="*/ 385587 h 2712215"/>
              <a:gd name="connsiteX7" fmla="*/ 1442706 w 2854964"/>
              <a:gd name="connsiteY7" fmla="*/ 100091 h 2712215"/>
              <a:gd name="connsiteX8" fmla="*/ 1442706 w 2854964"/>
              <a:gd name="connsiteY8" fmla="*/ 100091 h 2712215"/>
              <a:gd name="connsiteX9" fmla="*/ 1157210 w 2854964"/>
              <a:gd name="connsiteY9" fmla="*/ 385587 h 2712215"/>
              <a:gd name="connsiteX10" fmla="*/ 1371332 w 2854964"/>
              <a:gd name="connsiteY10" fmla="*/ 660378 h 2712215"/>
              <a:gd name="connsiteX11" fmla="*/ 1371332 w 2854964"/>
              <a:gd name="connsiteY11" fmla="*/ 1152859 h 2712215"/>
              <a:gd name="connsiteX12" fmla="*/ 1132229 w 2854964"/>
              <a:gd name="connsiteY12" fmla="*/ 1320588 h 2712215"/>
              <a:gd name="connsiteX13" fmla="*/ 671866 w 2854964"/>
              <a:gd name="connsiteY13" fmla="*/ 1127878 h 2712215"/>
              <a:gd name="connsiteX14" fmla="*/ 496999 w 2854964"/>
              <a:gd name="connsiteY14" fmla="*/ 824538 h 2712215"/>
              <a:gd name="connsiteX15" fmla="*/ 122285 w 2854964"/>
              <a:gd name="connsiteY15" fmla="*/ 977993 h 2712215"/>
              <a:gd name="connsiteX16" fmla="*/ 275740 w 2854964"/>
              <a:gd name="connsiteY16" fmla="*/ 1352707 h 2712215"/>
              <a:gd name="connsiteX17" fmla="*/ 611198 w 2854964"/>
              <a:gd name="connsiteY17" fmla="*/ 1259920 h 2712215"/>
              <a:gd name="connsiteX18" fmla="*/ 1082267 w 2854964"/>
              <a:gd name="connsiteY18" fmla="*/ 1452630 h 2712215"/>
              <a:gd name="connsiteX19" fmla="*/ 1078698 w 2854964"/>
              <a:gd name="connsiteY19" fmla="*/ 1499024 h 2712215"/>
              <a:gd name="connsiteX20" fmla="*/ 1150072 w 2854964"/>
              <a:gd name="connsiteY20" fmla="*/ 1713146 h 2712215"/>
              <a:gd name="connsiteX21" fmla="*/ 778927 w 2854964"/>
              <a:gd name="connsiteY21" fmla="*/ 2087860 h 2712215"/>
              <a:gd name="connsiteX22" fmla="*/ 432763 w 2854964"/>
              <a:gd name="connsiteY22" fmla="*/ 2130684 h 2712215"/>
              <a:gd name="connsiteX23" fmla="*/ 432763 w 2854964"/>
              <a:gd name="connsiteY23" fmla="*/ 2533948 h 2712215"/>
              <a:gd name="connsiteX24" fmla="*/ 836026 w 2854964"/>
              <a:gd name="connsiteY24" fmla="*/ 2533948 h 2712215"/>
              <a:gd name="connsiteX25" fmla="*/ 878851 w 2854964"/>
              <a:gd name="connsiteY25" fmla="*/ 2187784 h 2712215"/>
              <a:gd name="connsiteX26" fmla="*/ 1257133 w 2854964"/>
              <a:gd name="connsiteY26" fmla="*/ 1809501 h 2712215"/>
              <a:gd name="connsiteX27" fmla="*/ 1435569 w 2854964"/>
              <a:gd name="connsiteY27" fmla="*/ 1859463 h 2712215"/>
              <a:gd name="connsiteX28" fmla="*/ 1442706 w 2854964"/>
              <a:gd name="connsiteY28" fmla="*/ 1859463 h 2712215"/>
              <a:gd name="connsiteX29" fmla="*/ 1449844 w 2854964"/>
              <a:gd name="connsiteY29" fmla="*/ 1859463 h 2712215"/>
              <a:gd name="connsiteX30" fmla="*/ 1628279 w 2854964"/>
              <a:gd name="connsiteY30" fmla="*/ 1809501 h 2712215"/>
              <a:gd name="connsiteX31" fmla="*/ 2006562 w 2854964"/>
              <a:gd name="connsiteY31" fmla="*/ 2187784 h 2712215"/>
              <a:gd name="connsiteX32" fmla="*/ 2049386 w 2854964"/>
              <a:gd name="connsiteY32" fmla="*/ 2537517 h 2712215"/>
              <a:gd name="connsiteX33" fmla="*/ 2452650 w 2854964"/>
              <a:gd name="connsiteY33" fmla="*/ 2537517 h 2712215"/>
              <a:gd name="connsiteX34" fmla="*/ 2452650 w 2854964"/>
              <a:gd name="connsiteY34" fmla="*/ 2134253 h 2712215"/>
              <a:gd name="connsiteX35" fmla="*/ 2106485 w 2854964"/>
              <a:gd name="connsiteY35" fmla="*/ 2091429 h 2712215"/>
              <a:gd name="connsiteX36" fmla="*/ 1735340 w 2854964"/>
              <a:gd name="connsiteY36" fmla="*/ 1716715 h 2712215"/>
              <a:gd name="connsiteX37" fmla="*/ 1806714 w 2854964"/>
              <a:gd name="connsiteY37" fmla="*/ 1502592 h 2712215"/>
              <a:gd name="connsiteX38" fmla="*/ 1803145 w 2854964"/>
              <a:gd name="connsiteY38" fmla="*/ 1456199 h 2712215"/>
              <a:gd name="connsiteX39" fmla="*/ 2274215 w 2854964"/>
              <a:gd name="connsiteY39" fmla="*/ 1263489 h 2712215"/>
              <a:gd name="connsiteX40" fmla="*/ 2609673 w 2854964"/>
              <a:gd name="connsiteY40" fmla="*/ 1356275 h 2712215"/>
              <a:gd name="connsiteX41" fmla="*/ 2763127 w 2854964"/>
              <a:gd name="connsiteY41" fmla="*/ 981561 h 2712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854964" h="2712215">
                <a:moveTo>
                  <a:pt x="2763127" y="981561"/>
                </a:moveTo>
                <a:cubicBezTo>
                  <a:pt x="2702459" y="835244"/>
                  <a:pt x="2534730" y="767439"/>
                  <a:pt x="2388413" y="828107"/>
                </a:cubicBezTo>
                <a:cubicBezTo>
                  <a:pt x="2267077" y="878069"/>
                  <a:pt x="2195703" y="1006542"/>
                  <a:pt x="2213547" y="1131447"/>
                </a:cubicBezTo>
                <a:lnTo>
                  <a:pt x="1753184" y="1324157"/>
                </a:lnTo>
                <a:cubicBezTo>
                  <a:pt x="1703222" y="1238508"/>
                  <a:pt x="1614004" y="1174271"/>
                  <a:pt x="1514080" y="1156428"/>
                </a:cubicBezTo>
                <a:lnTo>
                  <a:pt x="1514080" y="660378"/>
                </a:lnTo>
                <a:cubicBezTo>
                  <a:pt x="1635416" y="628259"/>
                  <a:pt x="1728203" y="517630"/>
                  <a:pt x="1728203" y="385587"/>
                </a:cubicBezTo>
                <a:cubicBezTo>
                  <a:pt x="1728203" y="228564"/>
                  <a:pt x="1599729" y="100091"/>
                  <a:pt x="1442706" y="100091"/>
                </a:cubicBezTo>
                <a:lnTo>
                  <a:pt x="1442706" y="100091"/>
                </a:lnTo>
                <a:cubicBezTo>
                  <a:pt x="1285683" y="100091"/>
                  <a:pt x="1157210" y="228564"/>
                  <a:pt x="1157210" y="385587"/>
                </a:cubicBezTo>
                <a:cubicBezTo>
                  <a:pt x="1157210" y="517630"/>
                  <a:pt x="1249996" y="628259"/>
                  <a:pt x="1371332" y="660378"/>
                </a:cubicBezTo>
                <a:lnTo>
                  <a:pt x="1371332" y="1152859"/>
                </a:lnTo>
                <a:cubicBezTo>
                  <a:pt x="1267840" y="1170703"/>
                  <a:pt x="1182191" y="1234939"/>
                  <a:pt x="1132229" y="1320588"/>
                </a:cubicBezTo>
                <a:lnTo>
                  <a:pt x="671866" y="1127878"/>
                </a:lnTo>
                <a:cubicBezTo>
                  <a:pt x="689709" y="1002973"/>
                  <a:pt x="621904" y="874500"/>
                  <a:pt x="496999" y="824538"/>
                </a:cubicBezTo>
                <a:cubicBezTo>
                  <a:pt x="350682" y="763870"/>
                  <a:pt x="182953" y="831676"/>
                  <a:pt x="122285" y="977993"/>
                </a:cubicBezTo>
                <a:cubicBezTo>
                  <a:pt x="61617" y="1124310"/>
                  <a:pt x="129423" y="1292039"/>
                  <a:pt x="275740" y="1352707"/>
                </a:cubicBezTo>
                <a:cubicBezTo>
                  <a:pt x="397076" y="1402669"/>
                  <a:pt x="536255" y="1363413"/>
                  <a:pt x="611198" y="1259920"/>
                </a:cubicBezTo>
                <a:lnTo>
                  <a:pt x="1082267" y="1452630"/>
                </a:lnTo>
                <a:cubicBezTo>
                  <a:pt x="1078698" y="1466905"/>
                  <a:pt x="1078698" y="1484749"/>
                  <a:pt x="1078698" y="1499024"/>
                </a:cubicBezTo>
                <a:cubicBezTo>
                  <a:pt x="1078698" y="1577535"/>
                  <a:pt x="1103679" y="1652478"/>
                  <a:pt x="1150072" y="1713146"/>
                </a:cubicBezTo>
                <a:lnTo>
                  <a:pt x="778927" y="2087860"/>
                </a:lnTo>
                <a:cubicBezTo>
                  <a:pt x="668297" y="2023623"/>
                  <a:pt x="525549" y="2037898"/>
                  <a:pt x="432763" y="2130684"/>
                </a:cubicBezTo>
                <a:cubicBezTo>
                  <a:pt x="322133" y="2241314"/>
                  <a:pt x="322133" y="2423318"/>
                  <a:pt x="432763" y="2533948"/>
                </a:cubicBezTo>
                <a:cubicBezTo>
                  <a:pt x="543392" y="2644578"/>
                  <a:pt x="725396" y="2644578"/>
                  <a:pt x="836026" y="2533948"/>
                </a:cubicBezTo>
                <a:cubicBezTo>
                  <a:pt x="928813" y="2441162"/>
                  <a:pt x="943087" y="2298414"/>
                  <a:pt x="878851" y="2187784"/>
                </a:cubicBezTo>
                <a:lnTo>
                  <a:pt x="1257133" y="1809501"/>
                </a:lnTo>
                <a:cubicBezTo>
                  <a:pt x="1310664" y="1841619"/>
                  <a:pt x="1371332" y="1859463"/>
                  <a:pt x="1435569" y="1859463"/>
                </a:cubicBezTo>
                <a:cubicBezTo>
                  <a:pt x="1439138" y="1859463"/>
                  <a:pt x="1439138" y="1859463"/>
                  <a:pt x="1442706" y="1859463"/>
                </a:cubicBezTo>
                <a:cubicBezTo>
                  <a:pt x="1446275" y="1859463"/>
                  <a:pt x="1446275" y="1859463"/>
                  <a:pt x="1449844" y="1859463"/>
                </a:cubicBezTo>
                <a:cubicBezTo>
                  <a:pt x="1514080" y="1859463"/>
                  <a:pt x="1574748" y="1841619"/>
                  <a:pt x="1628279" y="1809501"/>
                </a:cubicBezTo>
                <a:lnTo>
                  <a:pt x="2006562" y="2187784"/>
                </a:lnTo>
                <a:cubicBezTo>
                  <a:pt x="1942325" y="2298414"/>
                  <a:pt x="1956600" y="2441162"/>
                  <a:pt x="2049386" y="2537517"/>
                </a:cubicBezTo>
                <a:cubicBezTo>
                  <a:pt x="2160016" y="2648147"/>
                  <a:pt x="2342020" y="2648147"/>
                  <a:pt x="2452650" y="2537517"/>
                </a:cubicBezTo>
                <a:cubicBezTo>
                  <a:pt x="2563280" y="2426887"/>
                  <a:pt x="2563280" y="2244883"/>
                  <a:pt x="2452650" y="2134253"/>
                </a:cubicBezTo>
                <a:cubicBezTo>
                  <a:pt x="2359863" y="2041467"/>
                  <a:pt x="2217115" y="2027192"/>
                  <a:pt x="2106485" y="2091429"/>
                </a:cubicBezTo>
                <a:lnTo>
                  <a:pt x="1735340" y="1716715"/>
                </a:lnTo>
                <a:cubicBezTo>
                  <a:pt x="1781733" y="1656047"/>
                  <a:pt x="1806714" y="1584672"/>
                  <a:pt x="1806714" y="1502592"/>
                </a:cubicBezTo>
                <a:cubicBezTo>
                  <a:pt x="1806714" y="1488317"/>
                  <a:pt x="1806714" y="1470474"/>
                  <a:pt x="1803145" y="1456199"/>
                </a:cubicBezTo>
                <a:lnTo>
                  <a:pt x="2274215" y="1263489"/>
                </a:lnTo>
                <a:cubicBezTo>
                  <a:pt x="2349157" y="1363413"/>
                  <a:pt x="2488337" y="1406237"/>
                  <a:pt x="2609673" y="1356275"/>
                </a:cubicBezTo>
                <a:cubicBezTo>
                  <a:pt x="2752421" y="1292039"/>
                  <a:pt x="2823795" y="1127878"/>
                  <a:pt x="2763127" y="981561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35620" cap="flat">
            <a:noFill/>
            <a:prstDash val="solid"/>
            <a:miter/>
          </a:ln>
        </p:spPr>
        <p:txBody>
          <a:bodyPr rtlCol="0" anchor="ctr"/>
          <a:lstStyle/>
          <a:p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112A21A-E539-4CAE-94ED-BBDD250C9B1B}"/>
              </a:ext>
            </a:extLst>
          </p:cNvPr>
          <p:cNvSpPr txBox="1"/>
          <p:nvPr/>
        </p:nvSpPr>
        <p:spPr>
          <a:xfrm>
            <a:off x="638118" y="1373403"/>
            <a:ext cx="5778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200" b="1" dirty="0">
                <a:solidFill>
                  <a:srgbClr val="44546A"/>
                </a:solidFill>
              </a:rPr>
              <a:t>Desempeño y Gestión Institucional</a:t>
            </a:r>
          </a:p>
          <a:p>
            <a:endParaRPr lang="es-CO" sz="3200" b="1" dirty="0">
              <a:solidFill>
                <a:srgbClr val="44546A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38119" y="2068057"/>
            <a:ext cx="94881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s-CO" dirty="0">
                <a:solidFill>
                  <a:srgbClr val="004A84"/>
                </a:solidFill>
              </a:rPr>
              <a:t>Optimizar la gestión Institucional fortaleciendo el Modelo Integrado de Planeación y Gestión al interior de la entidad, para lograr una adecuada gestión misional acompañada de las mejores prácticas en la administración pública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91F834F-6C30-4CD7-BE07-2A4F7C4B1E0A}"/>
              </a:ext>
            </a:extLst>
          </p:cNvPr>
          <p:cNvSpPr txBox="1"/>
          <p:nvPr/>
        </p:nvSpPr>
        <p:spPr>
          <a:xfrm flipH="1">
            <a:off x="638118" y="4025385"/>
            <a:ext cx="79444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200" b="1" dirty="0">
                <a:solidFill>
                  <a:srgbClr val="4BAAE1"/>
                </a:solidFill>
              </a:rPr>
              <a:t>Foco Cultura y Talento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D7AEF40-54A3-4EA3-A113-3BA1D9BA4630}"/>
              </a:ext>
            </a:extLst>
          </p:cNvPr>
          <p:cNvCxnSpPr>
            <a:cxnSpLocks/>
          </p:cNvCxnSpPr>
          <p:nvPr/>
        </p:nvCxnSpPr>
        <p:spPr>
          <a:xfrm>
            <a:off x="750414" y="3839253"/>
            <a:ext cx="11027632" cy="0"/>
          </a:xfrm>
          <a:prstGeom prst="line">
            <a:avLst/>
          </a:prstGeom>
          <a:ln w="19050">
            <a:solidFill>
              <a:srgbClr val="00366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638119" y="4670225"/>
            <a:ext cx="10315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b="1" dirty="0">
                <a:solidFill>
                  <a:srgbClr val="004A84"/>
                </a:solidFill>
              </a:rPr>
              <a:t>Objetivo: </a:t>
            </a:r>
            <a:r>
              <a:rPr lang="es-ES" dirty="0">
                <a:solidFill>
                  <a:srgbClr val="004A84"/>
                </a:solidFill>
              </a:rPr>
              <a:t>Transformación cultural, basada en liderazgo colectiva e integrada por un equipo de trabajo con alto compromiso y calidad técnico.</a:t>
            </a:r>
            <a:endParaRPr lang="es-CO" dirty="0">
              <a:solidFill>
                <a:srgbClr val="004A84"/>
              </a:solidFill>
            </a:endParaRPr>
          </a:p>
          <a:p>
            <a:pPr lvl="0"/>
            <a:endParaRPr lang="es-ES" dirty="0">
              <a:solidFill>
                <a:srgbClr val="004A84"/>
              </a:solidFill>
            </a:endParaRPr>
          </a:p>
          <a:p>
            <a:pPr lvl="0"/>
            <a:r>
              <a:rPr lang="es-ES" b="1" dirty="0">
                <a:solidFill>
                  <a:srgbClr val="004A84"/>
                </a:solidFill>
              </a:rPr>
              <a:t>Líder:</a:t>
            </a:r>
            <a:r>
              <a:rPr lang="es-ES" dirty="0">
                <a:solidFill>
                  <a:srgbClr val="004A84"/>
                </a:solidFill>
              </a:rPr>
              <a:t> Subgerencia Administrativa</a:t>
            </a:r>
            <a:endParaRPr lang="es-CO" dirty="0">
              <a:solidFill>
                <a:srgbClr val="004A84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96657" y="205261"/>
            <a:ext cx="5755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2400" b="1" dirty="0">
                <a:solidFill>
                  <a:srgbClr val="4BAAE1"/>
                </a:solidFill>
              </a:rPr>
              <a:t>Propuesta Plan de Acción Institucional 2021</a:t>
            </a:r>
          </a:p>
        </p:txBody>
      </p:sp>
    </p:spTree>
    <p:extLst>
      <p:ext uri="{BB962C8B-B14F-4D97-AF65-F5344CB8AC3E}">
        <p14:creationId xmlns:p14="http://schemas.microsoft.com/office/powerpoint/2010/main" val="2276993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2025</Words>
  <Application>Microsoft Office PowerPoint</Application>
  <PresentationFormat>Panorámica</PresentationFormat>
  <Paragraphs>421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Gill Sans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Vanessa Juliao Palacio</dc:creator>
  <cp:lastModifiedBy>Marta Liced Rodriguez Quimbayo</cp:lastModifiedBy>
  <cp:revision>2</cp:revision>
  <dcterms:created xsi:type="dcterms:W3CDTF">2021-02-08T20:22:03Z</dcterms:created>
  <dcterms:modified xsi:type="dcterms:W3CDTF">2021-02-08T20:30:59Z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2020-02-13T00:00:00Z</vt:filetime>
  </property>
  <property fmtid="{D5CDD505-2E9C-101B-9397-08002B2CF9AE}" pid="3" name="Creator">
    <vt:lpwstr>Microsoft® PowerPoint® para Office 365</vt:lpwstr>
  </property>
  <property fmtid="{D5CDD505-2E9C-101B-9397-08002B2CF9AE}" pid="4" name="LastSaved">
    <vt:filetime>2021-02-08T00:00:00Z</vt:filetime>
  </property>
</Properties>
</file>