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85" r:id="rId5"/>
    <p:sldId id="325" r:id="rId6"/>
    <p:sldId id="355" r:id="rId7"/>
    <p:sldId id="326" r:id="rId8"/>
    <p:sldId id="356" r:id="rId9"/>
    <p:sldId id="327" r:id="rId10"/>
    <p:sldId id="354" r:id="rId11"/>
    <p:sldId id="348" r:id="rId12"/>
    <p:sldId id="349" r:id="rId13"/>
    <p:sldId id="357" r:id="rId14"/>
    <p:sldId id="350" r:id="rId15"/>
    <p:sldId id="358" r:id="rId16"/>
    <p:sldId id="351" r:id="rId17"/>
    <p:sldId id="352" r:id="rId18"/>
    <p:sldId id="359" r:id="rId19"/>
    <p:sldId id="353" r:id="rId20"/>
    <p:sldId id="360"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Liced Rodriguez Quimbayo" initials="MLRQ" lastIdx="1" clrIdx="0">
    <p:extLst>
      <p:ext uri="{19B8F6BF-5375-455C-9EA6-DF929625EA0E}">
        <p15:presenceInfo xmlns:p15="http://schemas.microsoft.com/office/powerpoint/2012/main" userId="S::lrodrigu@fonade.gov.co::2386b967-b80f-4681-ac99-a2aaa9c47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87B965"/>
    <a:srgbClr val="C42038"/>
    <a:srgbClr val="C63046"/>
    <a:srgbClr val="4BAADF"/>
    <a:srgbClr val="C4223A"/>
    <a:srgbClr val="F59E14"/>
    <a:srgbClr val="C6C6C6"/>
    <a:srgbClr val="FFFFFF"/>
    <a:srgbClr val="4AA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50000"/>
  </p:normalViewPr>
  <p:slideViewPr>
    <p:cSldViewPr snapToGrid="0" snapToObjects="1">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lrodrigu\Oficina\lrodrigu\Oficina\PLAN%20DE%20AACION%202019\PRESENTACION%20DE%20RESULTADOS\S&#201;PTIMO%20%20%20SEGUIMIENTO%20PLAN%20DE%20ACCION%202019%20%20AGOSTO%2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lrodrigu\Oficina\lrodrigu\Oficina\PLAN%20DE%20AACION%202019\PRESENTACION%20DE%20RESULTADOS\S&#201;PTIMO%20%20%20SEGUIMIENTO%20PLAN%20DE%20ACCION%202019%20%20AGOSTO%20.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lrodrigu\Oficina\lrodrigu\Oficina\PLAN%20DE%20AACION%202019\PRESENTACION%20DE%20RESULTADOS\S&#201;PTIMO%20%20%20SEGUIMIENTO%20PLAN%20DE%20ACCION%202019%20%20AGOSTO%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lrodrigu\Oficina\lrodrigu\Oficina\PLAN%20DE%20AACION%202019\PRESENTACION%20DE%20RESULTADOS\S&#201;PTIMO%20%20%20SEGUIMIENTO%20PLAN%20DE%20ACCION%202019%20%20AGOSTO%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lrodrigu\Oficina\lrodrigu\Oficina\PLAN%20DE%20AACION%202019\PRESENTACION%20DE%20RESULTADOS\S&#201;PTIMO%20%20%20SEGUIMIENTO%20PLAN%20DE%20ACCION%202019%20%20AGOSTO%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lrodrigu\Oficina\lrodrigu\Oficina\PLAN%20DE%20AACION%202019\PRESENTACION%20DE%20RESULTADOS\S&#201;PTIMO%20%20%20SEGUIMIENTO%20PLAN%20DE%20ACCION%202019%20%20AGOSTO%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b="1" dirty="0">
                <a:solidFill>
                  <a:srgbClr val="002060"/>
                </a:solidFill>
              </a:rPr>
              <a:t>Agosto 31 de 2019</a:t>
            </a: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rgbClr val="002060"/>
                </a:solidFill>
              </a:rPr>
              <a:t>Corte a </a:t>
            </a:r>
            <a:r>
              <a:rPr lang="es-CO" sz="2400" noProof="0" dirty="0">
                <a:solidFill>
                  <a:srgbClr val="002060"/>
                </a:solidFill>
              </a:rPr>
              <a:t>octubre</a:t>
            </a:r>
            <a:r>
              <a:rPr lang="en-US" sz="2400" dirty="0">
                <a:solidFill>
                  <a:srgbClr val="002060"/>
                </a:solidFill>
              </a:rPr>
              <a:t>  31 de 2019</a:t>
            </a:r>
            <a:endParaRPr lang="es-CO" sz="2400" dirty="0">
              <a:solidFill>
                <a:srgbClr val="002060"/>
              </a:solidFill>
            </a:endParaRP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b="1" dirty="0">
                <a:solidFill>
                  <a:srgbClr val="002060"/>
                </a:solidFill>
              </a:rPr>
              <a:t>Agosto 31 de 2019</a:t>
            </a: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rgbClr val="002060"/>
                </a:solidFill>
              </a:rPr>
              <a:t>Corte a </a:t>
            </a:r>
            <a:r>
              <a:rPr lang="es-CO" sz="2400" noProof="0" dirty="0">
                <a:solidFill>
                  <a:srgbClr val="002060"/>
                </a:solidFill>
              </a:rPr>
              <a:t>octubre</a:t>
            </a:r>
            <a:r>
              <a:rPr lang="en-US" sz="2400" dirty="0">
                <a:solidFill>
                  <a:srgbClr val="002060"/>
                </a:solidFill>
              </a:rPr>
              <a:t>  31 de 2019</a:t>
            </a:r>
            <a:endParaRPr lang="es-CO" sz="2400" dirty="0">
              <a:solidFill>
                <a:srgbClr val="002060"/>
              </a:solidFill>
            </a:endParaRP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b="1" dirty="0">
                <a:solidFill>
                  <a:srgbClr val="002060"/>
                </a:solidFill>
              </a:rPr>
              <a:t>Agosto 31 de 2019</a:t>
            </a: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rgbClr val="002060"/>
                </a:solidFill>
              </a:rPr>
              <a:t>Corte a </a:t>
            </a:r>
            <a:r>
              <a:rPr lang="es-CO" sz="2400" noProof="0" dirty="0">
                <a:solidFill>
                  <a:srgbClr val="002060"/>
                </a:solidFill>
              </a:rPr>
              <a:t>octubre</a:t>
            </a:r>
            <a:r>
              <a:rPr lang="en-US" sz="2400" dirty="0">
                <a:solidFill>
                  <a:srgbClr val="002060"/>
                </a:solidFill>
              </a:rPr>
              <a:t>  31 de 2019</a:t>
            </a:r>
            <a:endParaRPr lang="es-CO" sz="2400" dirty="0">
              <a:solidFill>
                <a:srgbClr val="002060"/>
              </a:solidFill>
            </a:endParaRP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b="1" dirty="0">
                <a:solidFill>
                  <a:srgbClr val="002060"/>
                </a:solidFill>
              </a:rPr>
              <a:t>Agosto 31 de 2019</a:t>
            </a: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rgbClr val="002060"/>
                </a:solidFill>
              </a:rPr>
              <a:t>Corte a </a:t>
            </a:r>
            <a:r>
              <a:rPr lang="es-CO" sz="2400" noProof="0" dirty="0">
                <a:solidFill>
                  <a:srgbClr val="002060"/>
                </a:solidFill>
              </a:rPr>
              <a:t>octubre</a:t>
            </a:r>
            <a:r>
              <a:rPr lang="en-US" sz="2400" dirty="0">
                <a:solidFill>
                  <a:srgbClr val="002060"/>
                </a:solidFill>
              </a:rPr>
              <a:t>  31 de 2019</a:t>
            </a:r>
            <a:endParaRPr lang="es-CO" sz="2400" dirty="0">
              <a:solidFill>
                <a:srgbClr val="002060"/>
              </a:solidFill>
            </a:endParaRP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b="1" dirty="0">
                <a:solidFill>
                  <a:srgbClr val="002060"/>
                </a:solidFill>
              </a:rPr>
              <a:t>Agosto 31 de 2019</a:t>
            </a: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rgbClr val="002060"/>
                </a:solidFill>
              </a:rPr>
              <a:t>Corte a </a:t>
            </a:r>
            <a:r>
              <a:rPr lang="es-CO" sz="2400" noProof="0" dirty="0">
                <a:solidFill>
                  <a:srgbClr val="002060"/>
                </a:solidFill>
              </a:rPr>
              <a:t>octubre</a:t>
            </a:r>
            <a:r>
              <a:rPr lang="en-US" sz="2400" dirty="0">
                <a:solidFill>
                  <a:srgbClr val="002060"/>
                </a:solidFill>
              </a:rPr>
              <a:t>  31 de 2019</a:t>
            </a:r>
            <a:endParaRPr lang="es-CO" sz="2400" dirty="0">
              <a:solidFill>
                <a:srgbClr val="002060"/>
              </a:solidFill>
            </a:endParaRP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b="1" dirty="0">
                <a:solidFill>
                  <a:srgbClr val="002060"/>
                </a:solidFill>
              </a:rPr>
              <a:t>Agosto 31 de 2019</a:t>
            </a:r>
          </a:p>
          <a:p>
            <a:pPr>
              <a:defRPr/>
            </a:pPr>
            <a:endParaRPr lang="es-C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32505194769842E-2"/>
          <c:y val="0.10484858123647488"/>
          <c:w val="0.86757987242189694"/>
          <c:h val="0.85639922302615945"/>
        </c:manualLayout>
      </c:layout>
      <c:bar3DChart>
        <c:barDir val="col"/>
        <c:grouping val="stacked"/>
        <c:varyColors val="0"/>
        <c:dLbls>
          <c:showLegendKey val="0"/>
          <c:showVal val="0"/>
          <c:showCatName val="0"/>
          <c:showSerName val="0"/>
          <c:showPercent val="0"/>
          <c:showBubbleSize val="0"/>
        </c:dLbls>
        <c:gapWidth val="150"/>
        <c:shape val="box"/>
        <c:axId val="186126920"/>
        <c:axId val="186127312"/>
        <c:axId val="0"/>
      </c:bar3DChart>
      <c:catAx>
        <c:axId val="18612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7312"/>
        <c:crosses val="autoZero"/>
        <c:auto val="1"/>
        <c:lblAlgn val="ctr"/>
        <c:lblOffset val="100"/>
        <c:noMultiLvlLbl val="0"/>
      </c:catAx>
      <c:valAx>
        <c:axId val="186127312"/>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s-CO"/>
          </a:p>
        </c:txPr>
        <c:crossAx val="18612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AC258-C5A3-4226-902A-777C4F53B69B}" type="datetimeFigureOut">
              <a:rPr lang="es-CO" smtClean="0"/>
              <a:t>20/10/2020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AB847-946E-4A68-8614-08CC55D1CAB0}" type="slidenum">
              <a:rPr lang="es-CO" smtClean="0"/>
              <a:t>‹Nº›</a:t>
            </a:fld>
            <a:endParaRPr lang="es-CO"/>
          </a:p>
        </p:txBody>
      </p:sp>
    </p:spTree>
    <p:extLst>
      <p:ext uri="{BB962C8B-B14F-4D97-AF65-F5344CB8AC3E}">
        <p14:creationId xmlns:p14="http://schemas.microsoft.com/office/powerpoint/2010/main" val="1918437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8E5DB21-55B1-4DDB-886F-5B9A7DB67DC0}" type="slidenum">
              <a:rPr lang="es-CO" smtClean="0"/>
              <a:t>2</a:t>
            </a:fld>
            <a:endParaRPr lang="es-CO" dirty="0"/>
          </a:p>
        </p:txBody>
      </p:sp>
    </p:spTree>
    <p:extLst>
      <p:ext uri="{BB962C8B-B14F-4D97-AF65-F5344CB8AC3E}">
        <p14:creationId xmlns:p14="http://schemas.microsoft.com/office/powerpoint/2010/main" val="94421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8E5DB21-55B1-4DDB-886F-5B9A7DB67DC0}" type="slidenum">
              <a:rPr lang="es-CO" smtClean="0"/>
              <a:t>3</a:t>
            </a:fld>
            <a:endParaRPr lang="es-CO" dirty="0"/>
          </a:p>
        </p:txBody>
      </p:sp>
    </p:spTree>
    <p:extLst>
      <p:ext uri="{BB962C8B-B14F-4D97-AF65-F5344CB8AC3E}">
        <p14:creationId xmlns:p14="http://schemas.microsoft.com/office/powerpoint/2010/main" val="218441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8E5DB21-55B1-4DDB-886F-5B9A7DB67DC0}" type="slidenum">
              <a:rPr lang="es-CO" smtClean="0"/>
              <a:t>8</a:t>
            </a:fld>
            <a:endParaRPr lang="es-CO" dirty="0"/>
          </a:p>
        </p:txBody>
      </p:sp>
    </p:spTree>
    <p:extLst>
      <p:ext uri="{BB962C8B-B14F-4D97-AF65-F5344CB8AC3E}">
        <p14:creationId xmlns:p14="http://schemas.microsoft.com/office/powerpoint/2010/main" val="78197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88E5DB21-55B1-4DDB-886F-5B9A7DB67DC0}" type="slidenum">
              <a:rPr lang="es-CO" smtClean="0"/>
              <a:t>13</a:t>
            </a:fld>
            <a:endParaRPr lang="es-CO" dirty="0"/>
          </a:p>
        </p:txBody>
      </p:sp>
    </p:spTree>
    <p:extLst>
      <p:ext uri="{BB962C8B-B14F-4D97-AF65-F5344CB8AC3E}">
        <p14:creationId xmlns:p14="http://schemas.microsoft.com/office/powerpoint/2010/main" val="180386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18DD27-0FA4-43A4-9ACB-4505FB7B6E1C}" type="slidenum">
              <a:rPr lang="es-CO" smtClean="0"/>
              <a:t>14</a:t>
            </a:fld>
            <a:endParaRPr lang="es-CO" dirty="0"/>
          </a:p>
        </p:txBody>
      </p:sp>
    </p:spTree>
    <p:extLst>
      <p:ext uri="{BB962C8B-B14F-4D97-AF65-F5344CB8AC3E}">
        <p14:creationId xmlns:p14="http://schemas.microsoft.com/office/powerpoint/2010/main" val="200148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18DD27-0FA4-43A4-9ACB-4505FB7B6E1C}" type="slidenum">
              <a:rPr lang="es-CO" smtClean="0"/>
              <a:t>15</a:t>
            </a:fld>
            <a:endParaRPr lang="es-CO" dirty="0"/>
          </a:p>
        </p:txBody>
      </p:sp>
    </p:spTree>
    <p:extLst>
      <p:ext uri="{BB962C8B-B14F-4D97-AF65-F5344CB8AC3E}">
        <p14:creationId xmlns:p14="http://schemas.microsoft.com/office/powerpoint/2010/main" val="419533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18DD27-0FA4-43A4-9ACB-4505FB7B6E1C}" type="slidenum">
              <a:rPr lang="es-CO" smtClean="0"/>
              <a:t>16</a:t>
            </a:fld>
            <a:endParaRPr lang="es-CO" dirty="0"/>
          </a:p>
        </p:txBody>
      </p:sp>
    </p:spTree>
    <p:extLst>
      <p:ext uri="{BB962C8B-B14F-4D97-AF65-F5344CB8AC3E}">
        <p14:creationId xmlns:p14="http://schemas.microsoft.com/office/powerpoint/2010/main" val="87933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218DD27-0FA4-43A4-9ACB-4505FB7B6E1C}" type="slidenum">
              <a:rPr lang="es-CO" smtClean="0"/>
              <a:t>17</a:t>
            </a:fld>
            <a:endParaRPr lang="es-CO" dirty="0"/>
          </a:p>
        </p:txBody>
      </p:sp>
    </p:spTree>
    <p:extLst>
      <p:ext uri="{BB962C8B-B14F-4D97-AF65-F5344CB8AC3E}">
        <p14:creationId xmlns:p14="http://schemas.microsoft.com/office/powerpoint/2010/main" val="180749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26520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87479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42681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66520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70705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56432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29789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01052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35853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70830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endParaRPr lang="es-ES"/>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7D099D4-B411-6A4B-9506-A15F2200E0E9}" type="datetimeFigureOut">
              <a:rPr lang="es-ES" smtClean="0"/>
              <a:t>20/10/2020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85775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099D4-B411-6A4B-9506-A15F2200E0E9}" type="datetimeFigureOut">
              <a:rPr lang="es-ES" smtClean="0"/>
              <a:t>20/10/2020</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9B2D7-4CCC-CF48-97CC-5CC9F10C7054}" type="slidenum">
              <a:rPr lang="es-ES" smtClean="0"/>
              <a:t>‹Nº›</a:t>
            </a:fld>
            <a:endParaRPr lang="es-ES" dirty="0"/>
          </a:p>
        </p:txBody>
      </p:sp>
    </p:spTree>
    <p:extLst>
      <p:ext uri="{BB962C8B-B14F-4D97-AF65-F5344CB8AC3E}">
        <p14:creationId xmlns:p14="http://schemas.microsoft.com/office/powerpoint/2010/main" val="1877565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9D709B9-AB55-734A-8562-6D88AAB0D5E2}"/>
              </a:ext>
            </a:extLst>
          </p:cNvPr>
          <p:cNvSpPr txBox="1"/>
          <p:nvPr/>
        </p:nvSpPr>
        <p:spPr>
          <a:xfrm>
            <a:off x="946484" y="2171684"/>
            <a:ext cx="10090484"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5000" b="1" i="0" u="none" strike="noStrike" kern="1200" cap="none" spc="0" normalizeH="0" baseline="0" noProof="0" dirty="0">
                <a:ln>
                  <a:noFill/>
                </a:ln>
                <a:solidFill>
                  <a:srgbClr val="183A68"/>
                </a:solidFill>
                <a:effectLst/>
                <a:uLnTx/>
                <a:uFillTx/>
                <a:latin typeface="Calibri" panose="020F0502020204030204"/>
                <a:ea typeface="+mn-ea"/>
                <a:cs typeface="+mn-cs"/>
              </a:rPr>
              <a:t>Seguimiento a Plan de Acción Institucional 2020, corte a  </a:t>
            </a:r>
            <a:r>
              <a:rPr lang="es-CO" sz="5000" b="1" dirty="0">
                <a:solidFill>
                  <a:srgbClr val="183A68"/>
                </a:solidFill>
                <a:latin typeface="Calibri" panose="020F0502020204030204"/>
              </a:rPr>
              <a:t>septiembre 30</a:t>
            </a:r>
            <a:r>
              <a:rPr kumimoji="0" lang="es-CO" sz="5000" b="1" i="0" u="none" strike="noStrike" kern="1200" cap="none" spc="0" normalizeH="0" baseline="0" noProof="0" dirty="0">
                <a:ln>
                  <a:noFill/>
                </a:ln>
                <a:solidFill>
                  <a:srgbClr val="183A68"/>
                </a:solidFill>
                <a:effectLst/>
                <a:uLnTx/>
                <a:uFillTx/>
                <a:latin typeface="Calibri" panose="020F0502020204030204"/>
                <a:ea typeface="+mn-ea"/>
                <a:cs typeface="+mn-cs"/>
              </a:rPr>
              <a:t> </a:t>
            </a:r>
          </a:p>
        </p:txBody>
      </p:sp>
      <p:sp>
        <p:nvSpPr>
          <p:cNvPr id="7" name="CuadroTexto 6">
            <a:extLst>
              <a:ext uri="{FF2B5EF4-FFF2-40B4-BE49-F238E27FC236}">
                <a16:creationId xmlns:a16="http://schemas.microsoft.com/office/drawing/2014/main" id="{E9D21E31-7517-C04B-88C4-2EF3D973414D}"/>
              </a:ext>
            </a:extLst>
          </p:cNvPr>
          <p:cNvSpPr txBox="1"/>
          <p:nvPr/>
        </p:nvSpPr>
        <p:spPr>
          <a:xfrm>
            <a:off x="3721768" y="4751463"/>
            <a:ext cx="8470232" cy="1425005"/>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s-CO" sz="2400" b="1" dirty="0">
                <a:solidFill>
                  <a:srgbClr val="4BAAE0"/>
                </a:solidFill>
                <a:latin typeface="Calibri" panose="020F0502020204030204"/>
              </a:rPr>
              <a:t>Octubre 16 de</a:t>
            </a:r>
            <a:r>
              <a:rPr lang="en-US" sz="2400" b="1" noProof="0" dirty="0">
                <a:solidFill>
                  <a:srgbClr val="4BAAE0"/>
                </a:solidFill>
                <a:latin typeface="Calibri" panose="020F0502020204030204"/>
              </a:rPr>
              <a:t> 2020</a:t>
            </a:r>
            <a:endParaRPr kumimoji="0" lang="en-US" sz="2400" b="1" i="0" u="none" strike="noStrike" kern="1200" cap="none" spc="0" normalizeH="0" baseline="0" noProof="0" dirty="0">
              <a:ln>
                <a:noFill/>
              </a:ln>
              <a:solidFill>
                <a:srgbClr val="4BAAE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4BAAE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79048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072A92BD-4068-4695-9876-803583D63889}"/>
              </a:ext>
            </a:extLst>
          </p:cNvPr>
          <p:cNvGraphicFramePr>
            <a:graphicFrameLocks noGrp="1"/>
          </p:cNvGraphicFramePr>
          <p:nvPr>
            <p:extLst>
              <p:ext uri="{D42A27DB-BD31-4B8C-83A1-F6EECF244321}">
                <p14:modId xmlns:p14="http://schemas.microsoft.com/office/powerpoint/2010/main" val="3412900428"/>
              </p:ext>
            </p:extLst>
          </p:nvPr>
        </p:nvGraphicFramePr>
        <p:xfrm>
          <a:off x="593560" y="522943"/>
          <a:ext cx="11053006" cy="5425335"/>
        </p:xfrm>
        <a:graphic>
          <a:graphicData uri="http://schemas.openxmlformats.org/drawingml/2006/table">
            <a:tbl>
              <a:tblPr>
                <a:tableStyleId>{BDBED569-4797-4DF1-A0F4-6AAB3CD982D8}</a:tableStyleId>
              </a:tblPr>
              <a:tblGrid>
                <a:gridCol w="991400">
                  <a:extLst>
                    <a:ext uri="{9D8B030D-6E8A-4147-A177-3AD203B41FA5}">
                      <a16:colId xmlns:a16="http://schemas.microsoft.com/office/drawing/2014/main" val="1829966704"/>
                    </a:ext>
                  </a:extLst>
                </a:gridCol>
                <a:gridCol w="911924">
                  <a:extLst>
                    <a:ext uri="{9D8B030D-6E8A-4147-A177-3AD203B41FA5}">
                      <a16:colId xmlns:a16="http://schemas.microsoft.com/office/drawing/2014/main" val="3732983623"/>
                    </a:ext>
                  </a:extLst>
                </a:gridCol>
                <a:gridCol w="1191384">
                  <a:extLst>
                    <a:ext uri="{9D8B030D-6E8A-4147-A177-3AD203B41FA5}">
                      <a16:colId xmlns:a16="http://schemas.microsoft.com/office/drawing/2014/main" val="2765043745"/>
                    </a:ext>
                  </a:extLst>
                </a:gridCol>
                <a:gridCol w="926632">
                  <a:extLst>
                    <a:ext uri="{9D8B030D-6E8A-4147-A177-3AD203B41FA5}">
                      <a16:colId xmlns:a16="http://schemas.microsoft.com/office/drawing/2014/main" val="1895289351"/>
                    </a:ext>
                  </a:extLst>
                </a:gridCol>
                <a:gridCol w="1059008">
                  <a:extLst>
                    <a:ext uri="{9D8B030D-6E8A-4147-A177-3AD203B41FA5}">
                      <a16:colId xmlns:a16="http://schemas.microsoft.com/office/drawing/2014/main" val="2769523554"/>
                    </a:ext>
                  </a:extLst>
                </a:gridCol>
                <a:gridCol w="764839">
                  <a:extLst>
                    <a:ext uri="{9D8B030D-6E8A-4147-A177-3AD203B41FA5}">
                      <a16:colId xmlns:a16="http://schemas.microsoft.com/office/drawing/2014/main" val="2562755083"/>
                    </a:ext>
                  </a:extLst>
                </a:gridCol>
                <a:gridCol w="958854">
                  <a:extLst>
                    <a:ext uri="{9D8B030D-6E8A-4147-A177-3AD203B41FA5}">
                      <a16:colId xmlns:a16="http://schemas.microsoft.com/office/drawing/2014/main" val="2962503041"/>
                    </a:ext>
                  </a:extLst>
                </a:gridCol>
                <a:gridCol w="2750174">
                  <a:extLst>
                    <a:ext uri="{9D8B030D-6E8A-4147-A177-3AD203B41FA5}">
                      <a16:colId xmlns:a16="http://schemas.microsoft.com/office/drawing/2014/main" val="1586731087"/>
                    </a:ext>
                  </a:extLst>
                </a:gridCol>
                <a:gridCol w="499597">
                  <a:extLst>
                    <a:ext uri="{9D8B030D-6E8A-4147-A177-3AD203B41FA5}">
                      <a16:colId xmlns:a16="http://schemas.microsoft.com/office/drawing/2014/main" val="3525966298"/>
                    </a:ext>
                  </a:extLst>
                </a:gridCol>
                <a:gridCol w="499597">
                  <a:extLst>
                    <a:ext uri="{9D8B030D-6E8A-4147-A177-3AD203B41FA5}">
                      <a16:colId xmlns:a16="http://schemas.microsoft.com/office/drawing/2014/main" val="536853248"/>
                    </a:ext>
                  </a:extLst>
                </a:gridCol>
                <a:gridCol w="499597">
                  <a:extLst>
                    <a:ext uri="{9D8B030D-6E8A-4147-A177-3AD203B41FA5}">
                      <a16:colId xmlns:a16="http://schemas.microsoft.com/office/drawing/2014/main" val="4226726745"/>
                    </a:ext>
                  </a:extLst>
                </a:gridCol>
              </a:tblGrid>
              <a:tr h="200860">
                <a:tc rowSpan="2">
                  <a:txBody>
                    <a:bodyPr/>
                    <a:lstStyle/>
                    <a:p>
                      <a:pPr algn="ctr" fontAlgn="ctr"/>
                      <a:r>
                        <a:rPr lang="es-CO" sz="1100" u="none" strike="noStrike" dirty="0">
                          <a:solidFill>
                            <a:schemeClr val="bg1"/>
                          </a:solidFill>
                          <a:effectLst/>
                        </a:rPr>
                        <a:t>Hitos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Indicador</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Actividades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u="none" strike="noStrike" dirty="0">
                          <a:solidFill>
                            <a:schemeClr val="bg1"/>
                          </a:solidFill>
                          <a:effectLst/>
                        </a:rPr>
                        <a:t>Áreas </a:t>
                      </a:r>
                      <a:r>
                        <a:rPr lang="es-CO" sz="1100" b="1" i="0" u="none" strike="noStrike" dirty="0">
                          <a:solidFill>
                            <a:schemeClr val="bg1"/>
                          </a:solidFill>
                          <a:effectLst/>
                          <a:latin typeface="+mn-lt"/>
                        </a:rPr>
                        <a:t>Involucradas</a:t>
                      </a: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Resultado Esperado/ Producto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gridSpan="2">
                  <a:txBody>
                    <a:bodyPr/>
                    <a:lstStyle/>
                    <a:p>
                      <a:pPr algn="ctr" fontAlgn="ctr"/>
                      <a:r>
                        <a:rPr lang="es-CO" sz="1200" u="none" strike="noStrike" dirty="0">
                          <a:solidFill>
                            <a:schemeClr val="bg1"/>
                          </a:solidFill>
                          <a:effectLst/>
                        </a:rPr>
                        <a:t>VIGENCIA 2020</a:t>
                      </a: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solidFill>
                      <a:schemeClr val="accent5">
                        <a:lumMod val="75000"/>
                      </a:schemeClr>
                    </a:solidFill>
                  </a:tcPr>
                </a:tc>
                <a:extLst>
                  <a:ext uri="{0D108BD9-81ED-4DB2-BD59-A6C34878D82A}">
                    <a16:rowId xmlns:a16="http://schemas.microsoft.com/office/drawing/2014/main" val="1787538577"/>
                  </a:ext>
                </a:extLst>
              </a:tr>
              <a:tr h="640242">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u="none" strike="noStrike" dirty="0">
                          <a:solidFill>
                            <a:schemeClr val="bg1"/>
                          </a:solidFill>
                          <a:effectLst/>
                        </a:rPr>
                        <a:t>Fecha de Inicio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100" u="none" strike="noStrike" dirty="0">
                          <a:solidFill>
                            <a:schemeClr val="bg1"/>
                          </a:solidFill>
                          <a:effectLst/>
                        </a:rPr>
                        <a:t>Fecha Fin</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4157073015"/>
                  </a:ext>
                </a:extLst>
              </a:tr>
              <a:tr h="869796">
                <a:tc rowSpan="4">
                  <a:txBody>
                    <a:bodyPr/>
                    <a:lstStyle/>
                    <a:p>
                      <a:pPr algn="l" fontAlgn="ctr"/>
                      <a:r>
                        <a:rPr lang="es-CO" sz="1100" u="none" strike="noStrike" dirty="0">
                          <a:effectLst/>
                        </a:rPr>
                        <a:t>4. Realizar la primera etapa de arquitectura organizacional</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rowSpan="4">
                  <a:txBody>
                    <a:bodyPr/>
                    <a:lstStyle/>
                    <a:p>
                      <a:pPr algn="ctr" fontAlgn="ctr"/>
                      <a:r>
                        <a:rPr lang="pt-BR" sz="1200" b="0" i="0" u="none" strike="noStrike" dirty="0">
                          <a:solidFill>
                            <a:srgbClr val="000000"/>
                          </a:solidFill>
                          <a:effectLst/>
                          <a:latin typeface="Calibri" panose="020F0502020204030204" pitchFamily="34" charset="0"/>
                        </a:rPr>
                        <a:t>Modelo de </a:t>
                      </a:r>
                      <a:r>
                        <a:rPr lang="es-CO" sz="1200" b="0" i="0" u="none" strike="noStrike" noProof="0" dirty="0">
                          <a:solidFill>
                            <a:srgbClr val="000000"/>
                          </a:solidFill>
                          <a:effectLst/>
                          <a:latin typeface="Calibri" panose="020F0502020204030204" pitchFamily="34" charset="0"/>
                        </a:rPr>
                        <a:t>arquitectura</a:t>
                      </a:r>
                      <a:r>
                        <a:rPr lang="pt-BR" sz="1200" b="0" i="0" u="none" strike="noStrike" dirty="0">
                          <a:solidFill>
                            <a:srgbClr val="000000"/>
                          </a:solidFill>
                          <a:effectLst/>
                          <a:latin typeface="Calibri" panose="020F0502020204030204" pitchFamily="34" charset="0"/>
                        </a:rPr>
                        <a:t> a implementar</a:t>
                      </a:r>
                    </a:p>
                  </a:txBody>
                  <a:tcPr marL="9525" marR="9525" marT="9525" marB="0" anchor="ctr">
                    <a:solidFill>
                      <a:srgbClr val="EDFBDC"/>
                    </a:solidFill>
                  </a:tcPr>
                </a:tc>
                <a:tc>
                  <a:txBody>
                    <a:bodyPr/>
                    <a:lstStyle/>
                    <a:p>
                      <a:pPr algn="l" fontAlgn="ctr"/>
                      <a:r>
                        <a:rPr lang="es-CO" sz="1200" b="0" i="0" u="none" strike="noStrike" dirty="0">
                          <a:solidFill>
                            <a:srgbClr val="000000"/>
                          </a:solidFill>
                          <a:effectLst/>
                          <a:latin typeface="Calibri" panose="020F0502020204030204" pitchFamily="34" charset="0"/>
                        </a:rPr>
                        <a:t>Diagnosticar la situación actual</a:t>
                      </a:r>
                    </a:p>
                  </a:txBody>
                  <a:tcPr marL="9525" marR="9525" marT="9525" marB="0" anchor="ctr">
                    <a:solidFill>
                      <a:srgbClr val="EDFBDC"/>
                    </a:solidFill>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u="none" strike="noStrike" kern="1200" dirty="0">
                          <a:solidFill>
                            <a:schemeClr val="tx1"/>
                          </a:solidFill>
                          <a:effectLst/>
                          <a:latin typeface="+mn-lt"/>
                          <a:ea typeface="+mn-ea"/>
                          <a:cs typeface="+mn-cs"/>
                        </a:rPr>
                        <a:t>Subgerencia Administrativa </a:t>
                      </a:r>
                    </a:p>
                    <a:p>
                      <a:pPr algn="ctr" fontAlgn="ctr"/>
                      <a:r>
                        <a:rPr lang="es-CO" sz="1200" u="none" strike="noStrike" kern="1200" dirty="0">
                          <a:solidFill>
                            <a:schemeClr val="tx1"/>
                          </a:solidFill>
                          <a:effectLst/>
                          <a:latin typeface="+mn-lt"/>
                          <a:ea typeface="+mn-ea"/>
                          <a:cs typeface="+mn-cs"/>
                        </a:rPr>
                        <a:t> y </a:t>
                      </a:r>
                      <a:r>
                        <a:rPr lang="es-ES" sz="1200" u="none" strike="noStrike" kern="1200" dirty="0">
                          <a:solidFill>
                            <a:schemeClr val="tx1"/>
                          </a:solidFill>
                          <a:effectLst/>
                          <a:latin typeface="+mn-lt"/>
                          <a:ea typeface="+mn-ea"/>
                          <a:cs typeface="+mn-cs"/>
                        </a:rPr>
                        <a:t>Grupo de Tecnologías de la Información</a:t>
                      </a:r>
                      <a:endParaRPr lang="es-CO" sz="1200" u="none" strike="noStrike" kern="1200" dirty="0">
                        <a:solidFill>
                          <a:schemeClr val="tx1"/>
                        </a:solidFill>
                        <a:effectLst/>
                        <a:latin typeface="+mn-lt"/>
                        <a:ea typeface="+mn-ea"/>
                        <a:cs typeface="+mn-cs"/>
                      </a:endParaRPr>
                    </a:p>
                  </a:txBody>
                  <a:tcPr marL="9525" marR="9525" marT="9525" marB="0" anchor="ctr">
                    <a:solidFill>
                      <a:schemeClr val="accent3">
                        <a:lumMod val="20000"/>
                        <a:lumOff val="80000"/>
                      </a:schemeClr>
                    </a:solidFill>
                  </a:tcPr>
                </a:tc>
                <a:tc>
                  <a:txBody>
                    <a:bodyPr/>
                    <a:lstStyle/>
                    <a:p>
                      <a:pPr algn="l" fontAlgn="ctr"/>
                      <a:r>
                        <a:rPr lang="es-CO" sz="1200" b="0" i="0" u="none" strike="noStrike" dirty="0">
                          <a:solidFill>
                            <a:srgbClr val="000000"/>
                          </a:solidFill>
                          <a:effectLst/>
                          <a:latin typeface="Calibri" panose="020F0502020204030204" pitchFamily="34" charset="0"/>
                        </a:rPr>
                        <a:t>Diagnóstico elaborado con las respectivas recomendaciones </a:t>
                      </a:r>
                    </a:p>
                  </a:txBody>
                  <a:tcPr marL="9525" marR="9525" marT="9525"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1/02/2020</a:t>
                      </a:r>
                    </a:p>
                  </a:txBody>
                  <a:tcPr marL="9525" marR="9525" marT="9525"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28/02/2020</a:t>
                      </a:r>
                    </a:p>
                  </a:txBody>
                  <a:tcPr marL="9525" marR="9525" marT="9525" marB="0" anchor="ctr">
                    <a:solidFill>
                      <a:srgbClr val="EDFBDC"/>
                    </a:solidFill>
                  </a:tcPr>
                </a:tc>
                <a:tc>
                  <a:txBody>
                    <a:bodyPr/>
                    <a:lstStyle/>
                    <a:p>
                      <a:pPr algn="just" fontAlgn="ctr"/>
                      <a:r>
                        <a:rPr lang="es-CO" sz="1200" b="0" i="0" u="none" strike="noStrike" dirty="0">
                          <a:solidFill>
                            <a:srgbClr val="000000"/>
                          </a:solidFill>
                          <a:effectLst/>
                          <a:latin typeface="Calibri" panose="020F0502020204030204" pitchFamily="34" charset="0"/>
                        </a:rPr>
                        <a:t>En el documento arquitectura en referencia ENTerrirorio, está contenido el análisis de la situación actual y un diagnóstico en general</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rowSpan="4">
                  <a:txBody>
                    <a:bodyPr/>
                    <a:lstStyle/>
                    <a:p>
                      <a:pPr algn="ctr" fontAlgn="ctr"/>
                      <a:r>
                        <a:rPr lang="es-CO" sz="1100" b="0" i="0" u="none" strike="noStrike" dirty="0">
                          <a:solidFill>
                            <a:srgbClr val="000000"/>
                          </a:solidFill>
                          <a:effectLst/>
                          <a:latin typeface="Calibri" panose="020F0502020204030204" pitchFamily="34" charset="0"/>
                        </a:rPr>
                        <a:t>23%</a:t>
                      </a:r>
                    </a:p>
                  </a:txBody>
                  <a:tcPr marL="9525" marR="9525" marT="9525" marB="0" anchor="ctr">
                    <a:solidFill>
                      <a:srgbClr val="EDFBDC"/>
                    </a:solidFill>
                  </a:tcPr>
                </a:tc>
                <a:extLst>
                  <a:ext uri="{0D108BD9-81ED-4DB2-BD59-A6C34878D82A}">
                    <a16:rowId xmlns:a16="http://schemas.microsoft.com/office/drawing/2014/main" val="1729170035"/>
                  </a:ext>
                </a:extLst>
              </a:tr>
              <a:tr h="697630">
                <a:tc vMerge="1">
                  <a:txBody>
                    <a:bodyPr/>
                    <a:lstStyle/>
                    <a:p>
                      <a:endParaRPr lang="es-CO"/>
                    </a:p>
                  </a:txBody>
                  <a:tcPr/>
                </a:tc>
                <a:tc vMerge="1">
                  <a:txBody>
                    <a:bodyPr/>
                    <a:lstStyle/>
                    <a:p>
                      <a:endParaRPr lang="es-CO"/>
                    </a:p>
                  </a:txBody>
                  <a:tcPr/>
                </a:tc>
                <a:tc>
                  <a:txBody>
                    <a:bodyPr/>
                    <a:lstStyle/>
                    <a:p>
                      <a:pPr algn="l" fontAlgn="ctr"/>
                      <a:r>
                        <a:rPr lang="es-CO" sz="1200" b="0" i="0" u="none" strike="noStrike" dirty="0">
                          <a:solidFill>
                            <a:srgbClr val="000000"/>
                          </a:solidFill>
                          <a:effectLst/>
                          <a:latin typeface="Calibri" panose="020F0502020204030204" pitchFamily="34" charset="0"/>
                        </a:rPr>
                        <a:t>Definir el modelo a implementar</a:t>
                      </a:r>
                    </a:p>
                  </a:txBody>
                  <a:tcPr marL="9525" marR="9525" marT="9525" marB="0" anchor="ctr">
                    <a:solidFill>
                      <a:srgbClr val="EDFBDC"/>
                    </a:solidFill>
                  </a:tcPr>
                </a:tc>
                <a:tc vMerge="1">
                  <a:txBody>
                    <a:bodyPr/>
                    <a:lstStyle/>
                    <a:p>
                      <a:endParaRPr lang="es-CO"/>
                    </a:p>
                  </a:txBody>
                  <a:tcPr/>
                </a:tc>
                <a:tc>
                  <a:txBody>
                    <a:bodyPr/>
                    <a:lstStyle/>
                    <a:p>
                      <a:pPr algn="l" fontAlgn="ctr"/>
                      <a:r>
                        <a:rPr lang="es-CO" sz="1200" b="0" i="0" u="none" strike="noStrike" dirty="0">
                          <a:solidFill>
                            <a:srgbClr val="000000"/>
                          </a:solidFill>
                          <a:effectLst/>
                          <a:latin typeface="Calibri" panose="020F0502020204030204" pitchFamily="34" charset="0"/>
                        </a:rPr>
                        <a:t>Modelo diseñado</a:t>
                      </a:r>
                    </a:p>
                  </a:txBody>
                  <a:tcPr marL="9525" marR="9525" marT="9525"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1/03/2020</a:t>
                      </a:r>
                    </a:p>
                  </a:txBody>
                  <a:tcPr marL="9525" marR="9525" marT="9525"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30/04/2020</a:t>
                      </a:r>
                    </a:p>
                  </a:txBody>
                  <a:tcPr marL="9525" marR="9525" marT="9525" marB="0" anchor="ctr">
                    <a:solidFill>
                      <a:srgbClr val="EDFBDC"/>
                    </a:solidFill>
                  </a:tcPr>
                </a:tc>
                <a:tc>
                  <a:txBody>
                    <a:bodyPr/>
                    <a:lstStyle/>
                    <a:p>
                      <a:pPr algn="just" fontAlgn="ctr"/>
                      <a:r>
                        <a:rPr lang="es-CO" sz="1200" b="0" i="0" u="none" strike="noStrike" dirty="0">
                          <a:solidFill>
                            <a:srgbClr val="000000"/>
                          </a:solidFill>
                          <a:effectLst/>
                          <a:latin typeface="Calibri" panose="020F0502020204030204" pitchFamily="34" charset="0"/>
                        </a:rPr>
                        <a:t>Este documento de arquitectura  de referencia ENTerritorio cuenta con la definición del modelo que se requiere implementar en la entidad</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vMerge="1">
                  <a:txBody>
                    <a:bodyPr/>
                    <a:lstStyle/>
                    <a:p>
                      <a:endParaRPr lang="es-CO"/>
                    </a:p>
                  </a:txBody>
                  <a:tcPr>
                    <a:solidFill>
                      <a:srgbClr val="EDFBDC"/>
                    </a:solidFill>
                  </a:tcPr>
                </a:tc>
                <a:extLst>
                  <a:ext uri="{0D108BD9-81ED-4DB2-BD59-A6C34878D82A}">
                    <a16:rowId xmlns:a16="http://schemas.microsoft.com/office/drawing/2014/main" val="1142922583"/>
                  </a:ext>
                </a:extLst>
              </a:tr>
              <a:tr h="525464">
                <a:tc vMerge="1">
                  <a:txBody>
                    <a:bodyPr/>
                    <a:lstStyle/>
                    <a:p>
                      <a:pPr algn="l" fontAlgn="ct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vMerge="1">
                  <a:txBody>
                    <a:bodyPr/>
                    <a:lstStyle/>
                    <a:p>
                      <a:endParaRPr lang="es-CO"/>
                    </a:p>
                  </a:txBody>
                  <a:tcPr>
                    <a:solidFill>
                      <a:srgbClr val="EDFBDC"/>
                    </a:solidFill>
                  </a:tcPr>
                </a:tc>
                <a:tc>
                  <a:txBody>
                    <a:bodyPr/>
                    <a:lstStyle/>
                    <a:p>
                      <a:pPr algn="l" fontAlgn="ctr"/>
                      <a:r>
                        <a:rPr lang="es-CO" sz="1200" b="0" i="0" u="none" strike="noStrike" dirty="0">
                          <a:solidFill>
                            <a:srgbClr val="000000"/>
                          </a:solidFill>
                          <a:effectLst/>
                          <a:latin typeface="Calibri" panose="020F0502020204030204" pitchFamily="34" charset="0"/>
                        </a:rPr>
                        <a:t> Priorizar los proyectos a implementar</a:t>
                      </a:r>
                    </a:p>
                  </a:txBody>
                  <a:tcPr marL="9525" marR="9525" marT="9525" marB="0" anchor="ctr">
                    <a:solidFill>
                      <a:srgbClr val="EDFBDC"/>
                    </a:solidFill>
                  </a:tcPr>
                </a:tc>
                <a:tc vMerge="1">
                  <a:txBody>
                    <a:bodyPr/>
                    <a:lstStyle/>
                    <a:p>
                      <a:endParaRPr lang="es-CO" dirty="0"/>
                    </a:p>
                  </a:txBody>
                  <a:tcPr/>
                </a:tc>
                <a:tc>
                  <a:txBody>
                    <a:bodyPr/>
                    <a:lstStyle/>
                    <a:p>
                      <a:pPr algn="l" fontAlgn="ctr"/>
                      <a:r>
                        <a:rPr lang="es-CO" sz="1200" b="0" i="0" u="none" strike="noStrike" dirty="0">
                          <a:solidFill>
                            <a:srgbClr val="000000"/>
                          </a:solidFill>
                          <a:effectLst/>
                          <a:latin typeface="Calibri" panose="020F0502020204030204" pitchFamily="34" charset="0"/>
                        </a:rPr>
                        <a:t>Lista de proyectos priorizados</a:t>
                      </a:r>
                    </a:p>
                  </a:txBody>
                  <a:tcPr marL="9525" marR="9525" marT="9525"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1/03/2020</a:t>
                      </a:r>
                    </a:p>
                  </a:txBody>
                  <a:tcPr marL="9525" marR="9525" marT="9525"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30/04/2020</a:t>
                      </a:r>
                    </a:p>
                  </a:txBody>
                  <a:tcPr marL="9525" marR="9525" marT="9525" marB="0" anchor="ctr">
                    <a:solidFill>
                      <a:srgbClr val="EDFBDC"/>
                    </a:solidFill>
                  </a:tcPr>
                </a:tc>
                <a:tc>
                  <a:txBody>
                    <a:bodyPr/>
                    <a:lstStyle/>
                    <a:p>
                      <a:pPr algn="just" fontAlgn="ctr"/>
                      <a:r>
                        <a:rPr lang="es-CO" sz="1200" b="0" i="0" u="none" strike="noStrike" dirty="0">
                          <a:solidFill>
                            <a:srgbClr val="000000"/>
                          </a:solidFill>
                          <a:effectLst/>
                          <a:latin typeface="Calibri" panose="020F0502020204030204" pitchFamily="34" charset="0"/>
                        </a:rPr>
                        <a:t>En el documento de arquitectura de referencia de ENTerritorio se detallaron los proyectos priorizados</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tc>
                <a:tc vMerge="1">
                  <a:txBody>
                    <a:bodyPr/>
                    <a:lstStyle/>
                    <a:p>
                      <a:endParaRPr lang="es-CO"/>
                    </a:p>
                  </a:txBody>
                  <a:tcPr>
                    <a:solidFill>
                      <a:srgbClr val="EDFBDC"/>
                    </a:solidFill>
                  </a:tcPr>
                </a:tc>
                <a:extLst>
                  <a:ext uri="{0D108BD9-81ED-4DB2-BD59-A6C34878D82A}">
                    <a16:rowId xmlns:a16="http://schemas.microsoft.com/office/drawing/2014/main" val="3075914841"/>
                  </a:ext>
                </a:extLst>
              </a:tr>
              <a:tr h="1567386">
                <a:tc vMerge="1">
                  <a:txBody>
                    <a:bodyPr/>
                    <a:lstStyle/>
                    <a:p>
                      <a:pPr algn="l" fontAlgn="ct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vMerge="1">
                  <a:txBody>
                    <a:bodyPr/>
                    <a:lstStyle/>
                    <a:p>
                      <a:pPr algn="ctr" fontAlgn="ctr"/>
                      <a:endParaRPr lang="pt-BR" sz="120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a:txBody>
                    <a:bodyPr/>
                    <a:lstStyle/>
                    <a:p>
                      <a:pPr algn="l" fontAlgn="ctr"/>
                      <a:r>
                        <a:rPr lang="es-CO" sz="1200" b="0" i="0" u="none" strike="noStrike" dirty="0">
                          <a:solidFill>
                            <a:srgbClr val="000000"/>
                          </a:solidFill>
                          <a:effectLst/>
                          <a:latin typeface="Calibri" panose="020F0502020204030204" pitchFamily="34" charset="0"/>
                        </a:rPr>
                        <a:t> Implementación de Proyectos Priorizados con el alcance definido para la vigencia 2020</a:t>
                      </a:r>
                    </a:p>
                    <a:p>
                      <a:pPr algn="l" fontAlgn="ctr"/>
                      <a:r>
                        <a:rPr lang="es-CO" sz="1200" b="0" i="0" u="none" strike="noStrike" dirty="0">
                          <a:solidFill>
                            <a:srgbClr val="000000"/>
                          </a:solidFill>
                          <a:effectLst/>
                          <a:latin typeface="Calibri" panose="020F0502020204030204" pitchFamily="34" charset="0"/>
                        </a:rPr>
                        <a:t>Diagnosticar la situación actual</a:t>
                      </a:r>
                    </a:p>
                  </a:txBody>
                  <a:tcPr marL="9525" marR="9525" marT="9525" marB="0" anchor="ctr">
                    <a:solidFill>
                      <a:srgbClr val="EDFBDC"/>
                    </a:solidFill>
                  </a:tcPr>
                </a:tc>
                <a:tc vMerge="1">
                  <a:txBody>
                    <a:bodyPr/>
                    <a:lstStyle/>
                    <a:p>
                      <a:pPr algn="ctr" fontAlgn="ctr"/>
                      <a:endParaRPr lang="es-CO" sz="1200" u="none" strike="noStrike" kern="1200" dirty="0">
                        <a:solidFill>
                          <a:schemeClr val="tx1"/>
                        </a:solidFill>
                        <a:effectLst/>
                        <a:latin typeface="+mn-lt"/>
                        <a:ea typeface="+mn-ea"/>
                        <a:cs typeface="+mn-cs"/>
                      </a:endParaRPr>
                    </a:p>
                  </a:txBody>
                  <a:tcPr marL="9525" marR="9525" marT="9525" marB="0" anchor="ctr"/>
                </a:tc>
                <a:tc>
                  <a:txBody>
                    <a:bodyPr/>
                    <a:lstStyle/>
                    <a:p>
                      <a:pPr algn="l" fontAlgn="ctr"/>
                      <a:r>
                        <a:rPr lang="es-CO" sz="1200" b="0" i="0" u="none" strike="noStrike" dirty="0">
                          <a:solidFill>
                            <a:srgbClr val="000000"/>
                          </a:solidFill>
                          <a:effectLst/>
                          <a:latin typeface="Calibri" panose="020F0502020204030204" pitchFamily="34" charset="0"/>
                        </a:rPr>
                        <a:t>Proyectos priorizados implementados</a:t>
                      </a:r>
                    </a:p>
                  </a:txBody>
                  <a:tcPr marL="9525" marR="9525" marT="9525"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1/06/2020</a:t>
                      </a:r>
                    </a:p>
                  </a:txBody>
                  <a:tcPr marL="9525" marR="9525" marT="9525"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31/12/2020</a:t>
                      </a:r>
                    </a:p>
                  </a:txBody>
                  <a:tcPr marL="9525" marR="9525" marT="9525" marB="0" anchor="ctr">
                    <a:solidFill>
                      <a:srgbClr val="EDFBDC"/>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200" b="1" i="0" u="none" strike="noStrike" dirty="0">
                          <a:solidFill>
                            <a:srgbClr val="000000"/>
                          </a:solidFill>
                          <a:effectLst/>
                          <a:latin typeface="Calibri" panose="020F0502020204030204" pitchFamily="34" charset="0"/>
                        </a:rPr>
                        <a:t>ERP: </a:t>
                      </a:r>
                      <a:r>
                        <a:rPr lang="es-CO" sz="1200" b="0" i="0" u="none" strike="noStrike" dirty="0">
                          <a:solidFill>
                            <a:srgbClr val="000000"/>
                          </a:solidFill>
                          <a:effectLst/>
                          <a:latin typeface="Calibri" panose="020F0502020204030204" pitchFamily="34" charset="0"/>
                        </a:rPr>
                        <a:t>Actualmente en Ejecución de la fase </a:t>
                      </a:r>
                      <a:r>
                        <a:rPr lang="es-CO" sz="1200" b="0" i="0" u="none" strike="noStrike" dirty="0">
                          <a:solidFill>
                            <a:schemeClr val="tx1"/>
                          </a:solidFill>
                          <a:effectLst/>
                          <a:latin typeface="Calibri" panose="020F0502020204030204" pitchFamily="34" charset="0"/>
                        </a:rPr>
                        <a:t>Piloto: El avance general del proyecto es del 35% .</a:t>
                      </a:r>
                      <a:r>
                        <a:rPr lang="es-CO" sz="1200" b="1" i="0" u="none" strike="noStrike" dirty="0" err="1">
                          <a:solidFill>
                            <a:schemeClr val="tx1"/>
                          </a:solidFill>
                          <a:effectLst/>
                          <a:latin typeface="Calibri" panose="020F0502020204030204" pitchFamily="34" charset="0"/>
                        </a:rPr>
                        <a:t>Crystal</a:t>
                      </a:r>
                      <a:r>
                        <a:rPr lang="es-CO" sz="1200" b="1" i="0" u="none" strike="noStrike" dirty="0">
                          <a:solidFill>
                            <a:schemeClr val="tx1"/>
                          </a:solidFill>
                          <a:effectLst/>
                          <a:latin typeface="Calibri" panose="020F0502020204030204" pitchFamily="34" charset="0"/>
                        </a:rPr>
                        <a:t> Ball: </a:t>
                      </a:r>
                      <a:r>
                        <a:rPr lang="es-CO" sz="1200" b="0" i="0" u="none" strike="noStrike" dirty="0">
                          <a:solidFill>
                            <a:schemeClr val="tx1"/>
                          </a:solidFill>
                          <a:effectLst/>
                          <a:latin typeface="Calibri" panose="020F0502020204030204" pitchFamily="34" charset="0"/>
                        </a:rPr>
                        <a:t>Este proyecto se encuentra al 100%. </a:t>
                      </a:r>
                      <a:r>
                        <a:rPr lang="es-CO" sz="1200" b="1" kern="1200" dirty="0">
                          <a:solidFill>
                            <a:schemeClr val="tx1"/>
                          </a:solidFill>
                          <a:effectLst/>
                          <a:latin typeface="+mn-lt"/>
                          <a:ea typeface="+mn-ea"/>
                          <a:cs typeface="+mn-cs"/>
                        </a:rPr>
                        <a:t>PROYECTO HUB- ESTRUCTURACION Y DESARROLLO </a:t>
                      </a:r>
                      <a:r>
                        <a:rPr lang="es-CO" sz="1200" kern="1200" dirty="0">
                          <a:solidFill>
                            <a:schemeClr val="tx1"/>
                          </a:solidFill>
                          <a:effectLst/>
                          <a:latin typeface="+mn-lt"/>
                          <a:ea typeface="+mn-ea"/>
                          <a:cs typeface="+mn-cs"/>
                        </a:rPr>
                        <a:t>DE PROYECTOS Módulo de Incumplimientos Módulo de Novedades Módulo de Monitoreo Avance del Proyecto 75%</a:t>
                      </a:r>
                    </a:p>
                    <a:p>
                      <a:pPr algn="just" fontAlgn="ctr"/>
                      <a:endParaRPr lang="es-CO" sz="1200" b="0" i="0" u="none" strike="noStrike" dirty="0">
                        <a:solidFill>
                          <a:schemeClr val="tx1"/>
                        </a:solidFill>
                        <a:effectLst/>
                        <a:latin typeface="Calibri" panose="020F0502020204030204" pitchFamily="34" charset="0"/>
                      </a:endParaRP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72%</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57%</a:t>
                      </a:r>
                    </a:p>
                  </a:txBody>
                  <a:tcPr marL="9525" marR="9525" marT="9525" marB="0" anchor="ctr">
                    <a:solidFill>
                      <a:srgbClr val="EDFBDC"/>
                    </a:solidFill>
                  </a:tcPr>
                </a:tc>
                <a:tc vMerge="1">
                  <a:txBody>
                    <a:bodyPr/>
                    <a:lstStyle/>
                    <a:p>
                      <a:endParaRPr lang="es-CO" dirty="0"/>
                    </a:p>
                  </a:txBody>
                  <a:tcPr>
                    <a:solidFill>
                      <a:srgbClr val="EDFBDC"/>
                    </a:solidFill>
                  </a:tcPr>
                </a:tc>
                <a:extLst>
                  <a:ext uri="{0D108BD9-81ED-4DB2-BD59-A6C34878D82A}">
                    <a16:rowId xmlns:a16="http://schemas.microsoft.com/office/drawing/2014/main" val="163091734"/>
                  </a:ext>
                </a:extLst>
              </a:tr>
              <a:tr h="485670">
                <a:tc gridSpan="7">
                  <a:txBody>
                    <a:bodyPr/>
                    <a:lstStyle/>
                    <a:p>
                      <a:pPr algn="l" fontAlgn="ctr"/>
                      <a:r>
                        <a:rPr lang="es-CO" sz="1400" b="1" i="0" u="none" strike="noStrike" dirty="0">
                          <a:solidFill>
                            <a:srgbClr val="000000"/>
                          </a:solidFill>
                          <a:effectLst/>
                          <a:latin typeface="+mn-lt"/>
                        </a:rPr>
                        <a:t>AVANCE TOTAL FOCO PROCEDIMIENTOS, ROLES Y RESPONSABILIDADES</a:t>
                      </a:r>
                    </a:p>
                  </a:txBody>
                  <a:tcPr marL="5119" marR="5119" marT="5119" marB="0" anchor="ctr">
                    <a:solidFill>
                      <a:srgbClr val="EDFBDC"/>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solidFill>
                      <a:srgbClr val="EDFBDC"/>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solidFill>
                      <a:srgbClr val="EDFBDC"/>
                    </a:solidFill>
                  </a:tcPr>
                </a:tc>
                <a:tc hMerge="1">
                  <a:txBody>
                    <a:bodyPr/>
                    <a:lstStyle/>
                    <a:p>
                      <a:pPr algn="ctr" fontAlgn="ctr"/>
                      <a:endParaRPr lang="es-CO" sz="1100" b="0" i="0" u="none" strike="noStrike" dirty="0">
                        <a:solidFill>
                          <a:srgbClr val="000000"/>
                        </a:solidFill>
                        <a:effectLst/>
                        <a:latin typeface="+mn-lt"/>
                      </a:endParaRPr>
                    </a:p>
                  </a:txBody>
                  <a:tcPr marL="5119" marR="5119" marT="5119" marB="0" anchor="ctr"/>
                </a:tc>
                <a:tc hMerge="1">
                  <a:txBody>
                    <a:bodyPr/>
                    <a:lstStyle/>
                    <a:p>
                      <a:pPr algn="l" fontAlgn="ctr"/>
                      <a:endParaRPr lang="es-CO" sz="1100" b="0" i="0" u="none" strike="noStrike" dirty="0">
                        <a:solidFill>
                          <a:srgbClr val="000000"/>
                        </a:solidFill>
                        <a:effectLst/>
                        <a:latin typeface="+mn-lt"/>
                      </a:endParaRPr>
                    </a:p>
                  </a:txBody>
                  <a:tcPr marL="5119" marR="5119" marT="5119" marB="0" anchor="ctr">
                    <a:solidFill>
                      <a:srgbClr val="EDFBDC"/>
                    </a:solidFill>
                  </a:tcPr>
                </a:tc>
                <a:tc hMerge="1">
                  <a:txBody>
                    <a:bodyPr/>
                    <a:lstStyle/>
                    <a:p>
                      <a:pPr algn="ctr" fontAlgn="ctr"/>
                      <a:endParaRPr lang="es-CO" sz="1100" b="0" i="0" u="none" strike="noStrike" dirty="0">
                        <a:solidFill>
                          <a:srgbClr val="000000"/>
                        </a:solidFill>
                        <a:effectLst/>
                        <a:latin typeface="+mn-lt"/>
                      </a:endParaRPr>
                    </a:p>
                  </a:txBody>
                  <a:tcPr marL="5119" marR="5119" marT="5119" marB="0" anchor="ctr">
                    <a:solidFill>
                      <a:srgbClr val="EDFBDC"/>
                    </a:solidFill>
                  </a:tcPr>
                </a:tc>
                <a:tc hMerge="1">
                  <a:txBody>
                    <a:bodyPr/>
                    <a:lstStyle/>
                    <a:p>
                      <a:pPr algn="ctr" fontAlgn="ctr"/>
                      <a:endParaRPr lang="es-CO" sz="1100" b="0" i="0" u="none" strike="noStrike" dirty="0">
                        <a:solidFill>
                          <a:srgbClr val="FF0000"/>
                        </a:solidFill>
                        <a:effectLst/>
                        <a:latin typeface="+mn-lt"/>
                      </a:endParaRPr>
                    </a:p>
                  </a:txBody>
                  <a:tcPr marL="5119" marR="5119" marT="5119" marB="0" anchor="ctr">
                    <a:solidFill>
                      <a:srgbClr val="EDFBDC"/>
                    </a:solidFill>
                  </a:tcPr>
                </a:tc>
                <a:tc gridSpan="4">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mn-lt"/>
                          <a:ea typeface="+mn-ea"/>
                          <a:cs typeface="+mn-cs"/>
                        </a:rPr>
                        <a:t>Avance reportado                  70,75%</a:t>
                      </a: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mn-lt"/>
                          <a:ea typeface="+mn-ea"/>
                          <a:cs typeface="+mn-cs"/>
                        </a:rPr>
                        <a:t>Avance esperado                    74,49%</a:t>
                      </a: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5119" marR="5119" marT="5119" marB="0" anchor="ctr">
                    <a:solidFill>
                      <a:srgbClr val="EDFBDC"/>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solidFill>
                      <a:srgbClr val="EDFBDC"/>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solidFill>
                      <a:srgbClr val="EDFBDC"/>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solidFill>
                      <a:srgbClr val="EDFBDC"/>
                    </a:solidFill>
                  </a:tcPr>
                </a:tc>
                <a:extLst>
                  <a:ext uri="{0D108BD9-81ED-4DB2-BD59-A6C34878D82A}">
                    <a16:rowId xmlns:a16="http://schemas.microsoft.com/office/drawing/2014/main" val="100267420"/>
                  </a:ext>
                </a:extLst>
              </a:tr>
            </a:tbl>
          </a:graphicData>
        </a:graphic>
      </p:graphicFrame>
      <p:sp>
        <p:nvSpPr>
          <p:cNvPr id="9" name="14 CuadroTexto">
            <a:extLst>
              <a:ext uri="{FF2B5EF4-FFF2-40B4-BE49-F238E27FC236}">
                <a16:creationId xmlns:a16="http://schemas.microsoft.com/office/drawing/2014/main" id="{828A2BCF-2C79-4BD4-B2DA-7FE666403483}"/>
              </a:ext>
            </a:extLst>
          </p:cNvPr>
          <p:cNvSpPr txBox="1"/>
          <p:nvPr/>
        </p:nvSpPr>
        <p:spPr>
          <a:xfrm>
            <a:off x="593561" y="-277"/>
            <a:ext cx="9879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charset="0"/>
                <a:ea typeface="Calibri" charset="0"/>
                <a:cs typeface="Calibri" charset="0"/>
              </a:rPr>
              <a:t>Procedimientos, roles y responsabilidades </a:t>
            </a:r>
          </a:p>
        </p:txBody>
      </p:sp>
    </p:spTree>
    <p:extLst>
      <p:ext uri="{BB962C8B-B14F-4D97-AF65-F5344CB8AC3E}">
        <p14:creationId xmlns:p14="http://schemas.microsoft.com/office/powerpoint/2010/main" val="3816406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88231E8C-FB22-49CB-91D0-AC4586FBE473}"/>
              </a:ext>
            </a:extLst>
          </p:cNvPr>
          <p:cNvGraphicFramePr>
            <a:graphicFrameLocks noGrp="1"/>
          </p:cNvGraphicFramePr>
          <p:nvPr>
            <p:extLst>
              <p:ext uri="{D42A27DB-BD31-4B8C-83A1-F6EECF244321}">
                <p14:modId xmlns:p14="http://schemas.microsoft.com/office/powerpoint/2010/main" val="3336929613"/>
              </p:ext>
            </p:extLst>
          </p:nvPr>
        </p:nvGraphicFramePr>
        <p:xfrm>
          <a:off x="449178" y="523220"/>
          <a:ext cx="11403630" cy="5623909"/>
        </p:xfrm>
        <a:graphic>
          <a:graphicData uri="http://schemas.openxmlformats.org/drawingml/2006/table">
            <a:tbl>
              <a:tblPr>
                <a:tableStyleId>{BDBED569-4797-4DF1-A0F4-6AAB3CD982D8}</a:tableStyleId>
              </a:tblPr>
              <a:tblGrid>
                <a:gridCol w="1064788">
                  <a:extLst>
                    <a:ext uri="{9D8B030D-6E8A-4147-A177-3AD203B41FA5}">
                      <a16:colId xmlns:a16="http://schemas.microsoft.com/office/drawing/2014/main" val="3781095524"/>
                    </a:ext>
                  </a:extLst>
                </a:gridCol>
                <a:gridCol w="1125297">
                  <a:extLst>
                    <a:ext uri="{9D8B030D-6E8A-4147-A177-3AD203B41FA5}">
                      <a16:colId xmlns:a16="http://schemas.microsoft.com/office/drawing/2014/main" val="3322211208"/>
                    </a:ext>
                  </a:extLst>
                </a:gridCol>
                <a:gridCol w="1305304">
                  <a:extLst>
                    <a:ext uri="{9D8B030D-6E8A-4147-A177-3AD203B41FA5}">
                      <a16:colId xmlns:a16="http://schemas.microsoft.com/office/drawing/2014/main" val="1505950689"/>
                    </a:ext>
                  </a:extLst>
                </a:gridCol>
                <a:gridCol w="888913">
                  <a:extLst>
                    <a:ext uri="{9D8B030D-6E8A-4147-A177-3AD203B41FA5}">
                      <a16:colId xmlns:a16="http://schemas.microsoft.com/office/drawing/2014/main" val="1084340758"/>
                    </a:ext>
                  </a:extLst>
                </a:gridCol>
                <a:gridCol w="1175174">
                  <a:extLst>
                    <a:ext uri="{9D8B030D-6E8A-4147-A177-3AD203B41FA5}">
                      <a16:colId xmlns:a16="http://schemas.microsoft.com/office/drawing/2014/main" val="290057004"/>
                    </a:ext>
                  </a:extLst>
                </a:gridCol>
                <a:gridCol w="723183">
                  <a:extLst>
                    <a:ext uri="{9D8B030D-6E8A-4147-A177-3AD203B41FA5}">
                      <a16:colId xmlns:a16="http://schemas.microsoft.com/office/drawing/2014/main" val="2152379185"/>
                    </a:ext>
                  </a:extLst>
                </a:gridCol>
                <a:gridCol w="903980">
                  <a:extLst>
                    <a:ext uri="{9D8B030D-6E8A-4147-A177-3AD203B41FA5}">
                      <a16:colId xmlns:a16="http://schemas.microsoft.com/office/drawing/2014/main" val="1827011284"/>
                    </a:ext>
                  </a:extLst>
                </a:gridCol>
                <a:gridCol w="2597603">
                  <a:extLst>
                    <a:ext uri="{9D8B030D-6E8A-4147-A177-3AD203B41FA5}">
                      <a16:colId xmlns:a16="http://schemas.microsoft.com/office/drawing/2014/main" val="4184431231"/>
                    </a:ext>
                  </a:extLst>
                </a:gridCol>
                <a:gridCol w="539796">
                  <a:extLst>
                    <a:ext uri="{9D8B030D-6E8A-4147-A177-3AD203B41FA5}">
                      <a16:colId xmlns:a16="http://schemas.microsoft.com/office/drawing/2014/main" val="3589187531"/>
                    </a:ext>
                  </a:extLst>
                </a:gridCol>
                <a:gridCol w="539796">
                  <a:extLst>
                    <a:ext uri="{9D8B030D-6E8A-4147-A177-3AD203B41FA5}">
                      <a16:colId xmlns:a16="http://schemas.microsoft.com/office/drawing/2014/main" val="2075582471"/>
                    </a:ext>
                  </a:extLst>
                </a:gridCol>
                <a:gridCol w="539796">
                  <a:extLst>
                    <a:ext uri="{9D8B030D-6E8A-4147-A177-3AD203B41FA5}">
                      <a16:colId xmlns:a16="http://schemas.microsoft.com/office/drawing/2014/main" val="959782866"/>
                    </a:ext>
                  </a:extLst>
                </a:gridCol>
              </a:tblGrid>
              <a:tr h="192212">
                <a:tc rowSpan="2">
                  <a:txBody>
                    <a:bodyPr/>
                    <a:lstStyle/>
                    <a:p>
                      <a:pPr algn="ctr" fontAlgn="ctr"/>
                      <a:r>
                        <a:rPr lang="es-CO" sz="1100" b="1" u="none" strike="noStrike" dirty="0">
                          <a:solidFill>
                            <a:schemeClr val="bg1"/>
                          </a:solidFill>
                          <a:effectLst/>
                        </a:rPr>
                        <a:t>Hitos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b="1" u="none" strike="noStrike" dirty="0">
                          <a:solidFill>
                            <a:schemeClr val="bg1"/>
                          </a:solidFill>
                          <a:effectLst/>
                        </a:rPr>
                        <a:t>Indicador</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b="1" u="none" strike="noStrike" dirty="0">
                          <a:solidFill>
                            <a:schemeClr val="bg1"/>
                          </a:solidFill>
                          <a:effectLst/>
                        </a:rPr>
                        <a:t>Actividades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b="1" u="none" strike="noStrike" dirty="0">
                          <a:solidFill>
                            <a:schemeClr val="bg1"/>
                          </a:solidFill>
                          <a:effectLst/>
                        </a:rPr>
                        <a:t>Área</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b="1" u="none" strike="noStrike" dirty="0">
                          <a:solidFill>
                            <a:schemeClr val="bg1"/>
                          </a:solidFill>
                          <a:effectLst/>
                        </a:rPr>
                        <a:t>Resultado Esperado/ Producto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gridSpan="2">
                  <a:txBody>
                    <a:bodyPr/>
                    <a:lstStyle/>
                    <a:p>
                      <a:pPr algn="ctr" fontAlgn="ctr"/>
                      <a:r>
                        <a:rPr lang="es-CO" sz="1200" b="1" u="none" strike="noStrike" dirty="0">
                          <a:solidFill>
                            <a:schemeClr val="bg1"/>
                          </a:solidFill>
                          <a:effectLst/>
                        </a:rPr>
                        <a:t>VIGENCIA 2020</a:t>
                      </a: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solidFill>
                      <a:schemeClr val="accent5">
                        <a:lumMod val="75000"/>
                      </a:schemeClr>
                    </a:solidFill>
                  </a:tcPr>
                </a:tc>
                <a:extLst>
                  <a:ext uri="{0D108BD9-81ED-4DB2-BD59-A6C34878D82A}">
                    <a16:rowId xmlns:a16="http://schemas.microsoft.com/office/drawing/2014/main" val="1777114160"/>
                  </a:ext>
                </a:extLst>
              </a:tr>
              <a:tr h="612674">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u="none" strike="noStrike" dirty="0">
                          <a:solidFill>
                            <a:schemeClr val="bg1"/>
                          </a:solidFill>
                          <a:effectLst/>
                        </a:rPr>
                        <a:t>Fecha de Inicio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100" b="1" u="none" strike="noStrike" dirty="0">
                          <a:solidFill>
                            <a:schemeClr val="bg1"/>
                          </a:solidFill>
                          <a:effectLst/>
                        </a:rPr>
                        <a:t>Fecha Fin</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1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4064162871"/>
                  </a:ext>
                </a:extLst>
              </a:tr>
              <a:tr h="903948">
                <a:tc rowSpan="3">
                  <a:txBody>
                    <a:bodyPr/>
                    <a:lstStyle/>
                    <a:p>
                      <a:pPr algn="l" fontAlgn="ctr"/>
                      <a:br>
                        <a:rPr lang="es-CO" sz="1100" u="none" strike="noStrike" dirty="0">
                          <a:effectLst/>
                        </a:rPr>
                      </a:br>
                      <a:r>
                        <a:rPr lang="es-CO" sz="1100" u="none" strike="noStrike" dirty="0">
                          <a:effectLst/>
                        </a:rPr>
                        <a:t>1. Crear un nuevo procedimiento de selección de personal</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rowSpan="3">
                  <a:txBody>
                    <a:bodyPr/>
                    <a:lstStyle/>
                    <a:p>
                      <a:pPr algn="l" fontAlgn="ctr"/>
                      <a:r>
                        <a:rPr lang="es-CO" sz="1100" u="none" strike="noStrike" dirty="0">
                          <a:effectLst/>
                        </a:rPr>
                        <a:t>Nuevo procedimiento de selección de personal implementado</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a:txBody>
                    <a:bodyPr/>
                    <a:lstStyle/>
                    <a:p>
                      <a:pPr algn="l" fontAlgn="t"/>
                      <a:r>
                        <a:rPr lang="es-CO" sz="1100" u="none" strike="noStrike" dirty="0">
                          <a:effectLst/>
                        </a:rPr>
                        <a:t>Acto administrativo de definición de perfiles y competencias de TO</a:t>
                      </a:r>
                      <a:endParaRPr lang="es-CO" sz="1100" b="0" i="0" u="none" strike="noStrike" dirty="0">
                        <a:solidFill>
                          <a:srgbClr val="000000"/>
                        </a:solidFill>
                        <a:effectLst/>
                        <a:latin typeface="Calibri" panose="020F0502020204030204" pitchFamily="34" charset="0"/>
                      </a:endParaRPr>
                    </a:p>
                  </a:txBody>
                  <a:tcPr marL="0" marR="0" marT="0" marB="0">
                    <a:solidFill>
                      <a:srgbClr val="DCE1F4"/>
                    </a:solidFill>
                  </a:tcPr>
                </a:tc>
                <a:tc rowSpan="3">
                  <a:txBody>
                    <a:bodyPr/>
                    <a:lstStyle/>
                    <a:p>
                      <a:pPr algn="ctr" fontAlgn="ctr"/>
                      <a:r>
                        <a:rPr lang="es-CO" sz="1100" u="none" strike="noStrike" dirty="0">
                          <a:effectLst/>
                        </a:rPr>
                        <a:t>Subgerencia Administrativa</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a:txBody>
                    <a:bodyPr/>
                    <a:lstStyle/>
                    <a:p>
                      <a:pPr algn="l" fontAlgn="ctr"/>
                      <a:r>
                        <a:rPr lang="es-CO" sz="1100" u="none" strike="noStrike" dirty="0">
                          <a:effectLst/>
                        </a:rPr>
                        <a:t>Acto administrativo creado</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a:txBody>
                    <a:bodyPr/>
                    <a:lstStyle/>
                    <a:p>
                      <a:pPr algn="ctr" fontAlgn="ctr"/>
                      <a:r>
                        <a:rPr lang="es-CO" sz="1200" b="0" i="0" u="none" strike="noStrike" dirty="0">
                          <a:solidFill>
                            <a:srgbClr val="000000"/>
                          </a:solidFill>
                          <a:effectLst/>
                          <a:latin typeface="Calibri" panose="020F0502020204030204" pitchFamily="34" charset="0"/>
                        </a:rPr>
                        <a:t>1/07/2020</a:t>
                      </a:r>
                    </a:p>
                  </a:txBody>
                  <a:tcPr marL="9525" marR="9525" marT="9525" marB="0" anchor="ctr">
                    <a:solidFill>
                      <a:srgbClr val="DCE1F4"/>
                    </a:solidFill>
                  </a:tcPr>
                </a:tc>
                <a:tc>
                  <a:txBody>
                    <a:bodyPr/>
                    <a:lstStyle/>
                    <a:p>
                      <a:pPr algn="ctr" fontAlgn="ctr"/>
                      <a:r>
                        <a:rPr lang="es-CO" sz="1200" b="1" i="0" u="none" strike="noStrike" dirty="0">
                          <a:solidFill>
                            <a:srgbClr val="FF0000"/>
                          </a:solidFill>
                          <a:effectLst/>
                          <a:latin typeface="Calibri" panose="020F0502020204030204" pitchFamily="34" charset="0"/>
                        </a:rPr>
                        <a:t>31/08/2020</a:t>
                      </a:r>
                    </a:p>
                  </a:txBody>
                  <a:tcPr marL="9525" marR="9525" marT="9525" marB="0" anchor="ctr">
                    <a:solidFill>
                      <a:srgbClr val="DCE1F4"/>
                    </a:solidFill>
                  </a:tcPr>
                </a:tc>
                <a:tc>
                  <a:txBody>
                    <a:bodyPr/>
                    <a:lstStyle/>
                    <a:p>
                      <a:r>
                        <a:rPr lang="es-CO" sz="1100" b="1" dirty="0">
                          <a:solidFill>
                            <a:srgbClr val="203764"/>
                          </a:solidFill>
                          <a:effectLst/>
                          <a:latin typeface="Calibri" panose="020F0502020204030204" pitchFamily="34" charset="0"/>
                          <a:ea typeface="Calibri" panose="020F0502020204030204" pitchFamily="34" charset="0"/>
                        </a:rPr>
                        <a:t>Proyecto de acto administrativo elaborado, pendiente su autorización de publicación</a:t>
                      </a:r>
                      <a:endParaRPr lang="es-CO" sz="1100" b="1" dirty="0">
                        <a:effectLst/>
                        <a:latin typeface="Calibri" panose="020F0502020204030204" pitchFamily="34" charset="0"/>
                        <a:ea typeface="Calibri" panose="020F0502020204030204" pitchFamily="34" charset="0"/>
                      </a:endParaRPr>
                    </a:p>
                  </a:txBody>
                  <a:tcPr marL="44450" marR="44450" marT="0"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70%</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DCE1F4"/>
                    </a:solidFill>
                  </a:tcPr>
                </a:tc>
                <a:tc rowSpan="3">
                  <a:txBody>
                    <a:bodyPr/>
                    <a:lstStyle/>
                    <a:p>
                      <a:pPr algn="ctr" fontAlgn="ctr"/>
                      <a:r>
                        <a:rPr lang="es-CO" sz="1100" b="0" i="0" u="none" strike="noStrike" dirty="0">
                          <a:solidFill>
                            <a:srgbClr val="000000"/>
                          </a:solidFill>
                          <a:effectLst/>
                          <a:latin typeface="Calibri" panose="020F0502020204030204" pitchFamily="34" charset="0"/>
                        </a:rPr>
                        <a:t>17%</a:t>
                      </a:r>
                    </a:p>
                  </a:txBody>
                  <a:tcPr marL="9525" marR="9525" marT="9525" marB="0" anchor="ctr">
                    <a:solidFill>
                      <a:srgbClr val="DCE1F4"/>
                    </a:solidFill>
                  </a:tcPr>
                </a:tc>
                <a:extLst>
                  <a:ext uri="{0D108BD9-81ED-4DB2-BD59-A6C34878D82A}">
                    <a16:rowId xmlns:a16="http://schemas.microsoft.com/office/drawing/2014/main" val="3548123528"/>
                  </a:ext>
                </a:extLst>
              </a:tr>
              <a:tr h="1996580">
                <a:tc vMerge="1">
                  <a:txBody>
                    <a:bodyPr/>
                    <a:lstStyle/>
                    <a:p>
                      <a:endParaRPr lang="es-CO"/>
                    </a:p>
                  </a:txBody>
                  <a:tcPr/>
                </a:tc>
                <a:tc vMerge="1">
                  <a:txBody>
                    <a:bodyPr/>
                    <a:lstStyle/>
                    <a:p>
                      <a:endParaRPr lang="es-CO"/>
                    </a:p>
                  </a:txBody>
                  <a:tcPr/>
                </a:tc>
                <a:tc>
                  <a:txBody>
                    <a:bodyPr/>
                    <a:lstStyle/>
                    <a:p>
                      <a:pPr algn="l" fontAlgn="t"/>
                      <a:r>
                        <a:rPr lang="es-CO" sz="1100" u="none" strike="noStrike" dirty="0">
                          <a:effectLst/>
                        </a:rPr>
                        <a:t>Definir protocolo de evaluación y selección (incluir examen de la función pública) contratistas</a:t>
                      </a:r>
                      <a:endParaRPr lang="es-CO" sz="1100" b="0" i="0" u="none" strike="noStrike" dirty="0">
                        <a:solidFill>
                          <a:srgbClr val="000000"/>
                        </a:solidFill>
                        <a:effectLst/>
                        <a:latin typeface="Calibri" panose="020F0502020204030204" pitchFamily="34" charset="0"/>
                      </a:endParaRPr>
                    </a:p>
                  </a:txBody>
                  <a:tcPr marL="0" marR="0" marT="0" marB="0">
                    <a:solidFill>
                      <a:srgbClr val="DCE1F4"/>
                    </a:solidFill>
                  </a:tcPr>
                </a:tc>
                <a:tc vMerge="1">
                  <a:txBody>
                    <a:bodyPr/>
                    <a:lstStyle/>
                    <a:p>
                      <a:endParaRPr lang="es-CO"/>
                    </a:p>
                  </a:txBody>
                  <a:tcPr/>
                </a:tc>
                <a:tc>
                  <a:txBody>
                    <a:bodyPr/>
                    <a:lstStyle/>
                    <a:p>
                      <a:pPr algn="l" fontAlgn="ctr"/>
                      <a:br>
                        <a:rPr lang="es-CO" sz="1100" u="none" strike="noStrike" dirty="0">
                          <a:effectLst/>
                        </a:rPr>
                      </a:br>
                      <a:r>
                        <a:rPr lang="es-CO" sz="1100" u="none" strike="noStrike" dirty="0">
                          <a:effectLst/>
                        </a:rPr>
                        <a:t>Definición de una política nueva de contratación </a:t>
                      </a:r>
                      <a:endParaRPr lang="es-CO" sz="1100" b="0" i="0" u="none" strike="noStrike" dirty="0">
                        <a:solidFill>
                          <a:srgbClr val="000000"/>
                        </a:solidFill>
                        <a:effectLst/>
                        <a:latin typeface="Calibri" panose="020F0502020204030204" pitchFamily="34" charset="0"/>
                      </a:endParaRPr>
                    </a:p>
                  </a:txBody>
                  <a:tcPr marL="0" marR="0" marT="0" marB="0">
                    <a:solidFill>
                      <a:srgbClr val="DCE1F4"/>
                    </a:solidFill>
                  </a:tcPr>
                </a:tc>
                <a:tc>
                  <a:txBody>
                    <a:bodyPr/>
                    <a:lstStyle/>
                    <a:p>
                      <a:pPr algn="ctr" fontAlgn="ctr"/>
                      <a:r>
                        <a:rPr lang="es-CO" sz="1200" b="0" i="0" u="none" strike="noStrike">
                          <a:solidFill>
                            <a:srgbClr val="000000"/>
                          </a:solidFill>
                          <a:effectLst/>
                          <a:latin typeface="Calibri" panose="020F0502020204030204" pitchFamily="34" charset="0"/>
                        </a:rPr>
                        <a:t>1/07/2020</a:t>
                      </a:r>
                      <a:endParaRPr lang="es-CO" sz="12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ctr" fontAlgn="ctr"/>
                      <a:r>
                        <a:rPr lang="es-CO" sz="1200" b="1" i="0" u="none" strike="noStrike">
                          <a:solidFill>
                            <a:srgbClr val="FF0000"/>
                          </a:solidFill>
                          <a:effectLst/>
                          <a:latin typeface="Calibri" panose="020F0502020204030204" pitchFamily="34" charset="0"/>
                        </a:rPr>
                        <a:t>31/08/2020</a:t>
                      </a:r>
                      <a:endParaRPr lang="es-CO" sz="1200" b="1" i="0" u="none" strike="noStrike" dirty="0">
                        <a:solidFill>
                          <a:srgbClr val="FF0000"/>
                        </a:solidFill>
                        <a:effectLst/>
                        <a:latin typeface="Calibri" panose="020F0502020204030204" pitchFamily="34" charset="0"/>
                      </a:endParaRPr>
                    </a:p>
                  </a:txBody>
                  <a:tcPr marL="9525" marR="9525" marT="9525" marB="0" anchor="ctr">
                    <a:solidFill>
                      <a:srgbClr val="DCE1F4"/>
                    </a:solidFill>
                  </a:tcPr>
                </a:tc>
                <a:tc>
                  <a:txBody>
                    <a:bodyPr/>
                    <a:lstStyle/>
                    <a:p>
                      <a:r>
                        <a:rPr lang="es-CO" sz="1100" kern="1200">
                          <a:solidFill>
                            <a:schemeClr val="tx1"/>
                          </a:solidFill>
                          <a:effectLst/>
                          <a:latin typeface="+mn-lt"/>
                          <a:ea typeface="+mn-ea"/>
                          <a:cs typeface="+mn-cs"/>
                        </a:rPr>
                        <a:t>Proyecto de instructivo realizado Se incluyeron observaciones de Subgerencia Operaciones.</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Una vez validado el documento por Operaciones se solicitó a Talento Humano realizar a la Oficina Asesora Jurídica la revisión de la pertinencia de tener un instructivo de contratación teniendo en cuenta el daño antijurídico que pueda generar  por posibles reclamaciones de contrato realidad, el documento se mantiene en versión borrador. </a:t>
                      </a:r>
                      <a:endParaRPr lang="es-CO" sz="1100" dirty="0">
                        <a:effectLst/>
                        <a:latin typeface="Calibri" panose="020F0502020204030204" pitchFamily="34" charset="0"/>
                        <a:ea typeface="Calibri" panose="020F0502020204030204" pitchFamily="34" charset="0"/>
                      </a:endParaRPr>
                    </a:p>
                  </a:txBody>
                  <a:tcPr marL="9525" marR="9525" marT="9525" marB="0" anchor="ctr">
                    <a:solidFill>
                      <a:srgbClr val="DCE1F4"/>
                    </a:solidFill>
                  </a:tcPr>
                </a:tc>
                <a:tc>
                  <a:txBody>
                    <a:bodyPr/>
                    <a:lstStyle/>
                    <a:p>
                      <a:pPr algn="ctr" fontAlgn="ctr"/>
                      <a:r>
                        <a:rPr lang="es-CO" sz="1100" b="0" i="0" u="none" strike="noStrike">
                          <a:solidFill>
                            <a:srgbClr val="000000"/>
                          </a:solidFill>
                          <a:effectLst/>
                          <a:latin typeface="Calibri" panose="020F0502020204030204" pitchFamily="34" charset="0"/>
                        </a:rPr>
                        <a:t>70%</a:t>
                      </a: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DCE1F4"/>
                    </a:solidFill>
                  </a:tcPr>
                </a:tc>
                <a:tc vMerge="1">
                  <a:txBody>
                    <a:bodyPr/>
                    <a:lstStyle/>
                    <a:p>
                      <a:endParaRPr lang="es-CO"/>
                    </a:p>
                  </a:txBody>
                  <a:tcPr/>
                </a:tc>
                <a:extLst>
                  <a:ext uri="{0D108BD9-81ED-4DB2-BD59-A6C34878D82A}">
                    <a16:rowId xmlns:a16="http://schemas.microsoft.com/office/drawing/2014/main" val="3714760643"/>
                  </a:ext>
                </a:extLst>
              </a:tr>
              <a:tr h="1805311">
                <a:tc vMerge="1">
                  <a:txBody>
                    <a:bodyPr/>
                    <a:lstStyle/>
                    <a:p>
                      <a:endParaRPr lang="es-CO"/>
                    </a:p>
                  </a:txBody>
                  <a:tcPr/>
                </a:tc>
                <a:tc vMerge="1">
                  <a:txBody>
                    <a:bodyPr/>
                    <a:lstStyle/>
                    <a:p>
                      <a:endParaRPr lang="es-CO"/>
                    </a:p>
                  </a:txBody>
                  <a:tcPr/>
                </a:tc>
                <a:tc>
                  <a:txBody>
                    <a:bodyPr/>
                    <a:lstStyle/>
                    <a:p>
                      <a:pPr algn="l" fontAlgn="t"/>
                      <a:r>
                        <a:rPr lang="es-CO" sz="1100" u="none" strike="noStrike" dirty="0">
                          <a:effectLst/>
                        </a:rPr>
                        <a:t>Implementación del modelo  de seguimiento a compromisos laborales de TO</a:t>
                      </a:r>
                      <a:endParaRPr lang="es-CO" sz="1100" b="0" i="0" u="none" strike="noStrike" dirty="0">
                        <a:solidFill>
                          <a:srgbClr val="000000"/>
                        </a:solidFill>
                        <a:effectLst/>
                        <a:latin typeface="Calibri" panose="020F0502020204030204" pitchFamily="34" charset="0"/>
                      </a:endParaRPr>
                    </a:p>
                  </a:txBody>
                  <a:tcPr marL="0" marR="0" marT="0" marB="0">
                    <a:solidFill>
                      <a:srgbClr val="DCE1F4"/>
                    </a:solidFill>
                  </a:tcPr>
                </a:tc>
                <a:tc vMerge="1">
                  <a:txBody>
                    <a:bodyPr/>
                    <a:lstStyle/>
                    <a:p>
                      <a:endParaRPr lang="es-CO"/>
                    </a:p>
                  </a:txBody>
                  <a:tcPr/>
                </a:tc>
                <a:tc>
                  <a:txBody>
                    <a:bodyPr/>
                    <a:lstStyle/>
                    <a:p>
                      <a:pPr algn="l" fontAlgn="ctr"/>
                      <a:r>
                        <a:rPr lang="es-CO" sz="1100" u="none" strike="noStrike">
                          <a:effectLst/>
                        </a:rPr>
                        <a:t>Implementación del modelo</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a:txBody>
                    <a:bodyPr/>
                    <a:lstStyle/>
                    <a:p>
                      <a:pPr algn="ctr" fontAlgn="ctr"/>
                      <a:r>
                        <a:rPr lang="es-CO" sz="1200" b="0" i="0" u="none" strike="noStrike">
                          <a:solidFill>
                            <a:srgbClr val="000000"/>
                          </a:solidFill>
                          <a:effectLst/>
                          <a:latin typeface="Calibri" panose="020F0502020204030204" pitchFamily="34" charset="0"/>
                        </a:rPr>
                        <a:t>1/07/2020</a:t>
                      </a:r>
                      <a:endParaRPr lang="es-CO" sz="12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ctr" fontAlgn="ctr"/>
                      <a:r>
                        <a:rPr lang="es-CO" sz="1200" b="1" i="0" u="none" strike="noStrike">
                          <a:solidFill>
                            <a:srgbClr val="FF0000"/>
                          </a:solidFill>
                          <a:effectLst/>
                          <a:latin typeface="Calibri" panose="020F0502020204030204" pitchFamily="34" charset="0"/>
                        </a:rPr>
                        <a:t>31/12/2020</a:t>
                      </a:r>
                      <a:endParaRPr lang="es-CO" sz="1200" b="1" i="0" u="none" strike="noStrike" dirty="0">
                        <a:solidFill>
                          <a:srgbClr val="FF0000"/>
                        </a:solidFill>
                        <a:effectLst/>
                        <a:latin typeface="Calibri" panose="020F0502020204030204" pitchFamily="34" charset="0"/>
                      </a:endParaRPr>
                    </a:p>
                  </a:txBody>
                  <a:tcPr marL="9525" marR="9525" marT="9525" marB="0" anchor="ctr">
                    <a:solidFill>
                      <a:srgbClr val="DCE1F4"/>
                    </a:solidFill>
                  </a:tcPr>
                </a:tc>
                <a:tc>
                  <a:txBody>
                    <a:bodyPr/>
                    <a:lstStyle/>
                    <a:p>
                      <a:pPr algn="just" fontAlgn="ctr"/>
                      <a:r>
                        <a:rPr lang="es-CO" sz="1100" dirty="0">
                          <a:effectLst/>
                          <a:latin typeface="Calibri" panose="020F0502020204030204" pitchFamily="34" charset="0"/>
                          <a:ea typeface="Calibri" panose="020F0502020204030204" pitchFamily="34" charset="0"/>
                        </a:rPr>
                        <a:t>Actualmente se encuentra elaborados los Proyectos de Procedimiento y Resolución para el modelo  de seguimiento a compromisos laborales de TO. </a:t>
                      </a:r>
                    </a:p>
                    <a:p>
                      <a:pPr algn="just" fontAlgn="ctr"/>
                      <a:r>
                        <a:rPr lang="es-CO" sz="1100" dirty="0">
                          <a:effectLst/>
                          <a:latin typeface="Calibri" panose="020F0502020204030204" pitchFamily="34" charset="0"/>
                          <a:ea typeface="Calibri" panose="020F0502020204030204" pitchFamily="34" charset="0"/>
                        </a:rPr>
                        <a:t>Para le mes de septiembre se presenta el avance del ejercicio Piloto y Fijación de acuerdos de 5 Gerente de Unidad de </a:t>
                      </a:r>
                      <a:r>
                        <a:rPr lang="es-CO" sz="1100" dirty="0" err="1">
                          <a:effectLst/>
                          <a:latin typeface="Calibri" panose="020F0502020204030204" pitchFamily="34" charset="0"/>
                          <a:ea typeface="Calibri" panose="020F0502020204030204" pitchFamily="34" charset="0"/>
                        </a:rPr>
                        <a:t>ENTerritorio</a:t>
                      </a:r>
                      <a:r>
                        <a:rPr lang="es-CO" sz="1100" dirty="0">
                          <a:effectLst/>
                          <a:latin typeface="Calibri" panose="020F0502020204030204" pitchFamily="34" charset="0"/>
                          <a:ea typeface="Calibri" panose="020F0502020204030204" pitchFamily="34" charset="0"/>
                        </a:rPr>
                        <a:t>.</a:t>
                      </a:r>
                    </a:p>
                  </a:txBody>
                  <a:tcPr marL="9525" marR="9525" marT="9525" marB="0" anchor="ctr">
                    <a:solidFill>
                      <a:srgbClr val="DCE1F4"/>
                    </a:solidFill>
                  </a:tcPr>
                </a:tc>
                <a:tc>
                  <a:txBody>
                    <a:bodyPr/>
                    <a:lstStyle/>
                    <a:p>
                      <a:pPr algn="ctr" fontAlgn="ctr"/>
                      <a:r>
                        <a:rPr lang="es-CO" sz="1100" b="0" i="0" u="none" strike="noStrike">
                          <a:solidFill>
                            <a:srgbClr val="000000"/>
                          </a:solidFill>
                          <a:effectLst/>
                          <a:latin typeface="Calibri" panose="020F0502020204030204" pitchFamily="34" charset="0"/>
                        </a:rPr>
                        <a:t>50%</a:t>
                      </a: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solidFill>
                      <a:srgbClr val="DCE1F4"/>
                    </a:solidFill>
                  </a:tcPr>
                </a:tc>
                <a:tc vMerge="1">
                  <a:txBody>
                    <a:bodyPr/>
                    <a:lstStyle/>
                    <a:p>
                      <a:endParaRPr lang="es-CO"/>
                    </a:p>
                  </a:txBody>
                  <a:tcPr/>
                </a:tc>
                <a:extLst>
                  <a:ext uri="{0D108BD9-81ED-4DB2-BD59-A6C34878D82A}">
                    <a16:rowId xmlns:a16="http://schemas.microsoft.com/office/drawing/2014/main" val="4242370377"/>
                  </a:ext>
                </a:extLst>
              </a:tr>
            </a:tbl>
          </a:graphicData>
        </a:graphic>
      </p:graphicFrame>
      <p:sp>
        <p:nvSpPr>
          <p:cNvPr id="5" name="14 CuadroTexto">
            <a:extLst>
              <a:ext uri="{FF2B5EF4-FFF2-40B4-BE49-F238E27FC236}">
                <a16:creationId xmlns:a16="http://schemas.microsoft.com/office/drawing/2014/main" id="{828A2BCF-2C79-4BD4-B2DA-7FE666403483}"/>
              </a:ext>
            </a:extLst>
          </p:cNvPr>
          <p:cNvSpPr txBox="1"/>
          <p:nvPr/>
        </p:nvSpPr>
        <p:spPr>
          <a:xfrm>
            <a:off x="449179" y="0"/>
            <a:ext cx="96403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charset="0"/>
                <a:ea typeface="Calibri" charset="0"/>
                <a:cs typeface="Calibri" charset="0"/>
              </a:rPr>
              <a:t>Cultura y talento </a:t>
            </a:r>
          </a:p>
        </p:txBody>
      </p:sp>
    </p:spTree>
    <p:extLst>
      <p:ext uri="{BB962C8B-B14F-4D97-AF65-F5344CB8AC3E}">
        <p14:creationId xmlns:p14="http://schemas.microsoft.com/office/powerpoint/2010/main" val="287132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88231E8C-FB22-49CB-91D0-AC4586FBE473}"/>
              </a:ext>
            </a:extLst>
          </p:cNvPr>
          <p:cNvGraphicFramePr>
            <a:graphicFrameLocks noGrp="1"/>
          </p:cNvGraphicFramePr>
          <p:nvPr/>
        </p:nvGraphicFramePr>
        <p:xfrm>
          <a:off x="449179" y="699406"/>
          <a:ext cx="11169117" cy="5453421"/>
        </p:xfrm>
        <a:graphic>
          <a:graphicData uri="http://schemas.openxmlformats.org/drawingml/2006/table">
            <a:tbl>
              <a:tblPr>
                <a:tableStyleId>{BDBED569-4797-4DF1-A0F4-6AAB3CD982D8}</a:tableStyleId>
              </a:tblPr>
              <a:tblGrid>
                <a:gridCol w="1042891">
                  <a:extLst>
                    <a:ext uri="{9D8B030D-6E8A-4147-A177-3AD203B41FA5}">
                      <a16:colId xmlns:a16="http://schemas.microsoft.com/office/drawing/2014/main" val="3781095524"/>
                    </a:ext>
                  </a:extLst>
                </a:gridCol>
                <a:gridCol w="1102155">
                  <a:extLst>
                    <a:ext uri="{9D8B030D-6E8A-4147-A177-3AD203B41FA5}">
                      <a16:colId xmlns:a16="http://schemas.microsoft.com/office/drawing/2014/main" val="3322211208"/>
                    </a:ext>
                  </a:extLst>
                </a:gridCol>
                <a:gridCol w="1482418">
                  <a:extLst>
                    <a:ext uri="{9D8B030D-6E8A-4147-A177-3AD203B41FA5}">
                      <a16:colId xmlns:a16="http://schemas.microsoft.com/office/drawing/2014/main" val="1505950689"/>
                    </a:ext>
                  </a:extLst>
                </a:gridCol>
                <a:gridCol w="944808">
                  <a:extLst>
                    <a:ext uri="{9D8B030D-6E8A-4147-A177-3AD203B41FA5}">
                      <a16:colId xmlns:a16="http://schemas.microsoft.com/office/drawing/2014/main" val="1084340758"/>
                    </a:ext>
                  </a:extLst>
                </a:gridCol>
                <a:gridCol w="976393">
                  <a:extLst>
                    <a:ext uri="{9D8B030D-6E8A-4147-A177-3AD203B41FA5}">
                      <a16:colId xmlns:a16="http://schemas.microsoft.com/office/drawing/2014/main" val="290057004"/>
                    </a:ext>
                  </a:extLst>
                </a:gridCol>
                <a:gridCol w="820704">
                  <a:extLst>
                    <a:ext uri="{9D8B030D-6E8A-4147-A177-3AD203B41FA5}">
                      <a16:colId xmlns:a16="http://schemas.microsoft.com/office/drawing/2014/main" val="2152379185"/>
                    </a:ext>
                  </a:extLst>
                </a:gridCol>
                <a:gridCol w="993957">
                  <a:extLst>
                    <a:ext uri="{9D8B030D-6E8A-4147-A177-3AD203B41FA5}">
                      <a16:colId xmlns:a16="http://schemas.microsoft.com/office/drawing/2014/main" val="1827011284"/>
                    </a:ext>
                  </a:extLst>
                </a:gridCol>
                <a:gridCol w="2219706">
                  <a:extLst>
                    <a:ext uri="{9D8B030D-6E8A-4147-A177-3AD203B41FA5}">
                      <a16:colId xmlns:a16="http://schemas.microsoft.com/office/drawing/2014/main" val="4184431231"/>
                    </a:ext>
                  </a:extLst>
                </a:gridCol>
                <a:gridCol w="528695">
                  <a:extLst>
                    <a:ext uri="{9D8B030D-6E8A-4147-A177-3AD203B41FA5}">
                      <a16:colId xmlns:a16="http://schemas.microsoft.com/office/drawing/2014/main" val="3589187531"/>
                    </a:ext>
                  </a:extLst>
                </a:gridCol>
                <a:gridCol w="528695">
                  <a:extLst>
                    <a:ext uri="{9D8B030D-6E8A-4147-A177-3AD203B41FA5}">
                      <a16:colId xmlns:a16="http://schemas.microsoft.com/office/drawing/2014/main" val="2075582471"/>
                    </a:ext>
                  </a:extLst>
                </a:gridCol>
                <a:gridCol w="528695">
                  <a:extLst>
                    <a:ext uri="{9D8B030D-6E8A-4147-A177-3AD203B41FA5}">
                      <a16:colId xmlns:a16="http://schemas.microsoft.com/office/drawing/2014/main" val="959782866"/>
                    </a:ext>
                  </a:extLst>
                </a:gridCol>
              </a:tblGrid>
              <a:tr h="297867">
                <a:tc rowSpan="2">
                  <a:txBody>
                    <a:bodyPr/>
                    <a:lstStyle/>
                    <a:p>
                      <a:pPr algn="ctr" fontAlgn="ctr"/>
                      <a:r>
                        <a:rPr lang="es-CO" sz="1100" b="1" u="none" strike="noStrike" dirty="0">
                          <a:solidFill>
                            <a:schemeClr val="bg1"/>
                          </a:solidFill>
                          <a:effectLst/>
                        </a:rPr>
                        <a:t>Hitos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b="1" u="none" strike="noStrike" dirty="0">
                          <a:solidFill>
                            <a:schemeClr val="bg1"/>
                          </a:solidFill>
                          <a:effectLst/>
                        </a:rPr>
                        <a:t>Indicador</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b="1" u="none" strike="noStrike" dirty="0">
                          <a:solidFill>
                            <a:schemeClr val="bg1"/>
                          </a:solidFill>
                          <a:effectLst/>
                        </a:rPr>
                        <a:t>Actividades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b="1" u="none" strike="noStrike" dirty="0">
                          <a:solidFill>
                            <a:schemeClr val="bg1"/>
                          </a:solidFill>
                          <a:effectLst/>
                        </a:rPr>
                        <a:t>Área</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b="1" u="none" strike="noStrike" dirty="0">
                          <a:solidFill>
                            <a:schemeClr val="bg1"/>
                          </a:solidFill>
                          <a:effectLst/>
                        </a:rPr>
                        <a:t>Resultado Esperado/ Producto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gridSpan="2">
                  <a:txBody>
                    <a:bodyPr/>
                    <a:lstStyle/>
                    <a:p>
                      <a:pPr algn="ctr" fontAlgn="ctr"/>
                      <a:r>
                        <a:rPr lang="es-CO" sz="1200" b="1" u="none" strike="noStrike" dirty="0">
                          <a:solidFill>
                            <a:schemeClr val="bg1"/>
                          </a:solidFill>
                          <a:effectLst/>
                        </a:rPr>
                        <a:t>VIGENCIA 2020</a:t>
                      </a: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solidFill>
                      <a:schemeClr val="accent5">
                        <a:lumMod val="75000"/>
                      </a:schemeClr>
                    </a:solidFill>
                  </a:tcPr>
                </a:tc>
                <a:extLst>
                  <a:ext uri="{0D108BD9-81ED-4DB2-BD59-A6C34878D82A}">
                    <a16:rowId xmlns:a16="http://schemas.microsoft.com/office/drawing/2014/main" val="1777114160"/>
                  </a:ext>
                </a:extLst>
              </a:tr>
              <a:tr h="94945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u="none" strike="noStrike" dirty="0">
                          <a:solidFill>
                            <a:schemeClr val="bg1"/>
                          </a:solidFill>
                          <a:effectLst/>
                        </a:rPr>
                        <a:t>Fecha de Inicio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100" b="1" u="none" strike="noStrike" dirty="0">
                          <a:solidFill>
                            <a:schemeClr val="bg1"/>
                          </a:solidFill>
                          <a:effectLst/>
                        </a:rPr>
                        <a:t>Fecha Fin</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4064162871"/>
                  </a:ext>
                </a:extLst>
              </a:tr>
              <a:tr h="1058388">
                <a:tc rowSpan="2">
                  <a:txBody>
                    <a:bodyPr/>
                    <a:lstStyle/>
                    <a:p>
                      <a:pPr algn="l" fontAlgn="ctr"/>
                      <a:br>
                        <a:rPr lang="es-CO" sz="1100" u="none" strike="noStrike" dirty="0">
                          <a:effectLst/>
                        </a:rPr>
                      </a:br>
                      <a:r>
                        <a:rPr lang="es-CO" sz="1100" u="none" strike="noStrike" dirty="0">
                          <a:effectLst/>
                        </a:rPr>
                        <a:t>2. Sensibilización, corresponsabilidad y comunicación del proceso de transformación</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rowSpan="2">
                  <a:txBody>
                    <a:bodyPr/>
                    <a:lstStyle/>
                    <a:p>
                      <a:pPr algn="l" fontAlgn="ctr"/>
                      <a:r>
                        <a:rPr lang="es-CO" sz="1100" u="none" strike="noStrike" dirty="0">
                          <a:effectLst/>
                        </a:rPr>
                        <a:t> Plan de comunicaciones del proceso de transformación ejecutado </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l" fontAlgn="ctr"/>
                      <a:r>
                        <a:rPr lang="es-CO" sz="1100" u="none" strike="noStrike" dirty="0">
                          <a:effectLst/>
                        </a:rPr>
                        <a:t>Plan de acción de movilización al siguiente nivel </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rowSpan="2">
                  <a:txBody>
                    <a:bodyPr/>
                    <a:lstStyle/>
                    <a:p>
                      <a:pPr algn="ctr" fontAlgn="ctr"/>
                      <a:r>
                        <a:rPr lang="es-CO" sz="1100" u="none" strike="noStrike" dirty="0">
                          <a:effectLst/>
                        </a:rPr>
                        <a:t>Subgerencia Administrativa y Grupo de Comunicaciones</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l" fontAlgn="ctr"/>
                      <a:r>
                        <a:rPr lang="es-CO" sz="1100" u="none" strike="noStrike" dirty="0">
                          <a:effectLst/>
                        </a:rPr>
                        <a:t>Socialización Plan de acción de movilización </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1/04/2020</a:t>
                      </a:r>
                    </a:p>
                  </a:txBody>
                  <a:tcPr marL="9525" marR="9525" marT="9525" marB="0" anchor="ctr">
                    <a:solidFill>
                      <a:srgbClr val="EDFBDC"/>
                    </a:solidFill>
                  </a:tcPr>
                </a:tc>
                <a:tc>
                  <a:txBody>
                    <a:bodyPr/>
                    <a:lstStyle/>
                    <a:p>
                      <a:pPr algn="ctr" fontAlgn="ctr"/>
                      <a:r>
                        <a:rPr lang="es-CO" sz="1200" b="1" i="0" u="none" strike="noStrike" dirty="0">
                          <a:solidFill>
                            <a:srgbClr val="FF0000"/>
                          </a:solidFill>
                          <a:effectLst/>
                          <a:latin typeface="Calibri" panose="020F0502020204030204" pitchFamily="34" charset="0"/>
                        </a:rPr>
                        <a:t>31/05/2020</a:t>
                      </a:r>
                    </a:p>
                  </a:txBody>
                  <a:tcPr marL="9525" marR="9525" marT="9525" marB="0" anchor="ctr">
                    <a:solidFill>
                      <a:srgbClr val="EDFBDC"/>
                    </a:solidFill>
                  </a:tcPr>
                </a:tc>
                <a:tc>
                  <a:txBody>
                    <a:bodyPr/>
                    <a:lstStyle/>
                    <a:p>
                      <a:pPr algn="just" fontAlgn="ctr"/>
                      <a:r>
                        <a:rPr lang="es-CO" sz="1100" b="0" i="0" u="none" strike="noStrike" dirty="0">
                          <a:solidFill>
                            <a:srgbClr val="000000"/>
                          </a:solidFill>
                          <a:effectLst/>
                          <a:latin typeface="Calibri" panose="020F0502020204030204" pitchFamily="34" charset="0"/>
                        </a:rPr>
                        <a:t>Se formulo el plan de acción que contiene estrategia y cronograma.</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rowSpan="2">
                  <a:txBody>
                    <a:bodyPr/>
                    <a:lstStyle/>
                    <a:p>
                      <a:pPr algn="ctr" fontAlgn="ctr"/>
                      <a:r>
                        <a:rPr lang="es-CO" sz="1100" b="0" i="0" u="none" strike="noStrike" dirty="0">
                          <a:solidFill>
                            <a:srgbClr val="000000"/>
                          </a:solidFill>
                          <a:effectLst/>
                          <a:latin typeface="Calibri" panose="020F0502020204030204" pitchFamily="34" charset="0"/>
                        </a:rPr>
                        <a:t>22%</a:t>
                      </a:r>
                    </a:p>
                  </a:txBody>
                  <a:tcPr marL="9525" marR="9525" marT="9525" marB="0" anchor="ctr">
                    <a:solidFill>
                      <a:srgbClr val="EDFBDC"/>
                    </a:solidFill>
                  </a:tcPr>
                </a:tc>
                <a:extLst>
                  <a:ext uri="{0D108BD9-81ED-4DB2-BD59-A6C34878D82A}">
                    <a16:rowId xmlns:a16="http://schemas.microsoft.com/office/drawing/2014/main" val="2944212459"/>
                  </a:ext>
                </a:extLst>
              </a:tr>
              <a:tr h="3147716">
                <a:tc vMerge="1">
                  <a:txBody>
                    <a:bodyPr/>
                    <a:lstStyle/>
                    <a:p>
                      <a:endParaRPr lang="es-CO"/>
                    </a:p>
                  </a:txBody>
                  <a:tcPr/>
                </a:tc>
                <a:tc vMerge="1">
                  <a:txBody>
                    <a:bodyPr/>
                    <a:lstStyle/>
                    <a:p>
                      <a:endParaRPr lang="es-CO"/>
                    </a:p>
                  </a:txBody>
                  <a:tcPr/>
                </a:tc>
                <a:tc>
                  <a:txBody>
                    <a:bodyPr/>
                    <a:lstStyle/>
                    <a:p>
                      <a:pPr algn="l" fontAlgn="ctr"/>
                      <a:r>
                        <a:rPr lang="es-CO" sz="1100" u="none" strike="noStrike" dirty="0">
                          <a:effectLst/>
                        </a:rPr>
                        <a:t>Campañas de divulgación y comunicación del propósito superior y principios rectores</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vMerge="1">
                  <a:txBody>
                    <a:bodyPr/>
                    <a:lstStyle/>
                    <a:p>
                      <a:endParaRPr lang="es-CO"/>
                    </a:p>
                  </a:txBody>
                  <a:tcPr/>
                </a:tc>
                <a:tc>
                  <a:txBody>
                    <a:bodyPr/>
                    <a:lstStyle/>
                    <a:p>
                      <a:pPr algn="l" fontAlgn="ctr"/>
                      <a:r>
                        <a:rPr lang="es-CO" sz="1100" u="none" strike="noStrike" dirty="0">
                          <a:effectLst/>
                        </a:rPr>
                        <a:t>Divulgación del propósito superior y principios </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1/06/2020</a:t>
                      </a:r>
                    </a:p>
                  </a:txBody>
                  <a:tcPr marL="9525" marR="9525" marT="9525" marB="0" anchor="ctr">
                    <a:solidFill>
                      <a:srgbClr val="EDFBDC"/>
                    </a:solidFill>
                  </a:tcPr>
                </a:tc>
                <a:tc>
                  <a:txBody>
                    <a:bodyPr/>
                    <a:lstStyle/>
                    <a:p>
                      <a:pPr algn="ctr" fontAlgn="ctr"/>
                      <a:r>
                        <a:rPr lang="es-CO" sz="1200" b="1" i="0" u="none" strike="noStrike" dirty="0">
                          <a:solidFill>
                            <a:srgbClr val="FF0000"/>
                          </a:solidFill>
                          <a:effectLst/>
                          <a:latin typeface="Calibri" panose="020F0502020204030204" pitchFamily="34" charset="0"/>
                        </a:rPr>
                        <a:t>31/12/2020</a:t>
                      </a:r>
                    </a:p>
                  </a:txBody>
                  <a:tcPr marL="9525" marR="9525" marT="9525" marB="0" anchor="ctr">
                    <a:solidFill>
                      <a:srgbClr val="EDFBDC"/>
                    </a:solidFill>
                  </a:tcPr>
                </a:tc>
                <a:tc>
                  <a:txBody>
                    <a:bodyPr/>
                    <a:lstStyle/>
                    <a:p>
                      <a:pPr algn="just" fontAlgn="ctr"/>
                      <a:r>
                        <a:rPr lang="es-CO" sz="1100" b="0" i="0" u="none" strike="noStrike" dirty="0">
                          <a:solidFill>
                            <a:srgbClr val="000000"/>
                          </a:solidFill>
                          <a:effectLst/>
                          <a:latin typeface="Calibri" panose="020F0502020204030204" pitchFamily="34" charset="0"/>
                        </a:rPr>
                        <a:t>Durante el mes de Septiembre, el Grupo de Comunicaciones continuó con la ejecución del plan de acción de movilización, Comunicaciones Internas: 63 por correo electrónico.</a:t>
                      </a:r>
                    </a:p>
                    <a:p>
                      <a:pPr algn="just" fontAlgn="ctr"/>
                      <a:r>
                        <a:rPr lang="es-CO" sz="1100" b="0" i="0" u="none" strike="noStrike" dirty="0">
                          <a:solidFill>
                            <a:srgbClr val="000000"/>
                          </a:solidFill>
                          <a:effectLst/>
                          <a:latin typeface="Calibri" panose="020F0502020204030204" pitchFamily="34" charset="0"/>
                        </a:rPr>
                        <a:t>Comunicados de prensa:  4 </a:t>
                      </a:r>
                    </a:p>
                    <a:p>
                      <a:pPr algn="just" fontAlgn="ctr"/>
                      <a:r>
                        <a:rPr lang="es-CO" sz="1100" b="0" i="0" u="none" strike="noStrike" dirty="0">
                          <a:solidFill>
                            <a:srgbClr val="000000"/>
                          </a:solidFill>
                          <a:effectLst/>
                          <a:latin typeface="Calibri" panose="020F0502020204030204" pitchFamily="34" charset="0"/>
                        </a:rPr>
                        <a:t>Publicaciones externas - Redes sociales: 29 </a:t>
                      </a:r>
                    </a:p>
                    <a:p>
                      <a:pPr algn="just" fontAlgn="ctr"/>
                      <a:r>
                        <a:rPr lang="es-CO" sz="1100" b="0" i="0" u="none" strike="noStrike" dirty="0">
                          <a:solidFill>
                            <a:srgbClr val="000000"/>
                          </a:solidFill>
                          <a:effectLst/>
                          <a:latin typeface="Calibri" panose="020F0502020204030204" pitchFamily="34" charset="0"/>
                        </a:rPr>
                        <a:t>Nuevas herramientas de comunicación: Lanzamiento del nuevo espacio de comunicación para que nuestros colaboradores se mantengan informados</a:t>
                      </a:r>
                    </a:p>
                    <a:p>
                      <a:pPr algn="just" fontAlgn="ctr"/>
                      <a:r>
                        <a:rPr lang="es-CO" sz="1100" b="0" i="0" u="none" strike="noStrike" dirty="0">
                          <a:solidFill>
                            <a:srgbClr val="000000"/>
                          </a:solidFill>
                          <a:effectLst/>
                          <a:latin typeface="Calibri" panose="020F0502020204030204" pitchFamily="34" charset="0"/>
                        </a:rPr>
                        <a:t>Envío de conexión ENT: 5</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75%</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57%</a:t>
                      </a:r>
                    </a:p>
                  </a:txBody>
                  <a:tcPr marL="9525" marR="9525" marT="9525" marB="0" anchor="ctr">
                    <a:solidFill>
                      <a:srgbClr val="EDFBDC"/>
                    </a:solidFill>
                  </a:tcPr>
                </a:tc>
                <a:tc vMerge="1">
                  <a:txBody>
                    <a:bodyPr/>
                    <a:lstStyle/>
                    <a:p>
                      <a:endParaRPr lang="es-CO"/>
                    </a:p>
                  </a:txBody>
                  <a:tcPr>
                    <a:solidFill>
                      <a:srgbClr val="EDFBDC"/>
                    </a:solidFill>
                  </a:tcPr>
                </a:tc>
                <a:extLst>
                  <a:ext uri="{0D108BD9-81ED-4DB2-BD59-A6C34878D82A}">
                    <a16:rowId xmlns:a16="http://schemas.microsoft.com/office/drawing/2014/main" val="1651728085"/>
                  </a:ext>
                </a:extLst>
              </a:tr>
            </a:tbl>
          </a:graphicData>
        </a:graphic>
      </p:graphicFrame>
      <p:sp>
        <p:nvSpPr>
          <p:cNvPr id="5" name="14 CuadroTexto">
            <a:extLst>
              <a:ext uri="{FF2B5EF4-FFF2-40B4-BE49-F238E27FC236}">
                <a16:creationId xmlns:a16="http://schemas.microsoft.com/office/drawing/2014/main" id="{828A2BCF-2C79-4BD4-B2DA-7FE666403483}"/>
              </a:ext>
            </a:extLst>
          </p:cNvPr>
          <p:cNvSpPr txBox="1"/>
          <p:nvPr/>
        </p:nvSpPr>
        <p:spPr>
          <a:xfrm>
            <a:off x="449179" y="176186"/>
            <a:ext cx="96403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charset="0"/>
                <a:ea typeface="Calibri" charset="0"/>
                <a:cs typeface="Calibri" charset="0"/>
              </a:rPr>
              <a:t>Cultura y talento </a:t>
            </a:r>
          </a:p>
        </p:txBody>
      </p:sp>
    </p:spTree>
    <p:extLst>
      <p:ext uri="{BB962C8B-B14F-4D97-AF65-F5344CB8AC3E}">
        <p14:creationId xmlns:p14="http://schemas.microsoft.com/office/powerpoint/2010/main" val="211190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B871CD25-40A3-4857-91F7-CD692BCF3816}"/>
              </a:ext>
            </a:extLst>
          </p:cNvPr>
          <p:cNvGraphicFramePr>
            <a:graphicFrameLocks noGrp="1"/>
          </p:cNvGraphicFramePr>
          <p:nvPr>
            <p:extLst>
              <p:ext uri="{D42A27DB-BD31-4B8C-83A1-F6EECF244321}">
                <p14:modId xmlns:p14="http://schemas.microsoft.com/office/powerpoint/2010/main" val="521790874"/>
              </p:ext>
            </p:extLst>
          </p:nvPr>
        </p:nvGraphicFramePr>
        <p:xfrm>
          <a:off x="210429" y="689967"/>
          <a:ext cx="11771143" cy="5254876"/>
        </p:xfrm>
        <a:graphic>
          <a:graphicData uri="http://schemas.openxmlformats.org/drawingml/2006/table">
            <a:tbl>
              <a:tblPr>
                <a:tableStyleId>{BDBED569-4797-4DF1-A0F4-6AAB3CD982D8}</a:tableStyleId>
              </a:tblPr>
              <a:tblGrid>
                <a:gridCol w="1151761">
                  <a:extLst>
                    <a:ext uri="{9D8B030D-6E8A-4147-A177-3AD203B41FA5}">
                      <a16:colId xmlns:a16="http://schemas.microsoft.com/office/drawing/2014/main" val="2362885477"/>
                    </a:ext>
                  </a:extLst>
                </a:gridCol>
                <a:gridCol w="631075">
                  <a:extLst>
                    <a:ext uri="{9D8B030D-6E8A-4147-A177-3AD203B41FA5}">
                      <a16:colId xmlns:a16="http://schemas.microsoft.com/office/drawing/2014/main" val="2382689919"/>
                    </a:ext>
                  </a:extLst>
                </a:gridCol>
                <a:gridCol w="1552040">
                  <a:extLst>
                    <a:ext uri="{9D8B030D-6E8A-4147-A177-3AD203B41FA5}">
                      <a16:colId xmlns:a16="http://schemas.microsoft.com/office/drawing/2014/main" val="175381675"/>
                    </a:ext>
                  </a:extLst>
                </a:gridCol>
                <a:gridCol w="1090863">
                  <a:extLst>
                    <a:ext uri="{9D8B030D-6E8A-4147-A177-3AD203B41FA5}">
                      <a16:colId xmlns:a16="http://schemas.microsoft.com/office/drawing/2014/main" val="202423203"/>
                    </a:ext>
                  </a:extLst>
                </a:gridCol>
                <a:gridCol w="1491916">
                  <a:extLst>
                    <a:ext uri="{9D8B030D-6E8A-4147-A177-3AD203B41FA5}">
                      <a16:colId xmlns:a16="http://schemas.microsoft.com/office/drawing/2014/main" val="3618960744"/>
                    </a:ext>
                  </a:extLst>
                </a:gridCol>
                <a:gridCol w="721895">
                  <a:extLst>
                    <a:ext uri="{9D8B030D-6E8A-4147-A177-3AD203B41FA5}">
                      <a16:colId xmlns:a16="http://schemas.microsoft.com/office/drawing/2014/main" val="576559948"/>
                    </a:ext>
                  </a:extLst>
                </a:gridCol>
                <a:gridCol w="834189">
                  <a:extLst>
                    <a:ext uri="{9D8B030D-6E8A-4147-A177-3AD203B41FA5}">
                      <a16:colId xmlns:a16="http://schemas.microsoft.com/office/drawing/2014/main" val="858494188"/>
                    </a:ext>
                  </a:extLst>
                </a:gridCol>
                <a:gridCol w="2778363">
                  <a:extLst>
                    <a:ext uri="{9D8B030D-6E8A-4147-A177-3AD203B41FA5}">
                      <a16:colId xmlns:a16="http://schemas.microsoft.com/office/drawing/2014/main" val="1281784799"/>
                    </a:ext>
                  </a:extLst>
                </a:gridCol>
                <a:gridCol w="506347">
                  <a:extLst>
                    <a:ext uri="{9D8B030D-6E8A-4147-A177-3AD203B41FA5}">
                      <a16:colId xmlns:a16="http://schemas.microsoft.com/office/drawing/2014/main" val="1143705868"/>
                    </a:ext>
                  </a:extLst>
                </a:gridCol>
                <a:gridCol w="506347">
                  <a:extLst>
                    <a:ext uri="{9D8B030D-6E8A-4147-A177-3AD203B41FA5}">
                      <a16:colId xmlns:a16="http://schemas.microsoft.com/office/drawing/2014/main" val="2369735444"/>
                    </a:ext>
                  </a:extLst>
                </a:gridCol>
                <a:gridCol w="506347">
                  <a:extLst>
                    <a:ext uri="{9D8B030D-6E8A-4147-A177-3AD203B41FA5}">
                      <a16:colId xmlns:a16="http://schemas.microsoft.com/office/drawing/2014/main" val="796158973"/>
                    </a:ext>
                  </a:extLst>
                </a:gridCol>
              </a:tblGrid>
              <a:tr h="290478">
                <a:tc rowSpan="2">
                  <a:txBody>
                    <a:bodyPr/>
                    <a:lstStyle/>
                    <a:p>
                      <a:pPr algn="ctr" fontAlgn="ctr"/>
                      <a:r>
                        <a:rPr lang="es-CO" sz="1100" u="none" strike="noStrike" dirty="0">
                          <a:solidFill>
                            <a:schemeClr val="bg1"/>
                          </a:solidFill>
                          <a:effectLst/>
                        </a:rPr>
                        <a:t>Hitos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Indicador</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Actividades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Área</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Resultado Esperado/ Producto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gridSpan="2">
                  <a:txBody>
                    <a:bodyPr/>
                    <a:lstStyle/>
                    <a:p>
                      <a:pPr algn="ctr" fontAlgn="ctr"/>
                      <a:r>
                        <a:rPr lang="es-CO" sz="1100" u="none" strike="noStrike" dirty="0">
                          <a:solidFill>
                            <a:schemeClr val="bg1"/>
                          </a:solidFill>
                          <a:effectLst/>
                        </a:rPr>
                        <a:t>VIGENCIA 2020</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solidFill>
                      <a:schemeClr val="accent5">
                        <a:lumMod val="75000"/>
                      </a:schemeClr>
                    </a:solidFill>
                  </a:tcPr>
                </a:tc>
                <a:extLst>
                  <a:ext uri="{0D108BD9-81ED-4DB2-BD59-A6C34878D82A}">
                    <a16:rowId xmlns:a16="http://schemas.microsoft.com/office/drawing/2014/main" val="281483403"/>
                  </a:ext>
                </a:extLst>
              </a:tr>
              <a:tr h="631311">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u="none" strike="noStrike" dirty="0">
                          <a:solidFill>
                            <a:schemeClr val="bg1"/>
                          </a:solidFill>
                          <a:effectLst/>
                        </a:rPr>
                        <a:t>Fecha de Inicio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100" u="none" strike="noStrike" dirty="0">
                          <a:solidFill>
                            <a:schemeClr val="bg1"/>
                          </a:solidFill>
                          <a:effectLst/>
                        </a:rPr>
                        <a:t>Fecha Fin</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2967203268"/>
                  </a:ext>
                </a:extLst>
              </a:tr>
              <a:tr h="1098162">
                <a:tc rowSpan="2">
                  <a:txBody>
                    <a:bodyPr/>
                    <a:lstStyle/>
                    <a:p>
                      <a:pPr algn="l" fontAlgn="ctr"/>
                      <a:r>
                        <a:rPr lang="es-CO" sz="1100" u="none" strike="noStrike" dirty="0">
                          <a:effectLst/>
                        </a:rPr>
                        <a:t>3.Crear una línea base de medición de clima y cultura organizacional </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rowSpan="2">
                  <a:txBody>
                    <a:bodyPr/>
                    <a:lstStyle/>
                    <a:p>
                      <a:pPr algn="l" fontAlgn="ctr"/>
                      <a:r>
                        <a:rPr lang="es-CO" sz="1100" u="none" strike="noStrike" dirty="0">
                          <a:effectLst/>
                        </a:rPr>
                        <a:t>Línea base </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a:txBody>
                    <a:bodyPr/>
                    <a:lstStyle/>
                    <a:p>
                      <a:pPr algn="l" fontAlgn="ctr"/>
                      <a:r>
                        <a:rPr lang="es-CO" sz="1100" u="none" strike="noStrike" dirty="0">
                          <a:effectLst/>
                        </a:rPr>
                        <a:t>Diagnóstico de cultura y clima </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rowSpan="2">
                  <a:txBody>
                    <a:bodyPr/>
                    <a:lstStyle/>
                    <a:p>
                      <a:pPr algn="ctr" fontAlgn="ctr"/>
                      <a:r>
                        <a:rPr lang="es-CO" sz="1100" u="none" strike="noStrike" dirty="0">
                          <a:effectLst/>
                        </a:rPr>
                        <a:t>Subgerencia administrativa, financiera, Gerencia Gestión de Talento Humano y grupo de comunicaciones.</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a:txBody>
                    <a:bodyPr/>
                    <a:lstStyle/>
                    <a:p>
                      <a:pPr algn="l" fontAlgn="ctr"/>
                      <a:r>
                        <a:rPr lang="es-CO" sz="1100" u="none" strike="noStrike" dirty="0">
                          <a:effectLst/>
                        </a:rPr>
                        <a:t>Medición de clima y cultura organizacional</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a:txBody>
                    <a:bodyPr/>
                    <a:lstStyle/>
                    <a:p>
                      <a:pPr algn="ctr" fontAlgn="ctr"/>
                      <a:r>
                        <a:rPr lang="es-CO" sz="1200" b="0" i="0" u="none" strike="noStrike" dirty="0">
                          <a:solidFill>
                            <a:srgbClr val="000000"/>
                          </a:solidFill>
                          <a:effectLst/>
                          <a:latin typeface="Calibri" panose="020F0502020204030204" pitchFamily="34" charset="0"/>
                        </a:rPr>
                        <a:t>1/08/2020</a:t>
                      </a:r>
                    </a:p>
                  </a:txBody>
                  <a:tcPr marL="9525" marR="9525" marT="9525" marB="0" anchor="ctr">
                    <a:solidFill>
                      <a:srgbClr val="DCE1F4"/>
                    </a:solidFill>
                  </a:tcPr>
                </a:tc>
                <a:tc>
                  <a:txBody>
                    <a:bodyPr/>
                    <a:lstStyle/>
                    <a:p>
                      <a:pPr algn="ctr" fontAlgn="ctr"/>
                      <a:r>
                        <a:rPr lang="es-CO" sz="1200" b="1" i="0" u="none" strike="noStrike" dirty="0">
                          <a:solidFill>
                            <a:srgbClr val="FF0000"/>
                          </a:solidFill>
                          <a:effectLst/>
                          <a:latin typeface="Calibri" panose="020F0502020204030204" pitchFamily="34" charset="0"/>
                        </a:rPr>
                        <a:t>30/11/2020</a:t>
                      </a:r>
                    </a:p>
                  </a:txBody>
                  <a:tcPr marL="9525" marR="9525" marT="9525" marB="0" anchor="ctr">
                    <a:solidFill>
                      <a:srgbClr val="DCE1F4"/>
                    </a:solidFill>
                  </a:tcPr>
                </a:tc>
                <a:tc>
                  <a:txBody>
                    <a:bodyPr/>
                    <a:lstStyle/>
                    <a:p>
                      <a:pPr algn="l" fontAlgn="ctr"/>
                      <a:r>
                        <a:rPr lang="es-CO" sz="1100" b="0" i="0" u="none" strike="noStrike" dirty="0">
                          <a:solidFill>
                            <a:srgbClr val="000000"/>
                          </a:solidFill>
                          <a:effectLst/>
                          <a:latin typeface="Calibri" panose="020F0502020204030204" pitchFamily="34" charset="0"/>
                        </a:rPr>
                        <a:t>El proceso de contratación para realizar la medición de clima y cultura organizacional, se encuentra en el Grupo de Planeación Contractual, en estudios previos  desde el día: 16/09/2020. Estamos a la espera de respuesta para continuar con la selección del proveedor y legalización del contrato.</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5%</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solidFill>
                      <a:srgbClr val="DCE1F4"/>
                    </a:solidFill>
                  </a:tcPr>
                </a:tc>
                <a:tc rowSpan="2">
                  <a:txBody>
                    <a:bodyPr/>
                    <a:lstStyle/>
                    <a:p>
                      <a:pPr algn="ctr" fontAlgn="ctr"/>
                      <a:r>
                        <a:rPr lang="es-CO" sz="1100" b="0" i="0" u="none" strike="noStrike" dirty="0">
                          <a:solidFill>
                            <a:srgbClr val="000000"/>
                          </a:solidFill>
                          <a:effectLst/>
                          <a:latin typeface="Calibri" panose="020F0502020204030204" pitchFamily="34" charset="0"/>
                        </a:rPr>
                        <a:t>0,63%</a:t>
                      </a:r>
                    </a:p>
                  </a:txBody>
                  <a:tcPr marL="9525" marR="9525" marT="9525" marB="0" anchor="ctr">
                    <a:solidFill>
                      <a:srgbClr val="DCE1F4"/>
                    </a:solidFill>
                  </a:tcPr>
                </a:tc>
                <a:extLst>
                  <a:ext uri="{0D108BD9-81ED-4DB2-BD59-A6C34878D82A}">
                    <a16:rowId xmlns:a16="http://schemas.microsoft.com/office/drawing/2014/main" val="3046095461"/>
                  </a:ext>
                </a:extLst>
              </a:tr>
              <a:tr h="517757">
                <a:tc vMerge="1">
                  <a:txBody>
                    <a:bodyPr/>
                    <a:lstStyle/>
                    <a:p>
                      <a:endParaRPr lang="es-CO"/>
                    </a:p>
                  </a:txBody>
                  <a:tcPr/>
                </a:tc>
                <a:tc vMerge="1">
                  <a:txBody>
                    <a:bodyPr/>
                    <a:lstStyle/>
                    <a:p>
                      <a:endParaRPr lang="es-CO"/>
                    </a:p>
                  </a:txBody>
                  <a:tcPr/>
                </a:tc>
                <a:tc>
                  <a:txBody>
                    <a:bodyPr/>
                    <a:lstStyle/>
                    <a:p>
                      <a:pPr algn="l" fontAlgn="ctr"/>
                      <a:r>
                        <a:rPr lang="es-CO" sz="1100" u="none" strike="noStrike" dirty="0">
                          <a:effectLst/>
                        </a:rPr>
                        <a:t>Diseñar una estrategia y contenidos para fortalecer la cultura organizacional </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vMerge="1">
                  <a:txBody>
                    <a:bodyPr/>
                    <a:lstStyle/>
                    <a:p>
                      <a:endParaRPr lang="es-CO"/>
                    </a:p>
                  </a:txBody>
                  <a:tcPr/>
                </a:tc>
                <a:tc>
                  <a:txBody>
                    <a:bodyPr/>
                    <a:lstStyle/>
                    <a:p>
                      <a:pPr algn="l" fontAlgn="ctr"/>
                      <a:r>
                        <a:rPr lang="es-CO" sz="1100" u="none" strike="noStrike" dirty="0">
                          <a:effectLst/>
                        </a:rPr>
                        <a:t>Documento con estrategia para fortalecer la cultura organizacional</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a:txBody>
                    <a:bodyPr/>
                    <a:lstStyle/>
                    <a:p>
                      <a:pPr algn="ctr" fontAlgn="ctr"/>
                      <a:r>
                        <a:rPr lang="es-CO" sz="1200" b="0" i="0" u="none" strike="noStrike" dirty="0">
                          <a:solidFill>
                            <a:srgbClr val="000000"/>
                          </a:solidFill>
                          <a:effectLst/>
                          <a:latin typeface="Calibri" panose="020F0502020204030204" pitchFamily="34" charset="0"/>
                        </a:rPr>
                        <a:t>1/11/2020</a:t>
                      </a:r>
                    </a:p>
                  </a:txBody>
                  <a:tcPr marL="9525" marR="9525" marT="9525" marB="0" anchor="ctr">
                    <a:solidFill>
                      <a:srgbClr val="DCE1F4"/>
                    </a:solidFill>
                  </a:tcPr>
                </a:tc>
                <a:tc>
                  <a:txBody>
                    <a:bodyPr/>
                    <a:lstStyle/>
                    <a:p>
                      <a:pPr algn="ctr" fontAlgn="ctr"/>
                      <a:r>
                        <a:rPr lang="es-CO" sz="1200" b="1" i="0" u="none" strike="noStrike" dirty="0">
                          <a:solidFill>
                            <a:srgbClr val="FF0000"/>
                          </a:solidFill>
                          <a:effectLst/>
                          <a:latin typeface="Calibri" panose="020F0502020204030204" pitchFamily="34" charset="0"/>
                        </a:rPr>
                        <a:t>31/12/2020</a:t>
                      </a:r>
                    </a:p>
                  </a:txBody>
                  <a:tcPr marL="9525" marR="9525" marT="9525" marB="0" anchor="ctr">
                    <a:solidFill>
                      <a:srgbClr val="DCE1F4"/>
                    </a:solidFill>
                  </a:tcPr>
                </a:tc>
                <a:tc>
                  <a:txBody>
                    <a:bodyPr/>
                    <a:lstStyle/>
                    <a:p>
                      <a:pPr algn="l" fontAlgn="ctr"/>
                      <a:r>
                        <a:rPr lang="es-CO" sz="1100" b="0" i="0" u="none" strike="noStrike" dirty="0">
                          <a:solidFill>
                            <a:srgbClr val="000000"/>
                          </a:solidFill>
                          <a:effectLst/>
                          <a:latin typeface="Calibri" panose="020F0502020204030204" pitchFamily="34" charset="0"/>
                        </a:rPr>
                        <a:t>-</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9525" marR="9525" marT="9525" marB="0" anchor="ctr">
                    <a:solidFill>
                      <a:srgbClr val="DCE1F4"/>
                    </a:solidFill>
                  </a:tcPr>
                </a:tc>
                <a:tc vMerge="1">
                  <a:txBody>
                    <a:bodyPr/>
                    <a:lstStyle/>
                    <a:p>
                      <a:endParaRPr lang="es-CO"/>
                    </a:p>
                  </a:txBody>
                  <a:tcPr/>
                </a:tc>
                <a:extLst>
                  <a:ext uri="{0D108BD9-81ED-4DB2-BD59-A6C34878D82A}">
                    <a16:rowId xmlns:a16="http://schemas.microsoft.com/office/drawing/2014/main" val="2091485761"/>
                  </a:ext>
                </a:extLst>
              </a:tr>
              <a:tr h="466852">
                <a:tc rowSpan="3">
                  <a:txBody>
                    <a:bodyPr/>
                    <a:lstStyle/>
                    <a:p>
                      <a:pPr algn="l" fontAlgn="ctr"/>
                      <a:r>
                        <a:rPr lang="es-CO" sz="1100" u="none" strike="noStrike" dirty="0">
                          <a:effectLst/>
                        </a:rPr>
                        <a:t>4. Definición de programa de incentivos emocionales</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rowSpan="3">
                  <a:txBody>
                    <a:bodyPr/>
                    <a:lstStyle/>
                    <a:p>
                      <a:pPr algn="ctr" fontAlgn="ctr"/>
                      <a:r>
                        <a:rPr lang="es-CO" sz="1100" u="none" strike="noStrike" dirty="0">
                          <a:effectLst/>
                        </a:rPr>
                        <a:t>Plan de incentivos ejecutado</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l" fontAlgn="t"/>
                      <a:r>
                        <a:rPr lang="es-CO" sz="1100" u="none" strike="noStrike" dirty="0">
                          <a:effectLst/>
                        </a:rPr>
                        <a:t>Diseñar el plan de incentivos mediante Benchmarking del sector</a:t>
                      </a:r>
                      <a:endParaRPr lang="es-CO" sz="1100" b="0" i="0" u="none" strike="noStrike" dirty="0">
                        <a:solidFill>
                          <a:srgbClr val="FF0000"/>
                        </a:solidFill>
                        <a:effectLst/>
                        <a:latin typeface="Calibri" panose="020F0502020204030204" pitchFamily="34" charset="0"/>
                      </a:endParaRPr>
                    </a:p>
                  </a:txBody>
                  <a:tcPr marL="0" marR="0" marT="0" marB="0">
                    <a:solidFill>
                      <a:srgbClr val="EDFBDC"/>
                    </a:solidFill>
                  </a:tcPr>
                </a:tc>
                <a:tc rowSpan="3">
                  <a:txBody>
                    <a:bodyPr/>
                    <a:lstStyle/>
                    <a:p>
                      <a:pPr algn="ctr"/>
                      <a:r>
                        <a:rPr lang="es-CO" sz="1100" u="none" strike="noStrike" dirty="0">
                          <a:effectLst/>
                        </a:rPr>
                        <a:t>Subgerencia administrativa, financiera, Gerencia Gestión de Talento Humano y grupo de comunicaciones</a:t>
                      </a:r>
                      <a:endParaRPr lang="es-CO" sz="1100" dirty="0"/>
                    </a:p>
                  </a:txBody>
                  <a:tcPr marL="0" marR="0" marT="0" marB="0" anchor="ctr">
                    <a:solidFill>
                      <a:srgbClr val="EDFBDC"/>
                    </a:solidFill>
                  </a:tcPr>
                </a:tc>
                <a:tc>
                  <a:txBody>
                    <a:bodyPr/>
                    <a:lstStyle/>
                    <a:p>
                      <a:pPr algn="l" fontAlgn="ctr"/>
                      <a:r>
                        <a:rPr lang="es-CO" sz="1100" u="none" strike="noStrike" dirty="0">
                          <a:effectLst/>
                        </a:rPr>
                        <a:t>Documento de Benchmarking elaborado</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1/06/2020</a:t>
                      </a:r>
                    </a:p>
                  </a:txBody>
                  <a:tcPr marL="9525" marR="9525" marT="9525" marB="0" anchor="ctr">
                    <a:solidFill>
                      <a:srgbClr val="EDFBDC"/>
                    </a:solidFill>
                  </a:tcPr>
                </a:tc>
                <a:tc>
                  <a:txBody>
                    <a:bodyPr/>
                    <a:lstStyle/>
                    <a:p>
                      <a:pPr algn="ctr" fontAlgn="ctr"/>
                      <a:r>
                        <a:rPr lang="es-CO" sz="1200" b="1" i="0" u="none" strike="noStrike" dirty="0">
                          <a:solidFill>
                            <a:srgbClr val="FF0000"/>
                          </a:solidFill>
                          <a:effectLst/>
                          <a:latin typeface="Calibri" panose="020F0502020204030204" pitchFamily="34" charset="0"/>
                        </a:rPr>
                        <a:t>31/07/2020</a:t>
                      </a:r>
                    </a:p>
                  </a:txBody>
                  <a:tcPr marL="9525" marR="9525" marT="9525" marB="0" anchor="ctr">
                    <a:solidFill>
                      <a:srgbClr val="EDFBDC"/>
                    </a:solidFill>
                  </a:tcPr>
                </a:tc>
                <a:tc>
                  <a:txBody>
                    <a:bodyPr/>
                    <a:lstStyle/>
                    <a:p>
                      <a:pPr algn="l" fontAlgn="ctr"/>
                      <a:r>
                        <a:rPr lang="es-CO" sz="1100" b="0" i="0" u="none" strike="noStrike" dirty="0">
                          <a:solidFill>
                            <a:srgbClr val="000000"/>
                          </a:solidFill>
                          <a:effectLst/>
                          <a:latin typeface="Calibri" panose="020F0502020204030204" pitchFamily="34" charset="0"/>
                        </a:rPr>
                        <a:t>Se cuenta con documento de análisis de Benchmarking de sector</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rowSpan="3">
                  <a:txBody>
                    <a:bodyPr/>
                    <a:lstStyle/>
                    <a:p>
                      <a:pPr algn="ctr" fontAlgn="ctr"/>
                      <a:r>
                        <a:rPr lang="es-CO" sz="1100" b="0" i="0" u="none" strike="noStrike" dirty="0">
                          <a:solidFill>
                            <a:srgbClr val="000000"/>
                          </a:solidFill>
                          <a:effectLst/>
                          <a:latin typeface="Calibri" panose="020F0502020204030204" pitchFamily="34" charset="0"/>
                        </a:rPr>
                        <a:t>23,90%</a:t>
                      </a:r>
                    </a:p>
                  </a:txBody>
                  <a:tcPr marL="9525" marR="9525" marT="9525" marB="0" anchor="ctr">
                    <a:solidFill>
                      <a:srgbClr val="EDFBDC"/>
                    </a:solidFill>
                  </a:tcPr>
                </a:tc>
                <a:extLst>
                  <a:ext uri="{0D108BD9-81ED-4DB2-BD59-A6C34878D82A}">
                    <a16:rowId xmlns:a16="http://schemas.microsoft.com/office/drawing/2014/main" val="4279801474"/>
                  </a:ext>
                </a:extLst>
              </a:tr>
              <a:tr h="778023">
                <a:tc vMerge="1">
                  <a:txBody>
                    <a:bodyPr/>
                    <a:lstStyle/>
                    <a:p>
                      <a:endParaRPr lang="es-CO"/>
                    </a:p>
                  </a:txBody>
                  <a:tcPr/>
                </a:tc>
                <a:tc vMerge="1">
                  <a:txBody>
                    <a:bodyPr/>
                    <a:lstStyle/>
                    <a:p>
                      <a:endParaRPr lang="es-CO"/>
                    </a:p>
                  </a:txBody>
                  <a:tcPr/>
                </a:tc>
                <a:tc>
                  <a:txBody>
                    <a:bodyPr/>
                    <a:lstStyle/>
                    <a:p>
                      <a:pPr algn="l" fontAlgn="t"/>
                      <a:r>
                        <a:rPr lang="es-CO" sz="1100" u="none" strike="noStrike" dirty="0">
                          <a:effectLst/>
                        </a:rPr>
                        <a:t>Implementación del plan de incentivos</a:t>
                      </a:r>
                      <a:endParaRPr lang="es-CO" sz="1100" b="0" i="0" u="none" strike="noStrike" dirty="0">
                        <a:solidFill>
                          <a:srgbClr val="FF0000"/>
                        </a:solidFill>
                        <a:effectLst/>
                        <a:latin typeface="Calibri" panose="020F0502020204030204" pitchFamily="34" charset="0"/>
                      </a:endParaRPr>
                    </a:p>
                  </a:txBody>
                  <a:tcPr marL="0" marR="0" marT="0" marB="0">
                    <a:solidFill>
                      <a:srgbClr val="EDFBDC"/>
                    </a:solidFill>
                  </a:tcPr>
                </a:tc>
                <a:tc vMerge="1">
                  <a:txBody>
                    <a:bodyPr/>
                    <a:lstStyle/>
                    <a:p>
                      <a:endParaRPr lang="es-CO"/>
                    </a:p>
                  </a:txBody>
                  <a:tcPr/>
                </a:tc>
                <a:tc>
                  <a:txBody>
                    <a:bodyPr/>
                    <a:lstStyle/>
                    <a:p>
                      <a:pPr algn="l" fontAlgn="ctr"/>
                      <a:r>
                        <a:rPr lang="es-CO" sz="1100" u="none" strike="noStrike" dirty="0">
                          <a:effectLst/>
                        </a:rPr>
                        <a:t>Documento de Plan de incentivos elaborado</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1/07/2020</a:t>
                      </a:r>
                    </a:p>
                  </a:txBody>
                  <a:tcPr marL="9525" marR="9525" marT="9525" marB="0" anchor="ctr">
                    <a:solidFill>
                      <a:srgbClr val="EDFBDC"/>
                    </a:solidFill>
                  </a:tcPr>
                </a:tc>
                <a:tc>
                  <a:txBody>
                    <a:bodyPr/>
                    <a:lstStyle/>
                    <a:p>
                      <a:pPr algn="ctr" fontAlgn="ctr"/>
                      <a:r>
                        <a:rPr lang="es-CO" sz="1200" b="1" i="0" u="none" strike="noStrike" dirty="0">
                          <a:solidFill>
                            <a:srgbClr val="FF0000"/>
                          </a:solidFill>
                          <a:effectLst/>
                          <a:latin typeface="Calibri" panose="020F0502020204030204" pitchFamily="34" charset="0"/>
                        </a:rPr>
                        <a:t>31/07/2020</a:t>
                      </a:r>
                    </a:p>
                  </a:txBody>
                  <a:tcPr marL="9525" marR="9525" marT="9525" marB="0" anchor="ctr">
                    <a:solidFill>
                      <a:srgbClr val="EDFBDC"/>
                    </a:solidFill>
                  </a:tcPr>
                </a:tc>
                <a:tc>
                  <a:txBody>
                    <a:bodyPr/>
                    <a:lstStyle/>
                    <a:p>
                      <a:pPr algn="l" fontAlgn="ctr"/>
                      <a:r>
                        <a:rPr lang="es-CO" sz="1100" b="0" i="0" u="none" strike="noStrike" dirty="0">
                          <a:solidFill>
                            <a:schemeClr val="tx1"/>
                          </a:solidFill>
                          <a:effectLst/>
                          <a:latin typeface="Calibri" panose="020F0502020204030204" pitchFamily="34" charset="0"/>
                        </a:rPr>
                        <a:t>Desde enero se elaboró y publicó en la página web el plan de incentivos 2020. Sin embargo, del resultado del ejercicio de Benchmarking  se analizaran los posibles ajustes a este plan.</a:t>
                      </a:r>
                    </a:p>
                  </a:txBody>
                  <a:tcPr marL="9525" marR="9525" marT="9525" marB="0" anchor="ctr">
                    <a:solidFill>
                      <a:srgbClr val="EDFBDC"/>
                    </a:solidFill>
                  </a:tcPr>
                </a:tc>
                <a:tc>
                  <a:txBody>
                    <a:bodyPr/>
                    <a:lstStyle/>
                    <a:p>
                      <a:pPr algn="ctr" fontAlgn="ctr"/>
                      <a:r>
                        <a:rPr lang="es-CO" sz="1100" b="0" i="0" u="none" strike="noStrike" dirty="0">
                          <a:solidFill>
                            <a:schemeClr val="tx1"/>
                          </a:solidFill>
                          <a:effectLst/>
                          <a:latin typeface="Calibri" panose="020F0502020204030204" pitchFamily="34" charset="0"/>
                        </a:rPr>
                        <a:t>100%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vMerge="1">
                  <a:txBody>
                    <a:bodyPr/>
                    <a:lstStyle/>
                    <a:p>
                      <a:endParaRPr lang="es-CO"/>
                    </a:p>
                  </a:txBody>
                  <a:tcPr/>
                </a:tc>
                <a:extLst>
                  <a:ext uri="{0D108BD9-81ED-4DB2-BD59-A6C34878D82A}">
                    <a16:rowId xmlns:a16="http://schemas.microsoft.com/office/drawing/2014/main" val="3852096568"/>
                  </a:ext>
                </a:extLst>
              </a:tr>
              <a:tr h="651304">
                <a:tc vMerge="1">
                  <a:txBody>
                    <a:bodyPr/>
                    <a:lstStyle/>
                    <a:p>
                      <a:endParaRPr lang="es-CO"/>
                    </a:p>
                  </a:txBody>
                  <a:tcPr/>
                </a:tc>
                <a:tc vMerge="1">
                  <a:txBody>
                    <a:bodyPr/>
                    <a:lstStyle/>
                    <a:p>
                      <a:endParaRPr lang="es-CO"/>
                    </a:p>
                  </a:txBody>
                  <a:tcPr/>
                </a:tc>
                <a:tc>
                  <a:txBody>
                    <a:bodyPr/>
                    <a:lstStyle/>
                    <a:p>
                      <a:pPr algn="l" fontAlgn="t"/>
                      <a:r>
                        <a:rPr lang="es-CO" sz="1100" u="none" strike="noStrike" dirty="0">
                          <a:effectLst/>
                        </a:rPr>
                        <a:t>Seguimiento y medición del plan de incentivos (periódico)</a:t>
                      </a:r>
                      <a:endParaRPr lang="es-CO" sz="1100" b="0" i="0" u="none" strike="noStrike" dirty="0">
                        <a:solidFill>
                          <a:srgbClr val="FF0000"/>
                        </a:solidFill>
                        <a:effectLst/>
                        <a:latin typeface="Calibri" panose="020F0502020204030204" pitchFamily="34" charset="0"/>
                      </a:endParaRPr>
                    </a:p>
                  </a:txBody>
                  <a:tcPr marL="0" marR="0" marT="0" marB="0">
                    <a:solidFill>
                      <a:srgbClr val="EDFBDC"/>
                    </a:solidFill>
                  </a:tcPr>
                </a:tc>
                <a:tc vMerge="1">
                  <a:txBody>
                    <a:bodyPr/>
                    <a:lstStyle/>
                    <a:p>
                      <a:endParaRPr lang="es-CO"/>
                    </a:p>
                  </a:txBody>
                  <a:tcPr/>
                </a:tc>
                <a:tc>
                  <a:txBody>
                    <a:bodyPr/>
                    <a:lstStyle/>
                    <a:p>
                      <a:pPr algn="l" fontAlgn="ctr"/>
                      <a:r>
                        <a:rPr lang="es-CO" sz="1100" u="none" strike="noStrike" dirty="0">
                          <a:effectLst/>
                        </a:rPr>
                        <a:t>Medición de cumplimiento de plan </a:t>
                      </a:r>
                      <a:endParaRPr lang="es-CO" sz="11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1/12/2020</a:t>
                      </a:r>
                    </a:p>
                  </a:txBody>
                  <a:tcPr marL="9525" marR="9525" marT="9525"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31/12/2020</a:t>
                      </a:r>
                      <a:endParaRPr lang="es-CO" sz="1200" b="1" i="0" u="none" strike="noStrike" dirty="0">
                        <a:solidFill>
                          <a:srgbClr val="FF0000"/>
                        </a:solidFill>
                        <a:effectLst/>
                        <a:latin typeface="Calibri" panose="020F0502020204030204" pitchFamily="34" charset="0"/>
                      </a:endParaRPr>
                    </a:p>
                  </a:txBody>
                  <a:tcPr marL="9525" marR="9525" marT="9525" marB="0" anchor="ctr">
                    <a:solidFill>
                      <a:srgbClr val="EDFBDC"/>
                    </a:solidFill>
                  </a:tcPr>
                </a:tc>
                <a:tc>
                  <a:txBody>
                    <a:bodyPr/>
                    <a:lstStyle/>
                    <a:p>
                      <a:pPr algn="l" fontAlgn="ctr"/>
                      <a:r>
                        <a:rPr lang="es-CO" sz="1100" b="0" i="0" u="none" strike="noStrike" dirty="0">
                          <a:solidFill>
                            <a:srgbClr val="000000"/>
                          </a:solidFill>
                          <a:effectLst/>
                          <a:latin typeface="Calibri" panose="020F0502020204030204" pitchFamily="34" charset="0"/>
                        </a:rPr>
                        <a:t>Se realiza seguimiento mensual a través del Plan Institucional de Gestión y Desempeño.</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89%</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75%</a:t>
                      </a:r>
                    </a:p>
                  </a:txBody>
                  <a:tcPr marL="9525" marR="9525" marT="9525" marB="0" anchor="ctr">
                    <a:solidFill>
                      <a:srgbClr val="EDFBDC"/>
                    </a:solidFill>
                  </a:tcPr>
                </a:tc>
                <a:tc vMerge="1">
                  <a:txBody>
                    <a:bodyPr/>
                    <a:lstStyle/>
                    <a:p>
                      <a:endParaRPr lang="es-CO"/>
                    </a:p>
                  </a:txBody>
                  <a:tcPr/>
                </a:tc>
                <a:extLst>
                  <a:ext uri="{0D108BD9-81ED-4DB2-BD59-A6C34878D82A}">
                    <a16:rowId xmlns:a16="http://schemas.microsoft.com/office/drawing/2014/main" val="161214770"/>
                  </a:ext>
                </a:extLst>
              </a:tr>
              <a:tr h="651304">
                <a:tc gridSpan="7">
                  <a:txBody>
                    <a:bodyPr/>
                    <a:lstStyle/>
                    <a:p>
                      <a:pPr algn="l" fontAlgn="ctr"/>
                      <a:r>
                        <a:rPr lang="es-CO" sz="1400" b="1" i="0" u="none" strike="noStrike" dirty="0">
                          <a:solidFill>
                            <a:srgbClr val="000000"/>
                          </a:solidFill>
                          <a:effectLst/>
                          <a:latin typeface="+mn-lt"/>
                        </a:rPr>
                        <a:t>AVANCE TOTAL FOCO CULTURA Y TALENTO</a:t>
                      </a:r>
                    </a:p>
                  </a:txBody>
                  <a:tcPr marL="5119" marR="5119" marT="5119" marB="0" anchor="ctr">
                    <a:solidFill>
                      <a:srgbClr val="EDFBDC"/>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solidFill>
                      <a:srgbClr val="EDFBDC"/>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solidFill>
                      <a:srgbClr val="EDFBDC"/>
                    </a:solidFill>
                  </a:tcPr>
                </a:tc>
                <a:tc hMerge="1">
                  <a:txBody>
                    <a:bodyPr/>
                    <a:lstStyle/>
                    <a:p>
                      <a:pPr algn="ctr" fontAlgn="ctr"/>
                      <a:endParaRPr lang="es-CO" sz="1100" b="0" i="0" u="none" strike="noStrike" dirty="0">
                        <a:solidFill>
                          <a:srgbClr val="000000"/>
                        </a:solidFill>
                        <a:effectLst/>
                        <a:latin typeface="+mn-lt"/>
                      </a:endParaRPr>
                    </a:p>
                  </a:txBody>
                  <a:tcPr marL="5119" marR="5119" marT="5119" marB="0" anchor="ctr">
                    <a:solidFill>
                      <a:srgbClr val="EDFBDC"/>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solidFill>
                      <a:srgbClr val="EDFBDC"/>
                    </a:solidFill>
                  </a:tcPr>
                </a:tc>
                <a:tc hMerge="1">
                  <a:txBody>
                    <a:bodyPr/>
                    <a:lstStyle/>
                    <a:p>
                      <a:pPr algn="ctr" fontAlgn="ctr"/>
                      <a:endParaRPr lang="es-CO" sz="1100" b="0" i="0" u="none" strike="noStrike" dirty="0">
                        <a:solidFill>
                          <a:srgbClr val="000000"/>
                        </a:solidFill>
                        <a:effectLst/>
                        <a:latin typeface="+mn-lt"/>
                      </a:endParaRPr>
                    </a:p>
                  </a:txBody>
                  <a:tcPr marL="5119" marR="5119" marT="5119" marB="0" anchor="ctr">
                    <a:solidFill>
                      <a:srgbClr val="EDFBDC"/>
                    </a:solidFill>
                  </a:tcPr>
                </a:tc>
                <a:tc hMerge="1">
                  <a:txBody>
                    <a:bodyPr/>
                    <a:lstStyle/>
                    <a:p>
                      <a:pPr algn="ctr" fontAlgn="ctr"/>
                      <a:endParaRPr lang="es-CO" sz="1100" b="0" i="0" u="none" strike="noStrike" dirty="0">
                        <a:solidFill>
                          <a:srgbClr val="FF0000"/>
                        </a:solidFill>
                        <a:effectLst/>
                        <a:latin typeface="+mn-lt"/>
                      </a:endParaRPr>
                    </a:p>
                  </a:txBody>
                  <a:tcPr marL="5119" marR="5119" marT="5119" marB="0" anchor="ctr">
                    <a:solidFill>
                      <a:srgbClr val="EDFBDC"/>
                    </a:solidFill>
                  </a:tcPr>
                </a:tc>
                <a:tc gridSpan="4">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mn-lt"/>
                          <a:ea typeface="+mn-ea"/>
                          <a:cs typeface="+mn-cs"/>
                        </a:rPr>
                        <a:t>Avance reportado                  63,15%</a:t>
                      </a: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mn-lt"/>
                          <a:ea typeface="+mn-ea"/>
                          <a:cs typeface="+mn-cs"/>
                        </a:rPr>
                        <a:t>Avance esperado                    69,51%</a:t>
                      </a: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5119" marR="5119" marT="5119" marB="0" anchor="ctr">
                    <a:solidFill>
                      <a:srgbClr val="EDFBDC"/>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solidFill>
                      <a:srgbClr val="EDFBDC"/>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solidFill>
                      <a:srgbClr val="EDFBDC"/>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solidFill>
                      <a:srgbClr val="EDFBDC"/>
                    </a:solidFill>
                  </a:tcPr>
                </a:tc>
                <a:extLst>
                  <a:ext uri="{0D108BD9-81ED-4DB2-BD59-A6C34878D82A}">
                    <a16:rowId xmlns:a16="http://schemas.microsoft.com/office/drawing/2014/main" val="3073240336"/>
                  </a:ext>
                </a:extLst>
              </a:tr>
            </a:tbl>
          </a:graphicData>
        </a:graphic>
      </p:graphicFrame>
      <p:sp>
        <p:nvSpPr>
          <p:cNvPr id="5" name="14 CuadroTexto">
            <a:extLst>
              <a:ext uri="{FF2B5EF4-FFF2-40B4-BE49-F238E27FC236}">
                <a16:creationId xmlns:a16="http://schemas.microsoft.com/office/drawing/2014/main" id="{828A2BCF-2C79-4BD4-B2DA-7FE666403483}"/>
              </a:ext>
            </a:extLst>
          </p:cNvPr>
          <p:cNvSpPr txBox="1"/>
          <p:nvPr/>
        </p:nvSpPr>
        <p:spPr>
          <a:xfrm>
            <a:off x="483145" y="-277"/>
            <a:ext cx="9879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charset="0"/>
                <a:ea typeface="Calibri" charset="0"/>
                <a:cs typeface="Calibri" charset="0"/>
              </a:rPr>
              <a:t>Cultura y talento </a:t>
            </a:r>
          </a:p>
        </p:txBody>
      </p:sp>
    </p:spTree>
    <p:extLst>
      <p:ext uri="{BB962C8B-B14F-4D97-AF65-F5344CB8AC3E}">
        <p14:creationId xmlns:p14="http://schemas.microsoft.com/office/powerpoint/2010/main" val="416099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D175FA6C-50A6-46FC-9475-97D9F3776C92}"/>
              </a:ext>
            </a:extLst>
          </p:cNvPr>
          <p:cNvGraphicFramePr>
            <a:graphicFrameLocks noGrp="1"/>
          </p:cNvGraphicFramePr>
          <p:nvPr/>
        </p:nvGraphicFramePr>
        <p:xfrm>
          <a:off x="200526" y="517056"/>
          <a:ext cx="11790948" cy="5722718"/>
        </p:xfrm>
        <a:graphic>
          <a:graphicData uri="http://schemas.openxmlformats.org/drawingml/2006/table">
            <a:tbl>
              <a:tblPr>
                <a:tableStyleId>{BDBED569-4797-4DF1-A0F4-6AAB3CD982D8}</a:tableStyleId>
              </a:tblPr>
              <a:tblGrid>
                <a:gridCol w="1043304">
                  <a:extLst>
                    <a:ext uri="{9D8B030D-6E8A-4147-A177-3AD203B41FA5}">
                      <a16:colId xmlns:a16="http://schemas.microsoft.com/office/drawing/2014/main" val="401638283"/>
                    </a:ext>
                  </a:extLst>
                </a:gridCol>
                <a:gridCol w="846945">
                  <a:extLst>
                    <a:ext uri="{9D8B030D-6E8A-4147-A177-3AD203B41FA5}">
                      <a16:colId xmlns:a16="http://schemas.microsoft.com/office/drawing/2014/main" val="740134660"/>
                    </a:ext>
                  </a:extLst>
                </a:gridCol>
                <a:gridCol w="2384972">
                  <a:extLst>
                    <a:ext uri="{9D8B030D-6E8A-4147-A177-3AD203B41FA5}">
                      <a16:colId xmlns:a16="http://schemas.microsoft.com/office/drawing/2014/main" val="197338873"/>
                    </a:ext>
                  </a:extLst>
                </a:gridCol>
                <a:gridCol w="689811">
                  <a:extLst>
                    <a:ext uri="{9D8B030D-6E8A-4147-A177-3AD203B41FA5}">
                      <a16:colId xmlns:a16="http://schemas.microsoft.com/office/drawing/2014/main" val="976649780"/>
                    </a:ext>
                  </a:extLst>
                </a:gridCol>
                <a:gridCol w="1138989">
                  <a:extLst>
                    <a:ext uri="{9D8B030D-6E8A-4147-A177-3AD203B41FA5}">
                      <a16:colId xmlns:a16="http://schemas.microsoft.com/office/drawing/2014/main" val="3488597266"/>
                    </a:ext>
                  </a:extLst>
                </a:gridCol>
                <a:gridCol w="834190">
                  <a:extLst>
                    <a:ext uri="{9D8B030D-6E8A-4147-A177-3AD203B41FA5}">
                      <a16:colId xmlns:a16="http://schemas.microsoft.com/office/drawing/2014/main" val="3560223432"/>
                    </a:ext>
                  </a:extLst>
                </a:gridCol>
                <a:gridCol w="930442">
                  <a:extLst>
                    <a:ext uri="{9D8B030D-6E8A-4147-A177-3AD203B41FA5}">
                      <a16:colId xmlns:a16="http://schemas.microsoft.com/office/drawing/2014/main" val="2344568367"/>
                    </a:ext>
                  </a:extLst>
                </a:gridCol>
                <a:gridCol w="2414047">
                  <a:extLst>
                    <a:ext uri="{9D8B030D-6E8A-4147-A177-3AD203B41FA5}">
                      <a16:colId xmlns:a16="http://schemas.microsoft.com/office/drawing/2014/main" val="1535279304"/>
                    </a:ext>
                  </a:extLst>
                </a:gridCol>
                <a:gridCol w="476516">
                  <a:extLst>
                    <a:ext uri="{9D8B030D-6E8A-4147-A177-3AD203B41FA5}">
                      <a16:colId xmlns:a16="http://schemas.microsoft.com/office/drawing/2014/main" val="3578715753"/>
                    </a:ext>
                  </a:extLst>
                </a:gridCol>
                <a:gridCol w="476516">
                  <a:extLst>
                    <a:ext uri="{9D8B030D-6E8A-4147-A177-3AD203B41FA5}">
                      <a16:colId xmlns:a16="http://schemas.microsoft.com/office/drawing/2014/main" val="802085852"/>
                    </a:ext>
                  </a:extLst>
                </a:gridCol>
                <a:gridCol w="555216">
                  <a:extLst>
                    <a:ext uri="{9D8B030D-6E8A-4147-A177-3AD203B41FA5}">
                      <a16:colId xmlns:a16="http://schemas.microsoft.com/office/drawing/2014/main" val="838885360"/>
                    </a:ext>
                  </a:extLst>
                </a:gridCol>
              </a:tblGrid>
              <a:tr h="170593">
                <a:tc rowSpan="2">
                  <a:txBody>
                    <a:bodyPr/>
                    <a:lstStyle/>
                    <a:p>
                      <a:pPr algn="ctr" fontAlgn="ctr"/>
                      <a:r>
                        <a:rPr lang="es-CO" sz="1050" u="none" strike="noStrike" dirty="0">
                          <a:solidFill>
                            <a:schemeClr val="bg1"/>
                          </a:solidFill>
                          <a:effectLst/>
                        </a:rPr>
                        <a:t>Hitos</a:t>
                      </a:r>
                      <a:endParaRPr lang="es-CO" sz="105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050" u="none" strike="noStrike" dirty="0">
                          <a:solidFill>
                            <a:schemeClr val="bg1"/>
                          </a:solidFill>
                          <a:effectLst/>
                        </a:rPr>
                        <a:t>Indicador</a:t>
                      </a:r>
                      <a:endParaRPr lang="es-CO" sz="105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050" u="none" strike="noStrike" dirty="0">
                          <a:solidFill>
                            <a:schemeClr val="bg1"/>
                          </a:solidFill>
                          <a:effectLst/>
                        </a:rPr>
                        <a:t>Actividades</a:t>
                      </a:r>
                      <a:endParaRPr lang="es-CO" sz="105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050" u="none" strike="noStrike" dirty="0">
                          <a:solidFill>
                            <a:schemeClr val="bg1"/>
                          </a:solidFill>
                          <a:effectLst/>
                        </a:rPr>
                        <a:t>Área</a:t>
                      </a:r>
                      <a:endParaRPr lang="es-CO" sz="105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050" u="none" strike="noStrike" dirty="0">
                          <a:solidFill>
                            <a:schemeClr val="bg1"/>
                          </a:solidFill>
                          <a:effectLst/>
                        </a:rPr>
                        <a:t>Resultado Esperado/ Producto</a:t>
                      </a:r>
                      <a:endParaRPr lang="es-CO" sz="105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gridSpan="2">
                  <a:txBody>
                    <a:bodyPr/>
                    <a:lstStyle/>
                    <a:p>
                      <a:pPr algn="ctr" fontAlgn="ctr"/>
                      <a:r>
                        <a:rPr lang="es-CO" sz="1050" u="none" strike="noStrike" dirty="0">
                          <a:solidFill>
                            <a:schemeClr val="bg1"/>
                          </a:solidFill>
                          <a:effectLst/>
                        </a:rPr>
                        <a:t>VIGENCIA 2020</a:t>
                      </a:r>
                      <a:endParaRPr lang="es-CO" sz="105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solidFill>
                      <a:schemeClr val="accent5">
                        <a:lumMod val="75000"/>
                      </a:schemeClr>
                    </a:solidFill>
                  </a:tcPr>
                </a:tc>
                <a:tc hMerge="1">
                  <a:txBody>
                    <a:bodyPr/>
                    <a:lstStyle/>
                    <a:p>
                      <a:endParaRPr lang="es-CO"/>
                    </a:p>
                  </a:txBody>
                  <a:tcPr/>
                </a:tc>
                <a:tc hMerge="1">
                  <a:txBody>
                    <a:bodyPr/>
                    <a:lstStyle/>
                    <a:p>
                      <a:endParaRPr lang="es-CO"/>
                    </a:p>
                  </a:txBody>
                  <a:tcPr>
                    <a:solidFill>
                      <a:schemeClr val="accent5">
                        <a:lumMod val="75000"/>
                      </a:schemeClr>
                    </a:solidFill>
                  </a:tcPr>
                </a:tc>
                <a:extLst>
                  <a:ext uri="{0D108BD9-81ED-4DB2-BD59-A6C34878D82A}">
                    <a16:rowId xmlns:a16="http://schemas.microsoft.com/office/drawing/2014/main" val="112948367"/>
                  </a:ext>
                </a:extLst>
              </a:tr>
              <a:tr h="677804">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gridSpan="2"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hMerge="1" vMerge="1">
                  <a:txBody>
                    <a:bodyPr/>
                    <a:lstStyle/>
                    <a:p>
                      <a:endParaRPr lang="es-CO"/>
                    </a:p>
                  </a:txBody>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1392962618"/>
                  </a:ext>
                </a:extLst>
              </a:tr>
              <a:tr h="391451">
                <a:tc rowSpan="3">
                  <a:txBody>
                    <a:bodyPr/>
                    <a:lstStyle/>
                    <a:p>
                      <a:pPr algn="l" fontAlgn="ctr"/>
                      <a:r>
                        <a:rPr lang="es-CO" sz="1050" u="none" strike="noStrike" dirty="0">
                          <a:effectLst/>
                        </a:rPr>
                        <a:t>1. Generar un diagnostico integral que refleje la problemática existente y defina acciones para determinar altos estándares de excelencia técnica </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rowSpan="3">
                  <a:txBody>
                    <a:bodyPr/>
                    <a:lstStyle/>
                    <a:p>
                      <a:pPr algn="l" fontAlgn="ctr"/>
                      <a:r>
                        <a:rPr lang="es-CO" sz="1050" u="none" strike="noStrike" dirty="0">
                          <a:effectLst/>
                        </a:rPr>
                        <a:t>Diagnóstico elaborar / diagnostico elaborado </a:t>
                      </a:r>
                      <a:endParaRPr lang="es-CO" sz="105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accent5">
                          <a:lumMod val="75000"/>
                        </a:schemeClr>
                      </a:solidFill>
                      <a:prstDash val="solid"/>
                      <a:round/>
                      <a:headEnd type="none" w="med" len="med"/>
                      <a:tailEnd type="none" w="med" len="med"/>
                    </a:lnR>
                    <a:solidFill>
                      <a:srgbClr val="DCE1F4"/>
                    </a:solidFill>
                  </a:tcPr>
                </a:tc>
                <a:tc>
                  <a:txBody>
                    <a:bodyPr/>
                    <a:lstStyle/>
                    <a:p>
                      <a:pPr algn="l" fontAlgn="t"/>
                      <a:r>
                        <a:rPr lang="es-CO" sz="1050" u="none" strike="noStrike" dirty="0">
                          <a:effectLst/>
                        </a:rPr>
                        <a:t>Evaluar la situación actual del desarrollo de las actividades e identificar diferencias entre áreas, procesos y niveles </a:t>
                      </a:r>
                      <a:endParaRPr lang="es-CO" sz="105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5">
                          <a:lumMod val="75000"/>
                        </a:schemeClr>
                      </a:solidFill>
                      <a:prstDash val="solid"/>
                      <a:round/>
                      <a:headEnd type="none" w="med" len="med"/>
                      <a:tailEnd type="none" w="med" len="med"/>
                    </a:lnL>
                    <a:solidFill>
                      <a:srgbClr val="DCE1F4"/>
                    </a:solidFill>
                  </a:tcPr>
                </a:tc>
                <a:tc rowSpan="3">
                  <a:txBody>
                    <a:bodyPr/>
                    <a:lstStyle/>
                    <a:p>
                      <a:pPr algn="ctr" fontAlgn="ctr"/>
                      <a:r>
                        <a:rPr lang="es-CO" sz="1050" u="none" strike="noStrike" dirty="0">
                          <a:effectLst/>
                        </a:rPr>
                        <a:t>Subgerencia de Desarrollo de proyectos</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l" fontAlgn="ctr"/>
                      <a:r>
                        <a:rPr lang="es-CO" sz="1050" u="none" strike="noStrike" dirty="0">
                          <a:effectLst/>
                        </a:rPr>
                        <a:t>Documento con diagnostico</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rowSpan="3">
                  <a:txBody>
                    <a:bodyPr/>
                    <a:lstStyle/>
                    <a:p>
                      <a:pPr algn="ctr" fontAlgn="ctr"/>
                      <a:r>
                        <a:rPr lang="es-CO" sz="1200" b="0" i="0" u="none" strike="noStrike" dirty="0">
                          <a:solidFill>
                            <a:srgbClr val="000000"/>
                          </a:solidFill>
                          <a:effectLst/>
                          <a:latin typeface="Calibri" panose="020F0502020204030204" pitchFamily="34" charset="0"/>
                        </a:rPr>
                        <a:t>1/02/2020</a:t>
                      </a:r>
                    </a:p>
                  </a:txBody>
                  <a:tcPr marL="9525" marR="9525" marT="9525" marB="0" anchor="ctr">
                    <a:solidFill>
                      <a:srgbClr val="DCE1F4"/>
                    </a:solidFill>
                  </a:tcPr>
                </a:tc>
                <a:tc rowSpan="3">
                  <a:txBody>
                    <a:bodyPr/>
                    <a:lstStyle/>
                    <a:p>
                      <a:pPr algn="ctr" fontAlgn="ctr"/>
                      <a:r>
                        <a:rPr lang="es-CO" sz="1200" b="0" i="0" u="none" strike="noStrike" dirty="0">
                          <a:solidFill>
                            <a:srgbClr val="000000"/>
                          </a:solidFill>
                          <a:effectLst/>
                          <a:latin typeface="Calibri" panose="020F0502020204030204" pitchFamily="34" charset="0"/>
                        </a:rPr>
                        <a:t>1/03/2020</a:t>
                      </a:r>
                    </a:p>
                  </a:txBody>
                  <a:tcPr marL="9525" marR="9525" marT="9525" marB="0" anchor="ctr">
                    <a:solidFill>
                      <a:srgbClr val="DCE1F4"/>
                    </a:solidFill>
                  </a:tcPr>
                </a:tc>
                <a:tc rowSpan="3">
                  <a:txBody>
                    <a:bodyPr/>
                    <a:lstStyle/>
                    <a:p>
                      <a:pPr algn="l" fontAlgn="ctr"/>
                      <a:r>
                        <a:rPr lang="es-CO" sz="1100" b="0" i="0" u="none" strike="noStrike" dirty="0">
                          <a:solidFill>
                            <a:srgbClr val="000000"/>
                          </a:solidFill>
                          <a:effectLst/>
                          <a:latin typeface="Calibri" panose="020F0502020204030204" pitchFamily="34" charset="0"/>
                        </a:rPr>
                        <a:t>Se elaboró documento con diagnóstico integral. En las conclusiones de este documento se mencionan los estándares de excelencia que requiere la entidad</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chemeClr val="accent1">
                        <a:lumMod val="20000"/>
                        <a:lumOff val="80000"/>
                      </a:schemeClr>
                    </a:solidFill>
                  </a:tcPr>
                </a:tc>
                <a:tc rowSpan="3">
                  <a:txBody>
                    <a:bodyPr/>
                    <a:lstStyle/>
                    <a:p>
                      <a:pPr algn="ctr" fontAlgn="ctr"/>
                      <a:r>
                        <a:rPr lang="es-CO" sz="1100" b="0" i="0" u="none" strike="noStrike" dirty="0">
                          <a:solidFill>
                            <a:srgbClr val="000000"/>
                          </a:solidFill>
                          <a:effectLst/>
                          <a:latin typeface="Calibri" panose="020F0502020204030204" pitchFamily="34" charset="0"/>
                        </a:rPr>
                        <a:t>12,00%</a:t>
                      </a:r>
                    </a:p>
                  </a:txBody>
                  <a:tcPr marL="9525" marR="9525" marT="9525" marB="0" anchor="ctr">
                    <a:solidFill>
                      <a:srgbClr val="DCE1F4"/>
                    </a:solidFill>
                  </a:tcPr>
                </a:tc>
                <a:extLst>
                  <a:ext uri="{0D108BD9-81ED-4DB2-BD59-A6C34878D82A}">
                    <a16:rowId xmlns:a16="http://schemas.microsoft.com/office/drawing/2014/main" val="3304749288"/>
                  </a:ext>
                </a:extLst>
              </a:tr>
              <a:tr h="391451">
                <a:tc vMerge="1">
                  <a:txBody>
                    <a:bodyPr/>
                    <a:lstStyle/>
                    <a:p>
                      <a:endParaRPr lang="es-CO"/>
                    </a:p>
                  </a:txBody>
                  <a:tcPr/>
                </a:tc>
                <a:tc vMerge="1">
                  <a:txBody>
                    <a:bodyPr/>
                    <a:lstStyle/>
                    <a:p>
                      <a:endParaRPr lang="es-CO"/>
                    </a:p>
                  </a:txBody>
                  <a:tcPr/>
                </a:tc>
                <a:tc>
                  <a:txBody>
                    <a:bodyPr/>
                    <a:lstStyle/>
                    <a:p>
                      <a:pPr algn="l" fontAlgn="t"/>
                      <a:r>
                        <a:rPr lang="es-CO" sz="1050" u="none" strike="noStrike" dirty="0">
                          <a:effectLst/>
                        </a:rPr>
                        <a:t>Medición de resultados de como se hace hoy y plantear interrogantes frente a su efectividad </a:t>
                      </a:r>
                      <a:endParaRPr lang="es-CO" sz="105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5">
                          <a:lumMod val="75000"/>
                        </a:schemeClr>
                      </a:solidFill>
                      <a:prstDash val="solid"/>
                      <a:round/>
                      <a:headEnd type="none" w="med" len="med"/>
                      <a:tailEnd type="none" w="med" len="med"/>
                    </a:lnL>
                    <a:solidFill>
                      <a:srgbClr val="DCE1F4"/>
                    </a:solidFill>
                  </a:tcPr>
                </a:tc>
                <a:tc vMerge="1">
                  <a:txBody>
                    <a:bodyPr/>
                    <a:lstStyle/>
                    <a:p>
                      <a:endParaRPr lang="es-CO"/>
                    </a:p>
                  </a:txBody>
                  <a:tcPr/>
                </a:tc>
                <a:tc>
                  <a:txBody>
                    <a:bodyPr/>
                    <a:lstStyle/>
                    <a:p>
                      <a:pPr algn="l" fontAlgn="ctr"/>
                      <a:r>
                        <a:rPr lang="es-CO" sz="1050" u="none" strike="noStrike" dirty="0">
                          <a:effectLst/>
                        </a:rPr>
                        <a:t>Medición de situación actual</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chemeClr val="accent1">
                        <a:lumMod val="20000"/>
                        <a:lumOff val="80000"/>
                      </a:schemeClr>
                    </a:solidFill>
                  </a:tcPr>
                </a:tc>
                <a:tc vMerge="1">
                  <a:txBody>
                    <a:bodyPr/>
                    <a:lstStyle/>
                    <a:p>
                      <a:endParaRPr lang="es-CO"/>
                    </a:p>
                  </a:txBody>
                  <a:tcPr/>
                </a:tc>
                <a:extLst>
                  <a:ext uri="{0D108BD9-81ED-4DB2-BD59-A6C34878D82A}">
                    <a16:rowId xmlns:a16="http://schemas.microsoft.com/office/drawing/2014/main" val="1625791053"/>
                  </a:ext>
                </a:extLst>
              </a:tr>
              <a:tr h="519396">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l" fontAlgn="t"/>
                      <a:r>
                        <a:rPr lang="es-CO" sz="1050" u="none" strike="noStrike" dirty="0">
                          <a:effectLst/>
                        </a:rPr>
                        <a:t>Definir estándares de excelencia con actores y roles </a:t>
                      </a:r>
                      <a:endParaRPr lang="es-CO" sz="1050" b="0" i="0" u="none" strike="noStrike" dirty="0">
                        <a:solidFill>
                          <a:srgbClr val="000000"/>
                        </a:solidFill>
                        <a:effectLst/>
                        <a:latin typeface="Calibri" panose="020F0502020204030204" pitchFamily="34" charset="0"/>
                      </a:endParaRPr>
                    </a:p>
                  </a:txBody>
                  <a:tcPr marL="9525" marR="9525" marT="9525" marB="0">
                    <a:lnL w="12700" cap="flat" cmpd="sng" algn="ctr">
                      <a:solidFill>
                        <a:schemeClr val="accent5">
                          <a:lumMod val="75000"/>
                        </a:schemeClr>
                      </a:solidFill>
                      <a:prstDash val="solid"/>
                      <a:round/>
                      <a:headEnd type="none" w="med" len="med"/>
                      <a:tailEnd type="none" w="med" len="med"/>
                    </a:lnL>
                    <a:solidFill>
                      <a:srgbClr val="DCE1F4"/>
                    </a:solidFill>
                  </a:tcPr>
                </a:tc>
                <a:tc vMerge="1">
                  <a:txBody>
                    <a:bodyPr/>
                    <a:lstStyle/>
                    <a:p>
                      <a:endParaRPr lang="es-CO"/>
                    </a:p>
                  </a:txBody>
                  <a:tcPr/>
                </a:tc>
                <a:tc>
                  <a:txBody>
                    <a:bodyPr/>
                    <a:lstStyle/>
                    <a:p>
                      <a:pPr algn="l" fontAlgn="ctr"/>
                      <a:r>
                        <a:rPr lang="es-CO" sz="1050" u="none" strike="noStrike" dirty="0">
                          <a:effectLst/>
                        </a:rPr>
                        <a:t>Propuesta estándares de excelencia a partir del diagnostico</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vMerge="1">
                  <a:txBody>
                    <a:bodyPr/>
                    <a:lstStyle/>
                    <a:p>
                      <a:endParaRPr lang="es-CO"/>
                    </a:p>
                  </a:txBody>
                  <a:tcPr>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FFFFFF"/>
                    </a:solidFill>
                  </a:tcPr>
                </a:tc>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chemeClr val="accent1">
                        <a:lumMod val="20000"/>
                        <a:lumOff val="80000"/>
                      </a:schemeClr>
                    </a:solidFill>
                  </a:tcPr>
                </a:tc>
                <a:tc vMerge="1">
                  <a:txBody>
                    <a:bodyPr/>
                    <a:lstStyle/>
                    <a:p>
                      <a:endParaRPr lang="es-CO"/>
                    </a:p>
                  </a:txBody>
                  <a:tcPr/>
                </a:tc>
                <a:extLst>
                  <a:ext uri="{0D108BD9-81ED-4DB2-BD59-A6C34878D82A}">
                    <a16:rowId xmlns:a16="http://schemas.microsoft.com/office/drawing/2014/main" val="1079072548"/>
                  </a:ext>
                </a:extLst>
              </a:tr>
              <a:tr h="1884143">
                <a:tc rowSpan="4">
                  <a:txBody>
                    <a:bodyPr/>
                    <a:lstStyle/>
                    <a:p>
                      <a:pPr algn="l" fontAlgn="ctr"/>
                      <a:r>
                        <a:rPr lang="es-CO" sz="1050" u="none" strike="noStrike" dirty="0">
                          <a:effectLst/>
                        </a:rPr>
                        <a:t>2. Establecer un plan de acción que este orientado a solucionar los retos y a interiorizar la cultura de planeación, seguimiento y control mas allá del negocio, sino por parte de todos como ENTerritorio</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rowSpan="4">
                  <a:txBody>
                    <a:bodyPr/>
                    <a:lstStyle/>
                    <a:p>
                      <a:pPr algn="l" fontAlgn="ctr"/>
                      <a:r>
                        <a:rPr lang="es-CO" sz="1050" u="none" strike="noStrike" dirty="0">
                          <a:effectLst/>
                        </a:rPr>
                        <a:t>Política por definir/política definida</a:t>
                      </a:r>
                    </a:p>
                    <a:p>
                      <a:pPr algn="l" fontAlgn="ctr"/>
                      <a:br>
                        <a:rPr lang="es-CO" sz="1050" u="none" strike="noStrike" dirty="0">
                          <a:effectLst/>
                        </a:rPr>
                      </a:br>
                      <a:r>
                        <a:rPr lang="es-CO" sz="1050" u="none" strike="noStrike" dirty="0">
                          <a:effectLst/>
                        </a:rPr>
                        <a:t>Herramienta Tecnológica por definir/ Herramienta tecnológica definida</a:t>
                      </a:r>
                    </a:p>
                    <a:p>
                      <a:pPr algn="l" fontAlgn="ctr"/>
                      <a:br>
                        <a:rPr lang="es-CO" sz="1050" u="none" strike="noStrike" dirty="0">
                          <a:effectLst/>
                        </a:rPr>
                      </a:br>
                      <a:r>
                        <a:rPr lang="es-CO" sz="1050" u="none" strike="noStrike" dirty="0">
                          <a:effectLst/>
                        </a:rPr>
                        <a:t>Problemáticas / soluciones implementadas</a:t>
                      </a:r>
                      <a:br>
                        <a:rPr lang="es-CO" sz="1050" u="none" strike="noStrike" dirty="0">
                          <a:effectLst/>
                        </a:rPr>
                      </a:br>
                      <a:endParaRPr lang="es-CO" sz="105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accent5">
                          <a:lumMod val="75000"/>
                        </a:schemeClr>
                      </a:solidFill>
                      <a:prstDash val="solid"/>
                      <a:round/>
                      <a:headEnd type="none" w="med" len="med"/>
                      <a:tailEnd type="none" w="med" len="med"/>
                    </a:lnR>
                    <a:solidFill>
                      <a:srgbClr val="EDFBDC"/>
                    </a:solidFill>
                  </a:tcPr>
                </a:tc>
                <a:tc>
                  <a:txBody>
                    <a:bodyPr/>
                    <a:lstStyle/>
                    <a:p>
                      <a:pPr algn="l" fontAlgn="t"/>
                      <a:r>
                        <a:rPr lang="es-CO" sz="1050" u="none" strike="noStrike" dirty="0">
                          <a:effectLst/>
                        </a:rPr>
                        <a:t>Definir una política para planeación, seguimiento y Control</a:t>
                      </a:r>
                      <a:endParaRPr lang="es-CO" sz="105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solidFill>
                      <a:schemeClr val="accent3">
                        <a:lumMod val="20000"/>
                        <a:lumOff val="80000"/>
                      </a:schemeClr>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50" u="none" strike="noStrike" dirty="0">
                          <a:effectLst/>
                        </a:rPr>
                        <a:t>Subgerencia de Desarrollo de proyectos</a:t>
                      </a:r>
                      <a:endParaRPr lang="es-CO" sz="1050" b="0" i="0" u="none" strike="noStrike" dirty="0">
                        <a:solidFill>
                          <a:srgbClr val="000000"/>
                        </a:solidFill>
                        <a:effectLst/>
                        <a:latin typeface="Calibri" panose="020F0502020204030204" pitchFamily="34" charset="0"/>
                      </a:endParaRPr>
                    </a:p>
                    <a:p>
                      <a:pPr algn="ctr"/>
                      <a:endParaRPr lang="es-CO" sz="1050" dirty="0"/>
                    </a:p>
                  </a:txBody>
                  <a:tcPr marL="9525" marR="9525" marT="9525" marB="0" anchor="ctr">
                    <a:solidFill>
                      <a:srgbClr val="EDFBDC"/>
                    </a:solidFill>
                  </a:tcPr>
                </a:tc>
                <a:tc>
                  <a:txBody>
                    <a:bodyPr/>
                    <a:lstStyle/>
                    <a:p>
                      <a:pPr algn="l" fontAlgn="ctr"/>
                      <a:r>
                        <a:rPr lang="es-CO" sz="1050" u="none" strike="noStrike" dirty="0">
                          <a:effectLst/>
                        </a:rPr>
                        <a:t>Política de planeación seguimiento y control</a:t>
                      </a:r>
                      <a:endParaRPr lang="es-CO" sz="105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rowSpan="4">
                  <a:txBody>
                    <a:bodyPr/>
                    <a:lstStyle/>
                    <a:p>
                      <a:pPr algn="ctr" fontAlgn="ctr"/>
                      <a:r>
                        <a:rPr lang="es-CO" sz="1050" u="none" strike="noStrike" dirty="0">
                          <a:effectLst/>
                        </a:rPr>
                        <a:t>1/03/2020</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rowSpan="4">
                  <a:txBody>
                    <a:bodyPr/>
                    <a:lstStyle/>
                    <a:p>
                      <a:pPr algn="ctr" fontAlgn="ctr"/>
                      <a:r>
                        <a:rPr lang="es-CO" sz="1050" u="none" strike="noStrike" dirty="0">
                          <a:effectLst/>
                        </a:rPr>
                        <a:t>30/07/2020</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a:txBody>
                    <a:bodyPr/>
                    <a:lstStyle/>
                    <a:p>
                      <a:pPr algn="just" fontAlgn="ctr"/>
                      <a:r>
                        <a:rPr lang="es-CO" sz="1100" b="0" i="0" u="none" strike="noStrike" dirty="0">
                          <a:solidFill>
                            <a:schemeClr val="tx1"/>
                          </a:solidFill>
                          <a:effectLst/>
                          <a:latin typeface="Calibri" panose="020F0502020204030204" pitchFamily="34" charset="0"/>
                        </a:rPr>
                        <a:t> Se valida el cumplimiento mediante el contenido del memorando  No. 20202000120373, donde se explica de manera detallada el alcance de la política de seguimiento, evaluación y control, así como la relación detallada de los documentos, procedimientos y manuales que componen esta política.</a:t>
                      </a:r>
                    </a:p>
                  </a:txBody>
                  <a:tcPr marL="9525" marR="9525" marT="9525" marB="0" anchor="ctr">
                    <a:solidFill>
                      <a:srgbClr val="EDFBDC"/>
                    </a:solidFill>
                  </a:tcPr>
                </a:tc>
                <a:tc>
                  <a:txBody>
                    <a:bodyPr/>
                    <a:lstStyle/>
                    <a:p>
                      <a:pPr algn="ctr" fontAlgn="ctr"/>
                      <a:r>
                        <a:rPr lang="es-CO" sz="1100" b="0" i="0" u="none" strike="noStrike" dirty="0">
                          <a:solidFill>
                            <a:schemeClr val="tx1"/>
                          </a:solidFill>
                          <a:effectLst/>
                          <a:latin typeface="Calibri" panose="020F0502020204030204" pitchFamily="34" charset="0"/>
                        </a:rPr>
                        <a:t>100%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51,60%</a:t>
                      </a:r>
                    </a:p>
                  </a:txBody>
                  <a:tcPr marL="9525" marR="9525" marT="9525" marB="0" anchor="ctr">
                    <a:solidFill>
                      <a:srgbClr val="EDFBDC"/>
                    </a:solidFill>
                  </a:tcPr>
                </a:tc>
                <a:extLst>
                  <a:ext uri="{0D108BD9-81ED-4DB2-BD59-A6C34878D82A}">
                    <a16:rowId xmlns:a16="http://schemas.microsoft.com/office/drawing/2014/main" val="3141677822"/>
                  </a:ext>
                </a:extLst>
              </a:tr>
              <a:tr h="263506">
                <a:tc vMerge="1">
                  <a:txBody>
                    <a:bodyPr/>
                    <a:lstStyle/>
                    <a:p>
                      <a:endParaRPr lang="es-CO"/>
                    </a:p>
                  </a:txBody>
                  <a:tcPr/>
                </a:tc>
                <a:tc vMerge="1">
                  <a:txBody>
                    <a:bodyPr/>
                    <a:lstStyle/>
                    <a:p>
                      <a:endParaRPr lang="es-CO"/>
                    </a:p>
                  </a:txBody>
                  <a:tcPr/>
                </a:tc>
                <a:tc>
                  <a:txBody>
                    <a:bodyPr/>
                    <a:lstStyle/>
                    <a:p>
                      <a:pPr algn="l" fontAlgn="t"/>
                      <a:r>
                        <a:rPr lang="es-CO" sz="1050" u="none" strike="noStrike" dirty="0">
                          <a:effectLst/>
                        </a:rPr>
                        <a:t>Vinculación de capital humano (jefes y supervisores</a:t>
                      </a:r>
                      <a:endParaRPr lang="es-CO" sz="105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solidFill>
                      <a:srgbClr val="EDFBDC"/>
                    </a:solidFill>
                  </a:tcPr>
                </a:tc>
                <a:tc vMerge="1">
                  <a:txBody>
                    <a:bodyPr/>
                    <a:lstStyle/>
                    <a:p>
                      <a:endParaRPr lang="es-CO"/>
                    </a:p>
                  </a:txBody>
                  <a:tcPr/>
                </a:tc>
                <a:tc rowSpan="2">
                  <a:txBody>
                    <a:bodyPr/>
                    <a:lstStyle/>
                    <a:p>
                      <a:pPr algn="l" fontAlgn="ctr"/>
                      <a:r>
                        <a:rPr lang="es-CO" sz="1050" u="none" strike="noStrike" dirty="0">
                          <a:effectLst/>
                        </a:rPr>
                        <a:t>Registro de Asistencia presencial o virtual</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vMerge="1">
                  <a:txBody>
                    <a:bodyPr/>
                    <a:lstStyle/>
                    <a:p>
                      <a:endParaRPr lang="es-CO"/>
                    </a:p>
                  </a:txBody>
                  <a:tcPr/>
                </a:tc>
                <a:tc rowSpan="2">
                  <a:txBody>
                    <a:bodyPr/>
                    <a:lstStyle/>
                    <a:p>
                      <a:pPr algn="just" fontAlgn="ctr"/>
                      <a:r>
                        <a:rPr lang="es-CO" sz="1100" b="0" i="0" u="none" strike="noStrike" dirty="0">
                          <a:solidFill>
                            <a:srgbClr val="000000"/>
                          </a:solidFill>
                          <a:effectLst/>
                          <a:latin typeface="Calibri" panose="020F0502020204030204" pitchFamily="34" charset="0"/>
                        </a:rPr>
                        <a:t>Listas de Asistencia </a:t>
                      </a:r>
                      <a:endParaRPr lang="es-CO" sz="1100" b="0" i="0" u="none" strike="noStrike" dirty="0">
                        <a:solidFill>
                          <a:srgbClr val="FF0000"/>
                        </a:solidFill>
                        <a:effectLst/>
                        <a:latin typeface="Calibri" panose="020F0502020204030204" pitchFamily="34" charset="0"/>
                      </a:endParaRPr>
                    </a:p>
                  </a:txBody>
                  <a:tcPr marL="9525" marR="9525" marT="9525" marB="0" anchor="ctr">
                    <a:solidFill>
                      <a:srgbClr val="EDFBDC"/>
                    </a:solidFill>
                  </a:tcPr>
                </a:tc>
                <a:tc rowSpan="2">
                  <a:txBody>
                    <a:bodyPr/>
                    <a:lstStyle/>
                    <a:p>
                      <a:pPr algn="ctr" fontAlgn="ctr"/>
                      <a:r>
                        <a:rPr lang="es-CO" sz="1100" b="0" i="0" u="none" strike="noStrike" dirty="0">
                          <a:solidFill>
                            <a:srgbClr val="000000"/>
                          </a:solidFill>
                          <a:effectLst/>
                          <a:latin typeface="Calibri" panose="020F0502020204030204" pitchFamily="34" charset="0"/>
                        </a:rPr>
                        <a:t>100%</a:t>
                      </a:r>
                      <a:endParaRPr lang="es-CO" sz="1100" b="0" i="0" u="none" strike="noStrike" dirty="0">
                        <a:solidFill>
                          <a:srgbClr val="FF0000"/>
                        </a:solidFill>
                        <a:effectLst/>
                        <a:latin typeface="Calibri" panose="020F0502020204030204" pitchFamily="34" charset="0"/>
                      </a:endParaRPr>
                    </a:p>
                  </a:txBody>
                  <a:tcPr marL="9525" marR="9525" marT="9525" marB="0" anchor="ctr">
                    <a:solidFill>
                      <a:srgbClr val="EDFBDC"/>
                    </a:solidFill>
                  </a:tcPr>
                </a:tc>
                <a:tc rowSpan="2">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vMerge="1">
                  <a:txBody>
                    <a:bodyPr/>
                    <a:lstStyle/>
                    <a:p>
                      <a:endParaRPr lang="es-CO"/>
                    </a:p>
                  </a:txBody>
                  <a:tcPr/>
                </a:tc>
                <a:extLst>
                  <a:ext uri="{0D108BD9-81ED-4DB2-BD59-A6C34878D82A}">
                    <a16:rowId xmlns:a16="http://schemas.microsoft.com/office/drawing/2014/main" val="485089920"/>
                  </a:ext>
                </a:extLst>
              </a:tr>
              <a:tr h="135561">
                <a:tc vMerge="1">
                  <a:txBody>
                    <a:bodyPr/>
                    <a:lstStyle/>
                    <a:p>
                      <a:endParaRPr lang="es-CO"/>
                    </a:p>
                  </a:txBody>
                  <a:tcPr/>
                </a:tc>
                <a:tc vMerge="1">
                  <a:txBody>
                    <a:bodyPr/>
                    <a:lstStyle/>
                    <a:p>
                      <a:endParaRPr lang="es-CO"/>
                    </a:p>
                  </a:txBody>
                  <a:tcPr/>
                </a:tc>
                <a:tc>
                  <a:txBody>
                    <a:bodyPr/>
                    <a:lstStyle/>
                    <a:p>
                      <a:pPr algn="l" fontAlgn="t"/>
                      <a:r>
                        <a:rPr lang="es-CO" sz="1050" u="none" strike="noStrike" dirty="0">
                          <a:effectLst/>
                        </a:rPr>
                        <a:t>Sensibilización de los colaboradores</a:t>
                      </a:r>
                      <a:endParaRPr lang="es-CO" sz="105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solidFill>
                      <a:srgbClr val="EDFBDC"/>
                    </a:solidFill>
                  </a:tcPr>
                </a:tc>
                <a:tc vMerge="1">
                  <a:txBody>
                    <a:bodyPr/>
                    <a:lstStyle/>
                    <a:p>
                      <a:endParaRPr lang="es-CO"/>
                    </a:p>
                  </a:txBody>
                  <a:tcPr/>
                </a:tc>
                <a:tc vMerge="1">
                  <a:txBody>
                    <a:bodyPr/>
                    <a:lstStyle/>
                    <a:p>
                      <a:pPr algn="l" fontAlgn="ct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45815472"/>
                  </a:ext>
                </a:extLst>
              </a:tr>
              <a:tr h="519396">
                <a:tc vMerge="1">
                  <a:txBody>
                    <a:bodyPr/>
                    <a:lstStyle/>
                    <a:p>
                      <a:endParaRPr lang="es-CO"/>
                    </a:p>
                  </a:txBody>
                  <a:tcPr/>
                </a:tc>
                <a:tc vMerge="1">
                  <a:txBody>
                    <a:bodyPr/>
                    <a:lstStyle/>
                    <a:p>
                      <a:endParaRPr lang="es-CO"/>
                    </a:p>
                  </a:txBody>
                  <a:tcPr/>
                </a:tc>
                <a:tc>
                  <a:txBody>
                    <a:bodyPr/>
                    <a:lstStyle/>
                    <a:p>
                      <a:pPr algn="l" fontAlgn="t"/>
                      <a:r>
                        <a:rPr lang="es-CO" sz="1050" u="none" strike="noStrike" dirty="0">
                          <a:effectLst/>
                        </a:rPr>
                        <a:t>Capturar la información existente para identificar las problemáticas y hacer una adecuada gestión del conocimiento, organización + capacitación + socialización</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a:txBody>
                    <a:bodyPr/>
                    <a:lstStyle/>
                    <a:p>
                      <a:pPr algn="l" fontAlgn="ctr"/>
                      <a:r>
                        <a:rPr lang="es-CO" sz="1050" u="none" strike="noStrike" dirty="0">
                          <a:effectLst/>
                        </a:rPr>
                        <a:t>Documento con un reflejo cuantitativo de la información disponible</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vMerge="1">
                  <a:txBody>
                    <a:bodyPr/>
                    <a:lstStyle/>
                    <a:p>
                      <a:endParaRPr lang="es-CO"/>
                    </a:p>
                  </a:txBody>
                  <a:tcPr/>
                </a:tc>
                <a:tc>
                  <a:txBody>
                    <a:bodyPr/>
                    <a:lstStyle/>
                    <a:p>
                      <a:pPr algn="just"/>
                      <a:r>
                        <a:rPr lang="es-CO" sz="1100" b="0" i="0" u="none" strike="noStrike" dirty="0">
                          <a:solidFill>
                            <a:srgbClr val="000000"/>
                          </a:solidFill>
                          <a:effectLst/>
                          <a:latin typeface="Calibri" panose="020F0502020204030204" pitchFamily="34" charset="0"/>
                        </a:rPr>
                        <a:t>Se creó ficha de seguimiento a convenios y se socializó</a:t>
                      </a:r>
                      <a:endParaRPr lang="es-CO" dirty="0"/>
                    </a:p>
                  </a:txBody>
                  <a:tcPr marL="9525" marR="9525" marT="9525" marB="0" anchor="ctr">
                    <a:solidFill>
                      <a:srgbClr val="EDFBDC"/>
                    </a:solidFill>
                  </a:tcPr>
                </a:tc>
                <a:tc>
                  <a:txBody>
                    <a:bodyPr/>
                    <a:lstStyle/>
                    <a:p>
                      <a:pPr algn="ctr"/>
                      <a:r>
                        <a:rPr lang="es-CO" sz="1100" b="0" i="0" u="none" strike="noStrike" dirty="0">
                          <a:solidFill>
                            <a:srgbClr val="000000"/>
                          </a:solidFill>
                          <a:effectLst/>
                          <a:latin typeface="Calibri" panose="020F0502020204030204" pitchFamily="34" charset="0"/>
                        </a:rPr>
                        <a:t>100%</a:t>
                      </a:r>
                      <a:endParaRPr lang="es-CO" dirty="0"/>
                    </a:p>
                  </a:txBody>
                  <a:tcPr marL="9525" marR="9525" marT="9525" marB="0" anchor="ctr">
                    <a:solidFill>
                      <a:srgbClr val="EDFBDC"/>
                    </a:solidFill>
                  </a:tcPr>
                </a:tc>
                <a:tc>
                  <a:txBody>
                    <a:bodyPr/>
                    <a:lstStyle/>
                    <a:p>
                      <a:pPr algn="ctr"/>
                      <a:r>
                        <a:rPr lang="es-CO" sz="1100" b="0" i="0" u="none" strike="noStrike" dirty="0">
                          <a:solidFill>
                            <a:srgbClr val="000000"/>
                          </a:solidFill>
                          <a:effectLst/>
                          <a:latin typeface="Calibri" panose="020F0502020204030204" pitchFamily="34" charset="0"/>
                        </a:rPr>
                        <a:t>100%</a:t>
                      </a:r>
                      <a:endParaRPr lang="es-CO" dirty="0"/>
                    </a:p>
                  </a:txBody>
                  <a:tcPr marL="9525" marR="9525" marT="9525" marB="0" anchor="ctr">
                    <a:solidFill>
                      <a:srgbClr val="EDFBDC"/>
                    </a:solidFill>
                  </a:tcPr>
                </a:tc>
                <a:tc vMerge="1">
                  <a:txBody>
                    <a:bodyPr/>
                    <a:lstStyle/>
                    <a:p>
                      <a:endParaRPr lang="es-CO"/>
                    </a:p>
                  </a:txBody>
                  <a:tcPr/>
                </a:tc>
                <a:extLst>
                  <a:ext uri="{0D108BD9-81ED-4DB2-BD59-A6C34878D82A}">
                    <a16:rowId xmlns:a16="http://schemas.microsoft.com/office/drawing/2014/main" val="2939741712"/>
                  </a:ext>
                </a:extLst>
              </a:tr>
            </a:tbl>
          </a:graphicData>
        </a:graphic>
      </p:graphicFrame>
      <p:sp>
        <p:nvSpPr>
          <p:cNvPr id="8" name="14 CuadroTexto">
            <a:extLst>
              <a:ext uri="{FF2B5EF4-FFF2-40B4-BE49-F238E27FC236}">
                <a16:creationId xmlns:a16="http://schemas.microsoft.com/office/drawing/2014/main" id="{828A2BCF-2C79-4BD4-B2DA-7FE666403483}"/>
              </a:ext>
            </a:extLst>
          </p:cNvPr>
          <p:cNvSpPr txBox="1"/>
          <p:nvPr/>
        </p:nvSpPr>
        <p:spPr>
          <a:xfrm>
            <a:off x="301869" y="0"/>
            <a:ext cx="9879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charset="0"/>
                <a:ea typeface="Calibri" charset="0"/>
                <a:cs typeface="Calibri" charset="0"/>
              </a:rPr>
              <a:t>Planeación, seguimiento y control </a:t>
            </a:r>
          </a:p>
        </p:txBody>
      </p:sp>
    </p:spTree>
    <p:extLst>
      <p:ext uri="{BB962C8B-B14F-4D97-AF65-F5344CB8AC3E}">
        <p14:creationId xmlns:p14="http://schemas.microsoft.com/office/powerpoint/2010/main" val="291859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D175FA6C-50A6-46FC-9475-97D9F3776C92}"/>
              </a:ext>
            </a:extLst>
          </p:cNvPr>
          <p:cNvGraphicFramePr>
            <a:graphicFrameLocks noGrp="1"/>
          </p:cNvGraphicFramePr>
          <p:nvPr>
            <p:extLst>
              <p:ext uri="{D42A27DB-BD31-4B8C-83A1-F6EECF244321}">
                <p14:modId xmlns:p14="http://schemas.microsoft.com/office/powerpoint/2010/main" val="1401227269"/>
              </p:ext>
            </p:extLst>
          </p:nvPr>
        </p:nvGraphicFramePr>
        <p:xfrm>
          <a:off x="301869" y="523222"/>
          <a:ext cx="11737345" cy="5778195"/>
        </p:xfrm>
        <a:graphic>
          <a:graphicData uri="http://schemas.openxmlformats.org/drawingml/2006/table">
            <a:tbl>
              <a:tblPr>
                <a:tableStyleId>{BDBED569-4797-4DF1-A0F4-6AAB3CD982D8}</a:tableStyleId>
              </a:tblPr>
              <a:tblGrid>
                <a:gridCol w="1248635">
                  <a:extLst>
                    <a:ext uri="{9D8B030D-6E8A-4147-A177-3AD203B41FA5}">
                      <a16:colId xmlns:a16="http://schemas.microsoft.com/office/drawing/2014/main" val="401638283"/>
                    </a:ext>
                  </a:extLst>
                </a:gridCol>
                <a:gridCol w="993913">
                  <a:extLst>
                    <a:ext uri="{9D8B030D-6E8A-4147-A177-3AD203B41FA5}">
                      <a16:colId xmlns:a16="http://schemas.microsoft.com/office/drawing/2014/main" val="740134660"/>
                    </a:ext>
                  </a:extLst>
                </a:gridCol>
                <a:gridCol w="1616766">
                  <a:extLst>
                    <a:ext uri="{9D8B030D-6E8A-4147-A177-3AD203B41FA5}">
                      <a16:colId xmlns:a16="http://schemas.microsoft.com/office/drawing/2014/main" val="197338873"/>
                    </a:ext>
                  </a:extLst>
                </a:gridCol>
                <a:gridCol w="927652">
                  <a:extLst>
                    <a:ext uri="{9D8B030D-6E8A-4147-A177-3AD203B41FA5}">
                      <a16:colId xmlns:a16="http://schemas.microsoft.com/office/drawing/2014/main" val="976649780"/>
                    </a:ext>
                  </a:extLst>
                </a:gridCol>
                <a:gridCol w="1325874">
                  <a:extLst>
                    <a:ext uri="{9D8B030D-6E8A-4147-A177-3AD203B41FA5}">
                      <a16:colId xmlns:a16="http://schemas.microsoft.com/office/drawing/2014/main" val="3488597266"/>
                    </a:ext>
                  </a:extLst>
                </a:gridCol>
                <a:gridCol w="684801">
                  <a:extLst>
                    <a:ext uri="{9D8B030D-6E8A-4147-A177-3AD203B41FA5}">
                      <a16:colId xmlns:a16="http://schemas.microsoft.com/office/drawing/2014/main" val="3560223432"/>
                    </a:ext>
                  </a:extLst>
                </a:gridCol>
                <a:gridCol w="665369">
                  <a:extLst>
                    <a:ext uri="{9D8B030D-6E8A-4147-A177-3AD203B41FA5}">
                      <a16:colId xmlns:a16="http://schemas.microsoft.com/office/drawing/2014/main" val="2344568367"/>
                    </a:ext>
                  </a:extLst>
                </a:gridCol>
                <a:gridCol w="2372169">
                  <a:extLst>
                    <a:ext uri="{9D8B030D-6E8A-4147-A177-3AD203B41FA5}">
                      <a16:colId xmlns:a16="http://schemas.microsoft.com/office/drawing/2014/main" val="1535279304"/>
                    </a:ext>
                  </a:extLst>
                </a:gridCol>
                <a:gridCol w="672317">
                  <a:extLst>
                    <a:ext uri="{9D8B030D-6E8A-4147-A177-3AD203B41FA5}">
                      <a16:colId xmlns:a16="http://schemas.microsoft.com/office/drawing/2014/main" val="3578715753"/>
                    </a:ext>
                  </a:extLst>
                </a:gridCol>
                <a:gridCol w="524736">
                  <a:extLst>
                    <a:ext uri="{9D8B030D-6E8A-4147-A177-3AD203B41FA5}">
                      <a16:colId xmlns:a16="http://schemas.microsoft.com/office/drawing/2014/main" val="802085852"/>
                    </a:ext>
                  </a:extLst>
                </a:gridCol>
                <a:gridCol w="705113">
                  <a:extLst>
                    <a:ext uri="{9D8B030D-6E8A-4147-A177-3AD203B41FA5}">
                      <a16:colId xmlns:a16="http://schemas.microsoft.com/office/drawing/2014/main" val="838885360"/>
                    </a:ext>
                  </a:extLst>
                </a:gridCol>
              </a:tblGrid>
              <a:tr h="199974">
                <a:tc rowSpan="2">
                  <a:txBody>
                    <a:bodyPr/>
                    <a:lstStyle/>
                    <a:p>
                      <a:pPr algn="ctr" fontAlgn="ctr"/>
                      <a:r>
                        <a:rPr lang="es-CO" sz="1100" u="none" strike="noStrike" dirty="0">
                          <a:solidFill>
                            <a:schemeClr val="bg1"/>
                          </a:solidFill>
                          <a:effectLst/>
                        </a:rPr>
                        <a:t>Hitos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Indicador</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050" u="none" strike="noStrike" dirty="0">
                          <a:solidFill>
                            <a:schemeClr val="bg1"/>
                          </a:solidFill>
                          <a:effectLst/>
                        </a:rPr>
                        <a:t>Actividades</a:t>
                      </a:r>
                      <a:endParaRPr lang="es-CO" sz="105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Área</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050" u="none" strike="noStrike" dirty="0">
                          <a:solidFill>
                            <a:schemeClr val="bg1"/>
                          </a:solidFill>
                          <a:effectLst/>
                        </a:rPr>
                        <a:t>Resultado Esperado/ Producto</a:t>
                      </a:r>
                      <a:endParaRPr lang="es-CO" sz="105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gridSpan="2">
                  <a:txBody>
                    <a:bodyPr/>
                    <a:lstStyle/>
                    <a:p>
                      <a:pPr algn="ctr" fontAlgn="ctr"/>
                      <a:r>
                        <a:rPr lang="es-CO" sz="1050" u="none" strike="noStrike" dirty="0">
                          <a:solidFill>
                            <a:schemeClr val="bg1"/>
                          </a:solidFill>
                          <a:effectLst/>
                        </a:rPr>
                        <a:t>VIGENCIA 2020</a:t>
                      </a:r>
                      <a:endParaRPr lang="es-CO" sz="105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solidFill>
                      <a:schemeClr val="accent5">
                        <a:lumMod val="75000"/>
                      </a:schemeClr>
                    </a:solidFill>
                  </a:tcPr>
                </a:tc>
                <a:tc hMerge="1">
                  <a:txBody>
                    <a:bodyPr/>
                    <a:lstStyle/>
                    <a:p>
                      <a:endParaRPr lang="es-CO"/>
                    </a:p>
                  </a:txBody>
                  <a:tcPr/>
                </a:tc>
                <a:tc hMerge="1">
                  <a:txBody>
                    <a:bodyPr/>
                    <a:lstStyle/>
                    <a:p>
                      <a:endParaRPr lang="es-CO"/>
                    </a:p>
                  </a:txBody>
                  <a:tcPr>
                    <a:solidFill>
                      <a:schemeClr val="accent5">
                        <a:lumMod val="75000"/>
                      </a:schemeClr>
                    </a:solidFill>
                  </a:tcPr>
                </a:tc>
                <a:extLst>
                  <a:ext uri="{0D108BD9-81ED-4DB2-BD59-A6C34878D82A}">
                    <a16:rowId xmlns:a16="http://schemas.microsoft.com/office/drawing/2014/main" val="112948367"/>
                  </a:ext>
                </a:extLst>
              </a:tr>
              <a:tr h="637418">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gridSpan="2"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hMerge="1" vMerge="1">
                  <a:txBody>
                    <a:bodyPr/>
                    <a:lstStyle/>
                    <a:p>
                      <a:endParaRPr lang="es-CO"/>
                    </a:p>
                  </a:txBody>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1392962618"/>
                  </a:ext>
                </a:extLst>
              </a:tr>
              <a:tr h="458870">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100" u="none" strike="noStrike" dirty="0">
                          <a:effectLst/>
                        </a:rPr>
                        <a:t>2. Establecer un plan de acción que este orientado a solucionar los retos y a interiorizar la cultura de planeación, seguimiento y control mas allá del negocio, sino por parte de todos como ENTerritorio</a:t>
                      </a:r>
                      <a:endParaRPr lang="es-CO" sz="1100" b="0" i="0" u="none" strike="noStrike" dirty="0">
                        <a:solidFill>
                          <a:srgbClr val="000000"/>
                        </a:solidFill>
                        <a:effectLst/>
                        <a:latin typeface="Calibri" panose="020F0502020204030204" pitchFamily="34" charset="0"/>
                      </a:endParaRPr>
                    </a:p>
                    <a:p>
                      <a:endParaRPr lang="es-CO" sz="1100" dirty="0"/>
                    </a:p>
                  </a:txBody>
                  <a:tcPr>
                    <a:solidFill>
                      <a:schemeClr val="accent3">
                        <a:lumMod val="20000"/>
                        <a:lumOff val="80000"/>
                      </a:schemeClr>
                    </a:solidFill>
                  </a:tcPr>
                </a:tc>
                <a:tc rowSpan="6">
                  <a:txBody>
                    <a:bodyPr/>
                    <a:lstStyle/>
                    <a:p>
                      <a:pPr algn="l" fontAlgn="ctr"/>
                      <a:r>
                        <a:rPr lang="es-CO" sz="1100" u="none" strike="noStrike" dirty="0">
                          <a:effectLst/>
                        </a:rPr>
                        <a:t>Política por definir/política definida</a:t>
                      </a:r>
                    </a:p>
                    <a:p>
                      <a:pPr algn="l" fontAlgn="ctr"/>
                      <a:br>
                        <a:rPr lang="es-CO" sz="1100" u="none" strike="noStrike" dirty="0">
                          <a:effectLst/>
                        </a:rPr>
                      </a:br>
                      <a:r>
                        <a:rPr lang="es-CO" sz="1100" u="none" strike="noStrike" dirty="0">
                          <a:effectLst/>
                        </a:rPr>
                        <a:t>Herramienta Tecnológica por definir/ Herramienta tecnológica definida</a:t>
                      </a:r>
                    </a:p>
                    <a:p>
                      <a:pPr algn="l" fontAlgn="ctr"/>
                      <a:br>
                        <a:rPr lang="es-CO" sz="1100" u="none" strike="noStrike" dirty="0">
                          <a:effectLst/>
                        </a:rPr>
                      </a:br>
                      <a:r>
                        <a:rPr lang="es-CO" sz="1100" u="none" strike="noStrike" dirty="0">
                          <a:effectLst/>
                        </a:rPr>
                        <a:t>Problemáticas / soluciones implementadas</a:t>
                      </a:r>
                      <a:br>
                        <a:rPr lang="es-CO" sz="1100" u="none" strike="noStrike" dirty="0">
                          <a:effectLst/>
                        </a:rPr>
                      </a:br>
                      <a:endParaRPr lang="es-CO" sz="1100" b="0" i="0" u="none" strike="noStrike" dirty="0">
                        <a:solidFill>
                          <a:srgbClr val="000000"/>
                        </a:solidFill>
                        <a:effectLst/>
                        <a:latin typeface="Calibri" panose="020F0502020204030204" pitchFamily="34" charset="0"/>
                      </a:endParaRPr>
                    </a:p>
                    <a:p>
                      <a:endParaRPr lang="es-CO" sz="1100" dirty="0"/>
                    </a:p>
                  </a:txBody>
                  <a:tcPr>
                    <a:solidFill>
                      <a:schemeClr val="accent3">
                        <a:lumMod val="20000"/>
                        <a:lumOff val="80000"/>
                      </a:schemeClr>
                    </a:solidFill>
                  </a:tcPr>
                </a:tc>
                <a:tc>
                  <a:txBody>
                    <a:bodyPr/>
                    <a:lstStyle/>
                    <a:p>
                      <a:pPr algn="l" fontAlgn="t"/>
                      <a:r>
                        <a:rPr lang="es-CO" sz="1050" u="none" strike="noStrike" dirty="0">
                          <a:effectLst/>
                        </a:rPr>
                        <a:t>Procesamiento de información a nivel gerencial</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11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1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1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1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1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1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1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1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100" u="none"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u="none" strike="noStrike" dirty="0">
                          <a:effectLst/>
                        </a:rPr>
                        <a:t>Subgerencia de Desarrollo de proyectos</a:t>
                      </a:r>
                      <a:endParaRPr lang="es-CO" sz="1100" b="0" i="0" u="none" strike="noStrike" dirty="0">
                        <a:solidFill>
                          <a:srgbClr val="000000"/>
                        </a:solidFill>
                        <a:effectLst/>
                        <a:latin typeface="Calibri" panose="020F0502020204030204" pitchFamily="34" charset="0"/>
                      </a:endParaRPr>
                    </a:p>
                    <a:p>
                      <a:endParaRPr lang="es-CO" sz="1100" dirty="0"/>
                    </a:p>
                  </a:txBody>
                  <a:tcPr>
                    <a:solidFill>
                      <a:schemeClr val="accent3">
                        <a:lumMod val="20000"/>
                        <a:lumOff val="80000"/>
                      </a:schemeClr>
                    </a:solidFill>
                  </a:tcPr>
                </a:tc>
                <a:tc>
                  <a:txBody>
                    <a:bodyPr/>
                    <a:lstStyle/>
                    <a:p>
                      <a:pPr algn="l" fontAlgn="ctr"/>
                      <a:r>
                        <a:rPr lang="es-CO" sz="1050" u="none" strike="noStrike" dirty="0">
                          <a:effectLst/>
                        </a:rPr>
                        <a:t>Actas de reuniones periódicas</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rowSpan="6">
                  <a:txBody>
                    <a:bodyPr/>
                    <a:lstStyle/>
                    <a:p>
                      <a:pPr algn="ctr" fontAlgn="ctr"/>
                      <a:r>
                        <a:rPr lang="es-CO" sz="1050" u="none" strike="noStrike" dirty="0">
                          <a:effectLst/>
                        </a:rPr>
                        <a:t>1/03/2020</a:t>
                      </a:r>
                      <a:endParaRPr lang="es-CO" sz="105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rowSpan="6">
                  <a:txBody>
                    <a:bodyPr/>
                    <a:lstStyle/>
                    <a:p>
                      <a:pPr algn="ctr" fontAlgn="ctr"/>
                      <a:r>
                        <a:rPr lang="es-CO" sz="1050" u="none" strike="noStrike" dirty="0">
                          <a:effectLst/>
                        </a:rPr>
                        <a:t>30/07/202</a:t>
                      </a:r>
                      <a:endParaRPr lang="es-CO" sz="105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a:txBody>
                    <a:bodyPr/>
                    <a:lstStyle/>
                    <a:p>
                      <a:pPr algn="l" fontAlgn="ctr"/>
                      <a:r>
                        <a:rPr lang="es-CO" sz="1100" b="0" i="0" u="none" strike="noStrike" dirty="0">
                          <a:solidFill>
                            <a:srgbClr val="000000"/>
                          </a:solidFill>
                          <a:effectLst/>
                          <a:latin typeface="Calibri" panose="020F0502020204030204" pitchFamily="34" charset="0"/>
                        </a:rPr>
                        <a:t>Se elaboró plantilla ejecutiva de convenios</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52,20%</a:t>
                      </a:r>
                    </a:p>
                    <a:p>
                      <a:endParaRPr lang="es-CO" dirty="0"/>
                    </a:p>
                  </a:txBody>
                  <a:tcPr>
                    <a:solidFill>
                      <a:schemeClr val="accent3">
                        <a:lumMod val="20000"/>
                        <a:lumOff val="80000"/>
                      </a:schemeClr>
                    </a:solidFill>
                  </a:tcPr>
                </a:tc>
                <a:extLst>
                  <a:ext uri="{0D108BD9-81ED-4DB2-BD59-A6C34878D82A}">
                    <a16:rowId xmlns:a16="http://schemas.microsoft.com/office/drawing/2014/main" val="418444034"/>
                  </a:ext>
                </a:extLst>
              </a:tr>
              <a:tr h="1580154">
                <a:tc vMerge="1">
                  <a:txBody>
                    <a:bodyPr/>
                    <a:lstStyle/>
                    <a:p>
                      <a:endParaRPr lang="es-CO"/>
                    </a:p>
                  </a:txBody>
                  <a:tcPr/>
                </a:tc>
                <a:tc vMerge="1">
                  <a:txBody>
                    <a:bodyPr/>
                    <a:lstStyle/>
                    <a:p>
                      <a:endParaRPr lang="es-CO"/>
                    </a:p>
                  </a:txBody>
                  <a:tcPr/>
                </a:tc>
                <a:tc>
                  <a:txBody>
                    <a:bodyPr/>
                    <a:lstStyle/>
                    <a:p>
                      <a:pPr algn="l" fontAlgn="t"/>
                      <a:r>
                        <a:rPr lang="es-CO" sz="1050" u="none" strike="noStrike" dirty="0">
                          <a:effectLst/>
                        </a:rPr>
                        <a:t>Involucrar y alinear la herramienta tecnológica ya implementada al propósito</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a:txBody>
                    <a:bodyPr/>
                    <a:lstStyle/>
                    <a:p>
                      <a:pPr algn="l" fontAlgn="ctr"/>
                      <a:r>
                        <a:rPr lang="es-CO" sz="1050" u="none" strike="noStrike" dirty="0">
                          <a:effectLst/>
                        </a:rPr>
                        <a:t>Seguimiento permanente </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rgbClr val="000000"/>
                          </a:solidFill>
                          <a:effectLst/>
                          <a:latin typeface="Calibri" panose="020F0502020204030204" pitchFamily="34" charset="0"/>
                        </a:rPr>
                        <a:t>se presenta un avance del 60% teniendo en cuenta que dependemos del desarrollo tecnológico de TI. Ya se terminó con la fase I y seguimos en la fase II, trabajando en mesas de trabajo con TI para su puesta en marcha lo más pronto. Para septiembre se presenta como evidencia:  Soporte de Reunión de cierre Fase I Hub Proyectos y el audio de la reunión.. </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60%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vMerge="1">
                  <a:txBody>
                    <a:bodyPr/>
                    <a:lstStyle/>
                    <a:p>
                      <a:endParaRPr lang="es-CO"/>
                    </a:p>
                  </a:txBody>
                  <a:tcPr/>
                </a:tc>
                <a:extLst>
                  <a:ext uri="{0D108BD9-81ED-4DB2-BD59-A6C34878D82A}">
                    <a16:rowId xmlns:a16="http://schemas.microsoft.com/office/drawing/2014/main" val="1695346321"/>
                  </a:ext>
                </a:extLst>
              </a:tr>
              <a:tr h="1423032">
                <a:tc vMerge="1">
                  <a:txBody>
                    <a:bodyPr/>
                    <a:lstStyle/>
                    <a:p>
                      <a:endParaRPr lang="es-CO"/>
                    </a:p>
                  </a:txBody>
                  <a:tcPr/>
                </a:tc>
                <a:tc vMerge="1">
                  <a:txBody>
                    <a:bodyPr/>
                    <a:lstStyle/>
                    <a:p>
                      <a:endParaRPr lang="es-CO"/>
                    </a:p>
                  </a:txBody>
                  <a:tcPr/>
                </a:tc>
                <a:tc>
                  <a:txBody>
                    <a:bodyPr/>
                    <a:lstStyle/>
                    <a:p>
                      <a:pPr algn="l" fontAlgn="t"/>
                      <a:r>
                        <a:rPr lang="es-CO" sz="1050" u="none" strike="noStrike" dirty="0">
                          <a:effectLst/>
                        </a:rPr>
                        <a:t>Cargar información en la plataforma tecnológica</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a:txBody>
                    <a:bodyPr/>
                    <a:lstStyle/>
                    <a:p>
                      <a:pPr algn="l" fontAlgn="ctr"/>
                      <a:r>
                        <a:rPr lang="es-CO" sz="1050" u="none" strike="noStrike" dirty="0">
                          <a:effectLst/>
                        </a:rPr>
                        <a:t>Herramienta</a:t>
                      </a:r>
                      <a:r>
                        <a:rPr lang="es-CO" sz="1050" u="none" strike="noStrike" baseline="0" dirty="0">
                          <a:effectLst/>
                        </a:rPr>
                        <a:t> </a:t>
                      </a:r>
                      <a:r>
                        <a:rPr lang="es-CO" sz="1050" u="none" strike="noStrike" dirty="0">
                          <a:effectLst/>
                        </a:rPr>
                        <a:t>actualizada</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rgbClr val="000000"/>
                          </a:solidFill>
                          <a:effectLst/>
                          <a:latin typeface="Calibri" panose="020F0502020204030204" pitchFamily="34" charset="0"/>
                        </a:rPr>
                        <a:t>Esta actividad presenta un atraso teniendo en cuenta que dependemos del desarrollo de la herramienta tecnológica de TI, sin embargo, para el mes de Septiembre se presentan los correos remitidos a TI con los listados de usuarios, roles y la matriz actualizada con los proyectos que se van a lanzar en la prueba piloto</a:t>
                      </a:r>
                    </a:p>
                  </a:txBody>
                  <a:tcPr marL="9525" marR="9525" marT="9525" marB="0" anchor="ctr">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vMerge="1">
                  <a:txBody>
                    <a:bodyPr/>
                    <a:lstStyle/>
                    <a:p>
                      <a:endParaRPr lang="es-CO"/>
                    </a:p>
                  </a:txBody>
                  <a:tcPr/>
                </a:tc>
                <a:extLst>
                  <a:ext uri="{0D108BD9-81ED-4DB2-BD59-A6C34878D82A}">
                    <a16:rowId xmlns:a16="http://schemas.microsoft.com/office/drawing/2014/main" val="2709490660"/>
                  </a:ext>
                </a:extLst>
              </a:tr>
              <a:tr h="791921">
                <a:tc vMerge="1">
                  <a:txBody>
                    <a:bodyPr/>
                    <a:lstStyle/>
                    <a:p>
                      <a:endParaRPr lang="es-CO"/>
                    </a:p>
                  </a:txBody>
                  <a:tcPr/>
                </a:tc>
                <a:tc vMerge="1">
                  <a:txBody>
                    <a:bodyPr/>
                    <a:lstStyle/>
                    <a:p>
                      <a:endParaRPr lang="es-CO"/>
                    </a:p>
                  </a:txBody>
                  <a:tcPr/>
                </a:tc>
                <a:tc rowSpan="2">
                  <a:txBody>
                    <a:bodyPr/>
                    <a:lstStyle/>
                    <a:p>
                      <a:pPr algn="l" fontAlgn="t"/>
                      <a:r>
                        <a:rPr lang="es-CO" sz="1050" u="none" strike="noStrike" dirty="0">
                          <a:effectLst/>
                        </a:rPr>
                        <a:t>Implementar acciones preventivas y correctivas</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rowSpan="2">
                  <a:txBody>
                    <a:bodyPr/>
                    <a:lstStyle/>
                    <a:p>
                      <a:pPr algn="l" fontAlgn="ctr"/>
                      <a:r>
                        <a:rPr lang="es-CO" sz="1050" u="none" strike="noStrike" dirty="0">
                          <a:effectLst/>
                        </a:rPr>
                        <a:t>Seguimiento permanente </a:t>
                      </a: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vMerge="1">
                  <a:txBody>
                    <a:bodyPr/>
                    <a:lstStyle/>
                    <a:p>
                      <a:endParaRPr lang="es-CO"/>
                    </a:p>
                  </a:txBody>
                  <a:tcPr/>
                </a:tc>
                <a:tc rowSpan="3">
                  <a:txBody>
                    <a:bodyPr/>
                    <a:lstStyle/>
                    <a:p>
                      <a:pPr algn="l" fontAlgn="ctr"/>
                      <a:endParaRPr lang="es-CO" sz="1100" b="0" i="0" u="none" strike="noStrike" dirty="0">
                        <a:solidFill>
                          <a:srgbClr val="000000"/>
                        </a:solidFill>
                        <a:effectLst/>
                        <a:latin typeface="Calibri" panose="020F0502020204030204" pitchFamily="34" charset="0"/>
                      </a:endParaRPr>
                    </a:p>
                    <a:p>
                      <a:r>
                        <a:rPr lang="es-CO" sz="1100" b="0" i="0" u="none" strike="noStrike" dirty="0">
                          <a:solidFill>
                            <a:srgbClr val="000000"/>
                          </a:solidFill>
                          <a:effectLst/>
                          <a:latin typeface="Calibri" panose="020F0502020204030204" pitchFamily="34" charset="0"/>
                        </a:rPr>
                        <a:t>Se presentan las fichas de seguimiento a los convenios que permiten la toma de decisiones de manera oportuna, estas fichas son actualizadas cada 15 días.</a:t>
                      </a:r>
                    </a:p>
                  </a:txBody>
                  <a:tcPr marL="9525" marR="9525" marT="9525" marB="0" anchor="ctr">
                    <a:solidFill>
                      <a:srgbClr val="EDFBDC"/>
                    </a:solidFill>
                  </a:tcPr>
                </a:tc>
                <a:tc>
                  <a:txBody>
                    <a:bodyPr/>
                    <a:lstStyle/>
                    <a:p>
                      <a:pPr algn="ctr" fontAlgn="ctr"/>
                      <a:r>
                        <a:rPr lang="es-CO" sz="1100" b="0" i="0" u="none" strike="noStrike">
                          <a:solidFill>
                            <a:srgbClr val="000000"/>
                          </a:solidFill>
                          <a:effectLst/>
                          <a:latin typeface="Calibri" panose="020F0502020204030204" pitchFamily="34" charset="0"/>
                        </a:rPr>
                        <a:t>100%</a:t>
                      </a: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vMerge="1">
                  <a:txBody>
                    <a:bodyPr/>
                    <a:lstStyle/>
                    <a:p>
                      <a:endParaRPr lang="es-CO"/>
                    </a:p>
                  </a:txBody>
                  <a:tcPr/>
                </a:tc>
                <a:extLst>
                  <a:ext uri="{0D108BD9-81ED-4DB2-BD59-A6C34878D82A}">
                    <a16:rowId xmlns:a16="http://schemas.microsoft.com/office/drawing/2014/main" val="268978497"/>
                  </a:ext>
                </a:extLst>
              </a:tr>
              <a:tr h="44475">
                <a:tc vMerge="1">
                  <a:txBody>
                    <a:bodyPr/>
                    <a:lstStyle/>
                    <a:p>
                      <a:endParaRPr lang="es-CO"/>
                    </a:p>
                  </a:txBody>
                  <a:tcPr/>
                </a:tc>
                <a:tc vMerge="1">
                  <a:txBody>
                    <a:bodyPr/>
                    <a:lstStyle/>
                    <a:p>
                      <a:endParaRPr lang="es-CO"/>
                    </a:p>
                  </a:txBody>
                  <a:tcPr/>
                </a:tc>
                <a:tc vMerge="1">
                  <a:txBody>
                    <a:bodyPr/>
                    <a:lstStyle/>
                    <a:p>
                      <a:pPr algn="l" fontAlgn="t"/>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vMerge="1">
                  <a:txBody>
                    <a:bodyPr/>
                    <a:lstStyle/>
                    <a:p>
                      <a:pPr algn="l" fontAlgn="ctr"/>
                      <a:endParaRPr lang="es-CO" sz="105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tc vMerge="1">
                  <a:txBody>
                    <a:bodyPr/>
                    <a:lstStyle/>
                    <a:p>
                      <a:endParaRPr lang="es-CO"/>
                    </a:p>
                  </a:txBody>
                  <a:tcPr/>
                </a:tc>
                <a:tc vMerge="1">
                  <a:txBody>
                    <a:bodyPr/>
                    <a:lstStyle/>
                    <a:p>
                      <a:endParaRPr lang="es-CO" dirty="0"/>
                    </a:p>
                  </a:txBody>
                  <a:tcPr marL="9525" marR="9525" marT="9525" marB="0" anchor="ctr">
                    <a:solidFill>
                      <a:srgbClr val="EDFBDC"/>
                    </a:solidFill>
                  </a:tcPr>
                </a:tc>
                <a:tc rowSpan="2">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rowSpan="2">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vMerge="1">
                  <a:txBody>
                    <a:bodyPr/>
                    <a:lstStyle/>
                    <a:p>
                      <a:endParaRPr lang="es-CO"/>
                    </a:p>
                  </a:txBody>
                  <a:tcPr/>
                </a:tc>
                <a:extLst>
                  <a:ext uri="{0D108BD9-81ED-4DB2-BD59-A6C34878D82A}">
                    <a16:rowId xmlns:a16="http://schemas.microsoft.com/office/drawing/2014/main" val="453017495"/>
                  </a:ext>
                </a:extLst>
              </a:tr>
              <a:tr h="385274">
                <a:tc vMerge="1">
                  <a:txBody>
                    <a:bodyPr/>
                    <a:lstStyle/>
                    <a:p>
                      <a:endParaRPr lang="es-CO"/>
                    </a:p>
                  </a:txBody>
                  <a:tcPr/>
                </a:tc>
                <a:tc vMerge="1">
                  <a:txBody>
                    <a:bodyPr/>
                    <a:lstStyle/>
                    <a:p>
                      <a:endParaRPr lang="es-CO"/>
                    </a:p>
                  </a:txBody>
                  <a:tcPr/>
                </a:tc>
                <a:tc>
                  <a:txBody>
                    <a:bodyPr/>
                    <a:lstStyle/>
                    <a:p>
                      <a:pPr algn="l" fontAlgn="t"/>
                      <a:r>
                        <a:rPr lang="es-CO" sz="1050" b="0" i="0" u="none" strike="noStrike" dirty="0">
                          <a:solidFill>
                            <a:srgbClr val="000000"/>
                          </a:solidFill>
                          <a:effectLst/>
                          <a:latin typeface="Calibri" panose="020F0502020204030204" pitchFamily="34" charset="0"/>
                        </a:rPr>
                        <a:t>Actualización permanente de información </a:t>
                      </a:r>
                    </a:p>
                  </a:txBody>
                  <a:tcPr marL="9525" marR="9525" marT="9525" marB="0" anchor="ctr">
                    <a:solidFill>
                      <a:srgbClr val="EDFBDC"/>
                    </a:solidFill>
                  </a:tcPr>
                </a:tc>
                <a:tc vMerge="1">
                  <a:txBody>
                    <a:bodyPr/>
                    <a:lstStyle/>
                    <a:p>
                      <a:endParaRPr lang="es-CO"/>
                    </a:p>
                  </a:txBody>
                  <a:tcPr/>
                </a:tc>
                <a:tc>
                  <a:txBody>
                    <a:bodyPr/>
                    <a:lstStyle/>
                    <a:p>
                      <a:pPr algn="l" fontAlgn="ctr"/>
                      <a:r>
                        <a:rPr lang="es-CO" sz="1050" b="0" i="0" u="none" strike="noStrike" dirty="0">
                          <a:solidFill>
                            <a:srgbClr val="000000"/>
                          </a:solidFill>
                          <a:effectLst/>
                          <a:latin typeface="Calibri" panose="020F0502020204030204" pitchFamily="34" charset="0"/>
                        </a:rPr>
                        <a:t>Seguimiento permanente </a:t>
                      </a:r>
                    </a:p>
                  </a:txBody>
                  <a:tcPr marL="9525" marR="9525" marT="9525" marB="0" anchor="ctr">
                    <a:solidFill>
                      <a:srgbClr val="EDFBDC"/>
                    </a:solidFill>
                  </a:tcPr>
                </a:tc>
                <a:tc vMerge="1">
                  <a:txBody>
                    <a:bodyPr/>
                    <a:lstStyle/>
                    <a:p>
                      <a:endParaRPr lang="es-CO"/>
                    </a:p>
                  </a:txBody>
                  <a:tcPr/>
                </a:tc>
                <a:tc vMerge="1">
                  <a:txBody>
                    <a:bodyPr/>
                    <a:lstStyle/>
                    <a:p>
                      <a:endParaRPr lang="es-CO"/>
                    </a:p>
                  </a:txBody>
                  <a:tcPr/>
                </a:tc>
                <a:tc vMerge="1">
                  <a:txBody>
                    <a:bodyPr/>
                    <a:lstStyle/>
                    <a:p>
                      <a:pPr algn="l" fontAlgn="ctr"/>
                      <a:endParaRPr lang="es-CO" sz="11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vMerge="1">
                  <a:txBody>
                    <a:bodyPr/>
                    <a:lstStyle/>
                    <a:p>
                      <a:endParaRPr lang="es-CO"/>
                    </a:p>
                  </a:txBody>
                  <a:tcPr/>
                </a:tc>
                <a:extLst>
                  <a:ext uri="{0D108BD9-81ED-4DB2-BD59-A6C34878D82A}">
                    <a16:rowId xmlns:a16="http://schemas.microsoft.com/office/drawing/2014/main" val="307628010"/>
                  </a:ext>
                </a:extLst>
              </a:tr>
            </a:tbl>
          </a:graphicData>
        </a:graphic>
      </p:graphicFrame>
      <p:sp>
        <p:nvSpPr>
          <p:cNvPr id="8" name="14 CuadroTexto">
            <a:extLst>
              <a:ext uri="{FF2B5EF4-FFF2-40B4-BE49-F238E27FC236}">
                <a16:creationId xmlns:a16="http://schemas.microsoft.com/office/drawing/2014/main" id="{828A2BCF-2C79-4BD4-B2DA-7FE666403483}"/>
              </a:ext>
            </a:extLst>
          </p:cNvPr>
          <p:cNvSpPr txBox="1"/>
          <p:nvPr/>
        </p:nvSpPr>
        <p:spPr>
          <a:xfrm>
            <a:off x="301869" y="0"/>
            <a:ext cx="9879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charset="0"/>
                <a:ea typeface="Calibri" charset="0"/>
                <a:cs typeface="Calibri" charset="0"/>
              </a:rPr>
              <a:t>Planeación, seguimiento y control </a:t>
            </a:r>
          </a:p>
        </p:txBody>
      </p:sp>
    </p:spTree>
    <p:extLst>
      <p:ext uri="{BB962C8B-B14F-4D97-AF65-F5344CB8AC3E}">
        <p14:creationId xmlns:p14="http://schemas.microsoft.com/office/powerpoint/2010/main" val="2465721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A3E1E6EE-B90D-4B88-BF96-8655F2634B49}"/>
              </a:ext>
            </a:extLst>
          </p:cNvPr>
          <p:cNvGraphicFramePr>
            <a:graphicFrameLocks noGrp="1"/>
          </p:cNvGraphicFramePr>
          <p:nvPr/>
        </p:nvGraphicFramePr>
        <p:xfrm>
          <a:off x="218659" y="699389"/>
          <a:ext cx="11754682" cy="5182506"/>
        </p:xfrm>
        <a:graphic>
          <a:graphicData uri="http://schemas.openxmlformats.org/drawingml/2006/table">
            <a:tbl>
              <a:tblPr>
                <a:tableStyleId>{BDBED569-4797-4DF1-A0F4-6AAB3CD982D8}</a:tableStyleId>
              </a:tblPr>
              <a:tblGrid>
                <a:gridCol w="1122421">
                  <a:extLst>
                    <a:ext uri="{9D8B030D-6E8A-4147-A177-3AD203B41FA5}">
                      <a16:colId xmlns:a16="http://schemas.microsoft.com/office/drawing/2014/main" val="401638283"/>
                    </a:ext>
                  </a:extLst>
                </a:gridCol>
                <a:gridCol w="1070228">
                  <a:extLst>
                    <a:ext uri="{9D8B030D-6E8A-4147-A177-3AD203B41FA5}">
                      <a16:colId xmlns:a16="http://schemas.microsoft.com/office/drawing/2014/main" val="740134660"/>
                    </a:ext>
                  </a:extLst>
                </a:gridCol>
                <a:gridCol w="1615260">
                  <a:extLst>
                    <a:ext uri="{9D8B030D-6E8A-4147-A177-3AD203B41FA5}">
                      <a16:colId xmlns:a16="http://schemas.microsoft.com/office/drawing/2014/main" val="197338873"/>
                    </a:ext>
                  </a:extLst>
                </a:gridCol>
                <a:gridCol w="1074821">
                  <a:extLst>
                    <a:ext uri="{9D8B030D-6E8A-4147-A177-3AD203B41FA5}">
                      <a16:colId xmlns:a16="http://schemas.microsoft.com/office/drawing/2014/main" val="976649780"/>
                    </a:ext>
                  </a:extLst>
                </a:gridCol>
                <a:gridCol w="1315453">
                  <a:extLst>
                    <a:ext uri="{9D8B030D-6E8A-4147-A177-3AD203B41FA5}">
                      <a16:colId xmlns:a16="http://schemas.microsoft.com/office/drawing/2014/main" val="3488597266"/>
                    </a:ext>
                  </a:extLst>
                </a:gridCol>
                <a:gridCol w="753979">
                  <a:extLst>
                    <a:ext uri="{9D8B030D-6E8A-4147-A177-3AD203B41FA5}">
                      <a16:colId xmlns:a16="http://schemas.microsoft.com/office/drawing/2014/main" val="3560223432"/>
                    </a:ext>
                  </a:extLst>
                </a:gridCol>
                <a:gridCol w="802105">
                  <a:extLst>
                    <a:ext uri="{9D8B030D-6E8A-4147-A177-3AD203B41FA5}">
                      <a16:colId xmlns:a16="http://schemas.microsoft.com/office/drawing/2014/main" val="2344568367"/>
                    </a:ext>
                  </a:extLst>
                </a:gridCol>
                <a:gridCol w="2040886">
                  <a:extLst>
                    <a:ext uri="{9D8B030D-6E8A-4147-A177-3AD203B41FA5}">
                      <a16:colId xmlns:a16="http://schemas.microsoft.com/office/drawing/2014/main" val="1535279304"/>
                    </a:ext>
                  </a:extLst>
                </a:gridCol>
                <a:gridCol w="616209">
                  <a:extLst>
                    <a:ext uri="{9D8B030D-6E8A-4147-A177-3AD203B41FA5}">
                      <a16:colId xmlns:a16="http://schemas.microsoft.com/office/drawing/2014/main" val="3578715753"/>
                    </a:ext>
                  </a:extLst>
                </a:gridCol>
                <a:gridCol w="616209">
                  <a:extLst>
                    <a:ext uri="{9D8B030D-6E8A-4147-A177-3AD203B41FA5}">
                      <a16:colId xmlns:a16="http://schemas.microsoft.com/office/drawing/2014/main" val="2983715524"/>
                    </a:ext>
                  </a:extLst>
                </a:gridCol>
                <a:gridCol w="727111">
                  <a:extLst>
                    <a:ext uri="{9D8B030D-6E8A-4147-A177-3AD203B41FA5}">
                      <a16:colId xmlns:a16="http://schemas.microsoft.com/office/drawing/2014/main" val="447581489"/>
                    </a:ext>
                  </a:extLst>
                </a:gridCol>
              </a:tblGrid>
              <a:tr h="204284">
                <a:tc rowSpan="2">
                  <a:txBody>
                    <a:bodyPr/>
                    <a:lstStyle/>
                    <a:p>
                      <a:pPr algn="ctr" fontAlgn="ctr"/>
                      <a:r>
                        <a:rPr lang="es-CO" sz="1100" u="none" strike="noStrike" dirty="0">
                          <a:solidFill>
                            <a:schemeClr val="bg1"/>
                          </a:solidFill>
                          <a:effectLst/>
                        </a:rPr>
                        <a:t>Hitos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Indicador</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Actividades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Área</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Resultado Esperado/ Producto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gridSpan="2">
                  <a:txBody>
                    <a:bodyPr/>
                    <a:lstStyle/>
                    <a:p>
                      <a:pPr algn="ctr" fontAlgn="ctr"/>
                      <a:r>
                        <a:rPr lang="es-CO" sz="1100" u="none" strike="noStrike" dirty="0">
                          <a:solidFill>
                            <a:schemeClr val="bg1"/>
                          </a:solidFill>
                          <a:effectLst/>
                        </a:rPr>
                        <a:t>VIGENCIA 2020</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solidFill>
                      <a:schemeClr val="accent5">
                        <a:lumMod val="75000"/>
                      </a:schemeClr>
                    </a:solidFill>
                  </a:tcPr>
                </a:tc>
                <a:tc hMerge="1">
                  <a:txBody>
                    <a:bodyPr/>
                    <a:lstStyle/>
                    <a:p>
                      <a:endParaRPr lang="es-CO"/>
                    </a:p>
                  </a:txBody>
                  <a:tcPr/>
                </a:tc>
                <a:tc hMerge="1">
                  <a:txBody>
                    <a:bodyPr/>
                    <a:lstStyle/>
                    <a:p>
                      <a:endParaRPr lang="es-CO"/>
                    </a:p>
                  </a:txBody>
                  <a:tcPr>
                    <a:solidFill>
                      <a:schemeClr val="accent5">
                        <a:lumMod val="75000"/>
                      </a:schemeClr>
                    </a:solidFill>
                  </a:tcPr>
                </a:tc>
                <a:extLst>
                  <a:ext uri="{0D108BD9-81ED-4DB2-BD59-A6C34878D82A}">
                    <a16:rowId xmlns:a16="http://schemas.microsoft.com/office/drawing/2014/main" val="112948367"/>
                  </a:ext>
                </a:extLst>
              </a:tr>
              <a:tr h="651156">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gridSpan="2"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hMerge="1" vMerge="1">
                  <a:txBody>
                    <a:bodyPr/>
                    <a:lstStyle/>
                    <a:p>
                      <a:endParaRPr lang="es-CO"/>
                    </a:p>
                  </a:txBody>
                  <a:tcPr>
                    <a:solidFill>
                      <a:srgbClr val="DCE1F4"/>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536383825"/>
                  </a:ext>
                </a:extLst>
              </a:tr>
              <a:tr h="1293194">
                <a:tc rowSpan="3">
                  <a:txBody>
                    <a:bodyPr/>
                    <a:lstStyle/>
                    <a:p>
                      <a:pPr algn="l" fontAlgn="ctr"/>
                      <a:r>
                        <a:rPr lang="es-CO" sz="1100" u="none" strike="noStrike" dirty="0">
                          <a:effectLst/>
                        </a:rPr>
                        <a:t>3. Implementación en de cultura de planeación y seguimiento con altos estándares de eficiencia técnica y administrativa</a:t>
                      </a: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rowSpan="3">
                  <a:txBody>
                    <a:bodyPr/>
                    <a:lstStyle/>
                    <a:p>
                      <a:pPr algn="l" fontAlgn="ctr"/>
                      <a:r>
                        <a:rPr lang="es-CO" sz="1100" u="none" strike="noStrike" dirty="0">
                          <a:effectLst/>
                        </a:rPr>
                        <a:t> Número de proyectos  con ficha ejecutiva/ numero de proyectos totales de la entidad</a:t>
                      </a:r>
                      <a:endParaRPr lang="es-CO"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accent5">
                          <a:lumMod val="75000"/>
                        </a:schemeClr>
                      </a:solidFill>
                      <a:prstDash val="solid"/>
                      <a:round/>
                      <a:headEnd type="none" w="med" len="med"/>
                      <a:tailEnd type="none" w="med" len="med"/>
                    </a:lnR>
                    <a:solidFill>
                      <a:srgbClr val="DCE1F4"/>
                    </a:solidFill>
                  </a:tcPr>
                </a:tc>
                <a:tc>
                  <a:txBody>
                    <a:bodyPr/>
                    <a:lstStyle/>
                    <a:p>
                      <a:pPr algn="l" rtl="0" fontAlgn="ctr"/>
                      <a:r>
                        <a:rPr lang="es-CO" sz="1100" b="0" i="0" u="none" strike="noStrike" dirty="0">
                          <a:solidFill>
                            <a:srgbClr val="000000"/>
                          </a:solidFill>
                          <a:effectLst/>
                          <a:latin typeface="Calibri" panose="020F0502020204030204" pitchFamily="34" charset="0"/>
                        </a:rPr>
                        <a:t>Toma de decisiones de manera oportuna </a:t>
                      </a:r>
                    </a:p>
                  </a:txBody>
                  <a:tcPr marL="9525" marR="9525" marT="9525" marB="0" anchor="ctr">
                    <a:lnL w="12700" cap="flat" cmpd="sng" algn="ctr">
                      <a:solidFill>
                        <a:schemeClr val="accent5">
                          <a:lumMod val="75000"/>
                        </a:schemeClr>
                      </a:solidFill>
                      <a:prstDash val="solid"/>
                      <a:round/>
                      <a:headEnd type="none" w="med" len="med"/>
                      <a:tailEnd type="none" w="med" len="med"/>
                    </a:lnL>
                    <a:solidFill>
                      <a:srgbClr val="DCE1F4"/>
                    </a:solidFill>
                  </a:tcPr>
                </a:tc>
                <a:tc rowSpan="3">
                  <a:txBody>
                    <a:bodyPr/>
                    <a:lstStyle/>
                    <a:p>
                      <a:pPr algn="ctr" fontAlgn="ctr"/>
                      <a:r>
                        <a:rPr lang="es-CO" sz="1100" u="none" strike="noStrike" dirty="0">
                          <a:effectLst/>
                        </a:rPr>
                        <a:t>Subgerencia de Desarrollo de proyectos / Subgerente de Operaciones</a:t>
                      </a: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l" fontAlgn="ctr"/>
                      <a:r>
                        <a:rPr lang="es-CO" sz="1100" b="0" i="0" u="none" strike="noStrike" dirty="0">
                          <a:solidFill>
                            <a:srgbClr val="000000"/>
                          </a:solidFill>
                          <a:effectLst/>
                          <a:latin typeface="Calibri" panose="020F0502020204030204" pitchFamily="34" charset="0"/>
                        </a:rPr>
                        <a:t>Fichas de seguimiento de proyectos para toma de decisiones</a:t>
                      </a:r>
                    </a:p>
                  </a:txBody>
                  <a:tcPr marL="9525" marR="9525" marT="9525" marB="0" anchor="ctr">
                    <a:solidFill>
                      <a:srgbClr val="DCE1F4"/>
                    </a:solidFill>
                  </a:tcPr>
                </a:tc>
                <a:tc rowSpan="2">
                  <a:txBody>
                    <a:bodyPr/>
                    <a:lstStyle/>
                    <a:p>
                      <a:pPr algn="ctr" fontAlgn="ctr"/>
                      <a:r>
                        <a:rPr lang="es-CO" sz="1100" b="0" i="0" u="none" strike="noStrike" dirty="0">
                          <a:solidFill>
                            <a:srgbClr val="000000"/>
                          </a:solidFill>
                          <a:effectLst/>
                          <a:latin typeface="Calibri" panose="020F0502020204030204" pitchFamily="34" charset="0"/>
                        </a:rPr>
                        <a:t>1/04/2020</a:t>
                      </a:r>
                    </a:p>
                  </a:txBody>
                  <a:tcPr marL="9525" marR="9525" marT="9525" marB="0" anchor="ctr">
                    <a:solidFill>
                      <a:srgbClr val="DCE1F4"/>
                    </a:solidFill>
                  </a:tcPr>
                </a:tc>
                <a:tc rowSpan="2">
                  <a:txBody>
                    <a:bodyPr/>
                    <a:lstStyle/>
                    <a:p>
                      <a:pPr algn="ctr" fontAlgn="ctr"/>
                      <a:r>
                        <a:rPr lang="es-CO" sz="1100" b="0" i="0" u="none" strike="noStrike" dirty="0">
                          <a:solidFill>
                            <a:srgbClr val="000000"/>
                          </a:solidFill>
                          <a:effectLst/>
                          <a:latin typeface="Calibri" panose="020F0502020204030204" pitchFamily="34" charset="0"/>
                        </a:rPr>
                        <a:t>31/12/2020</a:t>
                      </a:r>
                    </a:p>
                  </a:txBody>
                  <a:tcPr marL="9525" marR="9525" marT="9525" marB="0" anchor="ctr">
                    <a:solidFill>
                      <a:srgbClr val="DCE1F4"/>
                    </a:solidFill>
                  </a:tcPr>
                </a:tc>
                <a:tc>
                  <a:txBody>
                    <a:bodyPr/>
                    <a:lstStyle/>
                    <a:p>
                      <a:pPr algn="just"/>
                      <a:r>
                        <a:rPr lang="es-CO" sz="1100" dirty="0"/>
                        <a:t>Actas de reunión  e informes consolidados de seguimiento a convenios por unidad de gerencia.</a:t>
                      </a:r>
                    </a:p>
                    <a:p>
                      <a:pPr algn="just"/>
                      <a:r>
                        <a:rPr lang="es-CO" sz="1100" dirty="0"/>
                        <a:t>Se presentan como soporte la matriz de regularización, fichas de seguimiento y el resumen del seguimiento realizado a los grupos de trabajo de la Subgerencia..</a:t>
                      </a:r>
                    </a:p>
                  </a:txBody>
                  <a:tcPr marL="9525" marR="9525" marT="9525" marB="0" anchor="ctr">
                    <a:solidFill>
                      <a:srgbClr val="DCE1F4"/>
                    </a:solidFill>
                  </a:tcPr>
                </a:tc>
                <a:tc>
                  <a:txBody>
                    <a:bodyPr/>
                    <a:lstStyle/>
                    <a:p>
                      <a:pPr algn="ctr" fontAlgn="ctr"/>
                      <a:r>
                        <a:rPr lang="es-CO" sz="1100" b="0" i="0" u="none" strike="noStrike" dirty="0">
                          <a:solidFill>
                            <a:schemeClr val="tx1"/>
                          </a:solidFill>
                          <a:effectLst/>
                          <a:latin typeface="Calibri" panose="020F0502020204030204" pitchFamily="34" charset="0"/>
                        </a:rPr>
                        <a:t>66%</a:t>
                      </a:r>
                    </a:p>
                  </a:txBody>
                  <a:tcPr marL="9525" marR="9525" marT="9525" marB="0" anchor="ctr">
                    <a:solidFill>
                      <a:srgbClr val="DCE1F4"/>
                    </a:solidFill>
                  </a:tcPr>
                </a:tc>
                <a:tc>
                  <a:txBody>
                    <a:bodyPr/>
                    <a:lstStyle/>
                    <a:p>
                      <a:pPr algn="ctr" fontAlgn="ctr"/>
                      <a:r>
                        <a:rPr lang="es-CO" sz="1100" b="0" i="0" u="none" strike="noStrike" dirty="0">
                          <a:solidFill>
                            <a:schemeClr val="tx1"/>
                          </a:solidFill>
                          <a:effectLst/>
                          <a:latin typeface="Calibri" panose="020F0502020204030204" pitchFamily="34" charset="0"/>
                        </a:rPr>
                        <a:t>66%</a:t>
                      </a:r>
                    </a:p>
                  </a:txBody>
                  <a:tcPr marL="9525" marR="9525" marT="9525" marB="0" anchor="ctr">
                    <a:solidFill>
                      <a:srgbClr val="DCE1F4"/>
                    </a:solidFill>
                  </a:tcPr>
                </a:tc>
                <a:tc rowSpan="3">
                  <a:txBody>
                    <a:bodyPr/>
                    <a:lstStyle/>
                    <a:p>
                      <a:pPr algn="ctr" fontAlgn="ctr"/>
                      <a:r>
                        <a:rPr lang="es-CO" sz="1100" b="0" i="0" u="none" strike="noStrike" dirty="0">
                          <a:solidFill>
                            <a:schemeClr val="tx1"/>
                          </a:solidFill>
                          <a:effectLst/>
                          <a:latin typeface="Calibri" panose="020F0502020204030204" pitchFamily="34" charset="0"/>
                        </a:rPr>
                        <a:t>13,87%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304749288"/>
                  </a:ext>
                </a:extLst>
              </a:tr>
              <a:tr h="1386755">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rgbClr val="000000"/>
                          </a:solidFill>
                          <a:effectLst/>
                          <a:latin typeface="Calibri" panose="020F0502020204030204" pitchFamily="34" charset="0"/>
                        </a:rPr>
                        <a:t>Toma de medidas correctivas / sanciones frente a desacatos o incumplimientos de la política </a:t>
                      </a:r>
                    </a:p>
                  </a:txBody>
                  <a:tcPr marL="9525" marR="9525" marT="9525" marB="0" anchor="ctr">
                    <a:lnL w="12700" cap="flat" cmpd="sng" algn="ctr">
                      <a:solidFill>
                        <a:schemeClr val="accent5">
                          <a:lumMod val="75000"/>
                        </a:schemeClr>
                      </a:solidFill>
                      <a:prstDash val="solid"/>
                      <a:round/>
                      <a:headEnd type="none" w="med" len="med"/>
                      <a:tailEnd type="none" w="med" len="med"/>
                    </a:lnL>
                    <a:solidFill>
                      <a:srgbClr val="DCE1F4"/>
                    </a:solidFill>
                  </a:tcPr>
                </a:tc>
                <a:tc vMerge="1">
                  <a:txBody>
                    <a:bodyPr/>
                    <a:lstStyle/>
                    <a:p>
                      <a:endParaRPr lang="es-CO"/>
                    </a:p>
                  </a:txBody>
                  <a:tcPr/>
                </a:tc>
                <a:tc>
                  <a:txBody>
                    <a:bodyPr/>
                    <a:lstStyle/>
                    <a:p>
                      <a:pPr algn="l" fontAlgn="ctr"/>
                      <a:r>
                        <a:rPr lang="es-CO" sz="1100" b="0" i="0" u="none" strike="noStrike" dirty="0">
                          <a:solidFill>
                            <a:srgbClr val="000000"/>
                          </a:solidFill>
                          <a:effectLst/>
                          <a:latin typeface="Calibri" panose="020F0502020204030204" pitchFamily="34" charset="0"/>
                        </a:rPr>
                        <a:t>Seguimiento permanente </a:t>
                      </a:r>
                    </a:p>
                  </a:txBody>
                  <a:tcPr marL="9525" marR="9525" marT="9525" marB="0" anchor="ctr">
                    <a:solidFill>
                      <a:srgbClr val="DCE1F4"/>
                    </a:solidFill>
                  </a:tcPr>
                </a:tc>
                <a:tc vMerge="1">
                  <a:txBody>
                    <a:bodyPr/>
                    <a:lstStyle/>
                    <a:p>
                      <a:endParaRPr lang="es-CO"/>
                    </a:p>
                  </a:txBody>
                  <a:tcPr/>
                </a:tc>
                <a:tc vMerge="1">
                  <a:txBody>
                    <a:bodyPr/>
                    <a:lstStyle/>
                    <a:p>
                      <a:endParaRPr lang="es-CO"/>
                    </a:p>
                  </a:txBody>
                  <a:tcPr/>
                </a:tc>
                <a:tc>
                  <a:txBody>
                    <a:bodyPr/>
                    <a:lstStyle/>
                    <a:p>
                      <a:pPr algn="just"/>
                      <a:r>
                        <a:rPr lang="es-CO" sz="1100" dirty="0"/>
                        <a:t>Como herramienta de control y seguimiento para la toma de decisiones se tiene la ficha de seguimiento, matriz de regularización.  Actividad de seguimiento que vence en diciembre</a:t>
                      </a:r>
                    </a:p>
                  </a:txBody>
                  <a:tcPr marL="9525" marR="9525" marT="9525" marB="0" anchor="ctr">
                    <a:solidFill>
                      <a:srgbClr val="DCE1F4"/>
                    </a:solidFill>
                  </a:tcPr>
                </a:tc>
                <a:tc>
                  <a:txBody>
                    <a:bodyPr/>
                    <a:lstStyle/>
                    <a:p>
                      <a:pPr algn="ctr" fontAlgn="ctr"/>
                      <a:r>
                        <a:rPr lang="es-CO" sz="1100" b="0" i="0" u="none" strike="noStrike" dirty="0">
                          <a:solidFill>
                            <a:schemeClr val="tx1"/>
                          </a:solidFill>
                          <a:effectLst/>
                          <a:latin typeface="Calibri" panose="020F0502020204030204" pitchFamily="34" charset="0"/>
                        </a:rPr>
                        <a:t>66%</a:t>
                      </a:r>
                    </a:p>
                  </a:txBody>
                  <a:tcPr marL="9525" marR="9525" marT="9525" marB="0" anchor="ctr">
                    <a:solidFill>
                      <a:srgbClr val="DCE1F4"/>
                    </a:solidFill>
                  </a:tcPr>
                </a:tc>
                <a:tc>
                  <a:txBody>
                    <a:bodyPr/>
                    <a:lstStyle/>
                    <a:p>
                      <a:pPr algn="ctr" fontAlgn="ctr"/>
                      <a:r>
                        <a:rPr lang="es-CO" sz="1100" b="0" i="0" u="none" strike="noStrike" dirty="0">
                          <a:solidFill>
                            <a:schemeClr val="tx1"/>
                          </a:solidFill>
                          <a:effectLst/>
                          <a:latin typeface="Calibri" panose="020F0502020204030204" pitchFamily="34" charset="0"/>
                        </a:rPr>
                        <a:t>66%</a:t>
                      </a:r>
                    </a:p>
                  </a:txBody>
                  <a:tcPr marL="9525" marR="9525" marT="9525" marB="0" anchor="ctr">
                    <a:solidFill>
                      <a:srgbClr val="DCE1F4"/>
                    </a:solidFill>
                  </a:tcPr>
                </a:tc>
                <a:tc vMerge="1">
                  <a:txBody>
                    <a:bodyPr/>
                    <a:lstStyle/>
                    <a:p>
                      <a:endParaRPr lang="es-CO"/>
                    </a:p>
                  </a:txBody>
                  <a:tcPr>
                    <a:solidFill>
                      <a:srgbClr val="DCE1F4"/>
                    </a:solidFill>
                  </a:tcPr>
                </a:tc>
                <a:extLst>
                  <a:ext uri="{0D108BD9-81ED-4DB2-BD59-A6C34878D82A}">
                    <a16:rowId xmlns:a16="http://schemas.microsoft.com/office/drawing/2014/main" val="1625791053"/>
                  </a:ext>
                </a:extLst>
              </a:tr>
              <a:tr h="1551661">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rgbClr val="000000"/>
                          </a:solidFill>
                          <a:effectLst/>
                          <a:latin typeface="Calibri" panose="020F0502020204030204" pitchFamily="34" charset="0"/>
                        </a:rPr>
                        <a:t>Información disponible y confiable en tiempo real – sistematización de alertas tempranas </a:t>
                      </a:r>
                    </a:p>
                  </a:txBody>
                  <a:tcPr marL="9525" marR="9525" marT="9525" marB="0" anchor="ctr">
                    <a:lnL w="6350" cap="flat" cmpd="sng" algn="ctr">
                      <a:solidFill>
                        <a:srgbClr val="000000"/>
                      </a:solidFill>
                      <a:prstDash val="solid"/>
                      <a:round/>
                      <a:headEnd type="none" w="med" len="med"/>
                      <a:tailEnd type="none" w="med" len="med"/>
                    </a:lnL>
                    <a:solidFill>
                      <a:srgbClr val="DCE1F4"/>
                    </a:solidFill>
                  </a:tcPr>
                </a:tc>
                <a:tc vMerge="1">
                  <a:txBody>
                    <a:bodyPr/>
                    <a:lstStyle/>
                    <a:p>
                      <a:endParaRPr lang="es-CO"/>
                    </a:p>
                  </a:txBody>
                  <a:tcPr/>
                </a:tc>
                <a:tc>
                  <a:txBody>
                    <a:bodyPr/>
                    <a:lstStyle/>
                    <a:p>
                      <a:r>
                        <a:rPr lang="es-CO" sz="1100" b="0" i="0" u="none" strike="noStrike">
                          <a:solidFill>
                            <a:srgbClr val="000000"/>
                          </a:solidFill>
                          <a:effectLst/>
                          <a:latin typeface="Calibri" panose="020F0502020204030204" pitchFamily="34" charset="0"/>
                        </a:rPr>
                        <a:t>Matrices de nueva herramienta de gestión de proyectos</a:t>
                      </a:r>
                      <a:endParaRPr lang="es-CO"/>
                    </a:p>
                  </a:txBody>
                  <a:tcPr marL="9525" marR="9525" marT="9525" marB="0" anchor="ctr">
                    <a:solidFill>
                      <a:srgbClr val="DCE1F4"/>
                    </a:solidFill>
                  </a:tcPr>
                </a:tc>
                <a:tc>
                  <a:txBody>
                    <a:bodyPr/>
                    <a:lstStyle/>
                    <a:p>
                      <a:r>
                        <a:rPr lang="es-CO" sz="1100" b="0" i="0" u="none" strike="noStrike" kern="1200">
                          <a:solidFill>
                            <a:srgbClr val="000000"/>
                          </a:solidFill>
                          <a:effectLst/>
                          <a:latin typeface="Calibri" panose="020F0502020204030204" pitchFamily="34" charset="0"/>
                          <a:ea typeface="+mn-ea"/>
                          <a:cs typeface="+mn-cs"/>
                        </a:rPr>
                        <a:t>1/07/2020</a:t>
                      </a:r>
                      <a:endParaRPr lang="es-CO"/>
                    </a:p>
                  </a:txBody>
                  <a:tcPr marL="9525" marR="9525" marT="9525" marB="0" anchor="ctr">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1">
                        <a:lumMod val="20000"/>
                        <a:lumOff val="80000"/>
                      </a:schemeClr>
                    </a:solidFill>
                  </a:tcPr>
                </a:tc>
                <a:tc>
                  <a:txBody>
                    <a:bodyPr/>
                    <a:lstStyle/>
                    <a:p>
                      <a:r>
                        <a:rPr lang="es-CO" sz="1100" b="0" i="0" u="none" strike="noStrike">
                          <a:solidFill>
                            <a:srgbClr val="000000"/>
                          </a:solidFill>
                          <a:effectLst/>
                          <a:latin typeface="Calibri" panose="020F0502020204030204" pitchFamily="34" charset="0"/>
                        </a:rPr>
                        <a:t>31/12/2020</a:t>
                      </a:r>
                      <a:endParaRPr lang="es-CO"/>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accent1">
                        <a:lumMod val="20000"/>
                        <a:lumOff val="80000"/>
                      </a:schemeClr>
                    </a:solidFill>
                  </a:tcPr>
                </a:tc>
                <a:tc>
                  <a:txBody>
                    <a:bodyPr/>
                    <a:lstStyle/>
                    <a:p>
                      <a:pPr algn="just"/>
                      <a:r>
                        <a:rPr lang="es-CO" sz="1100" dirty="0"/>
                        <a:t>Se anexan las matrices que son actualizadas cada dos semanas, estas matrices contienen la información que alimentará la plataforma tecnológica.</a:t>
                      </a:r>
                    </a:p>
                  </a:txBody>
                  <a:tcPr marL="9525" marR="9525" marT="9525" marB="0" anchor="ctr">
                    <a:lnL w="12700" cap="flat" cmpd="sng" algn="ctr">
                      <a:solidFill>
                        <a:schemeClr val="accent5">
                          <a:lumMod val="75000"/>
                        </a:schemeClr>
                      </a:solidFill>
                      <a:prstDash val="solid"/>
                      <a:round/>
                      <a:headEnd type="none" w="med" len="med"/>
                      <a:tailEnd type="none" w="med" len="med"/>
                    </a:lnL>
                    <a:solidFill>
                      <a:srgbClr val="DCE1F4"/>
                    </a:solidFill>
                  </a:tcPr>
                </a:tc>
                <a:tc>
                  <a:txBody>
                    <a:bodyPr/>
                    <a:lstStyle/>
                    <a:p>
                      <a:pPr algn="ctr"/>
                      <a:r>
                        <a:rPr lang="es-CO" sz="1100" b="0" i="0" u="none" strike="noStrike" dirty="0">
                          <a:solidFill>
                            <a:schemeClr val="tx1"/>
                          </a:solidFill>
                          <a:effectLst/>
                          <a:latin typeface="Calibri" panose="020F0502020204030204" pitchFamily="34" charset="0"/>
                        </a:rPr>
                        <a:t>80%</a:t>
                      </a:r>
                      <a:endParaRPr lang="es-CO" dirty="0"/>
                    </a:p>
                  </a:txBody>
                  <a:tcPr marL="9525" marR="9525" marT="9525" marB="0" anchor="ctr">
                    <a:solidFill>
                      <a:srgbClr val="DCE1F4"/>
                    </a:solidFill>
                  </a:tcPr>
                </a:tc>
                <a:tc>
                  <a:txBody>
                    <a:bodyPr/>
                    <a:lstStyle/>
                    <a:p>
                      <a:pPr algn="ctr"/>
                      <a:r>
                        <a:rPr lang="es-CO" sz="1100" b="0" i="0" u="none" strike="noStrike" dirty="0">
                          <a:solidFill>
                            <a:schemeClr val="tx1"/>
                          </a:solidFill>
                          <a:effectLst/>
                          <a:latin typeface="Calibri" panose="020F0502020204030204" pitchFamily="34" charset="0"/>
                        </a:rPr>
                        <a:t>50%</a:t>
                      </a:r>
                      <a:endParaRPr lang="es-CO" dirty="0"/>
                    </a:p>
                  </a:txBody>
                  <a:tcPr marL="9525" marR="9525" marT="9525" marB="0" anchor="ctr">
                    <a:solidFill>
                      <a:srgbClr val="DCE1F4"/>
                    </a:solidFill>
                  </a:tcPr>
                </a:tc>
                <a:tc vMerge="1">
                  <a:txBody>
                    <a:bodyPr/>
                    <a:lstStyle/>
                    <a:p>
                      <a:pPr algn="ctr"/>
                      <a:endParaRPr lang="es-CO" dirty="0"/>
                    </a:p>
                  </a:txBody>
                  <a:tcPr marL="9525" marR="9525" marT="9525" marB="0" anchor="ctr">
                    <a:solidFill>
                      <a:srgbClr val="DCE1F4"/>
                    </a:solidFill>
                  </a:tcPr>
                </a:tc>
                <a:extLst>
                  <a:ext uri="{0D108BD9-81ED-4DB2-BD59-A6C34878D82A}">
                    <a16:rowId xmlns:a16="http://schemas.microsoft.com/office/drawing/2014/main" val="2741889056"/>
                  </a:ext>
                </a:extLst>
              </a:tr>
            </a:tbl>
          </a:graphicData>
        </a:graphic>
      </p:graphicFrame>
      <p:sp>
        <p:nvSpPr>
          <p:cNvPr id="5" name="14 CuadroTexto">
            <a:extLst>
              <a:ext uri="{FF2B5EF4-FFF2-40B4-BE49-F238E27FC236}">
                <a16:creationId xmlns:a16="http://schemas.microsoft.com/office/drawing/2014/main" id="{828A2BCF-2C79-4BD4-B2DA-7FE666403483}"/>
              </a:ext>
            </a:extLst>
          </p:cNvPr>
          <p:cNvSpPr txBox="1"/>
          <p:nvPr/>
        </p:nvSpPr>
        <p:spPr>
          <a:xfrm>
            <a:off x="301869" y="176169"/>
            <a:ext cx="9879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21426E"/>
                </a:solidFill>
                <a:effectLst/>
                <a:uLnTx/>
                <a:uFillTx/>
                <a:latin typeface="Calibri" charset="0"/>
                <a:ea typeface="Calibri" charset="0"/>
                <a:cs typeface="Calibri" charset="0"/>
              </a:rPr>
              <a:t> </a:t>
            </a:r>
            <a:r>
              <a:rPr kumimoji="0" lang="es-CO" sz="2800" b="1" i="0" u="none" strike="noStrike" kern="1200" cap="none" spc="0" normalizeH="0" baseline="0" noProof="0" dirty="0">
                <a:ln>
                  <a:noFill/>
                </a:ln>
                <a:solidFill>
                  <a:srgbClr val="002060"/>
                </a:solidFill>
                <a:effectLst/>
                <a:uLnTx/>
                <a:uFillTx/>
                <a:latin typeface="Calibri" charset="0"/>
                <a:ea typeface="Calibri" charset="0"/>
                <a:cs typeface="Calibri" charset="0"/>
              </a:rPr>
              <a:t>Planeación, seguimiento y control </a:t>
            </a:r>
          </a:p>
        </p:txBody>
      </p:sp>
    </p:spTree>
    <p:extLst>
      <p:ext uri="{BB962C8B-B14F-4D97-AF65-F5344CB8AC3E}">
        <p14:creationId xmlns:p14="http://schemas.microsoft.com/office/powerpoint/2010/main" val="409133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a:extLst>
              <a:ext uri="{FF2B5EF4-FFF2-40B4-BE49-F238E27FC236}">
                <a16:creationId xmlns:a16="http://schemas.microsoft.com/office/drawing/2014/main" id="{A3E1E6EE-B90D-4B88-BF96-8655F2634B49}"/>
              </a:ext>
            </a:extLst>
          </p:cNvPr>
          <p:cNvGraphicFramePr>
            <a:graphicFrameLocks noGrp="1"/>
          </p:cNvGraphicFramePr>
          <p:nvPr>
            <p:extLst>
              <p:ext uri="{D42A27DB-BD31-4B8C-83A1-F6EECF244321}">
                <p14:modId xmlns:p14="http://schemas.microsoft.com/office/powerpoint/2010/main" val="3958686838"/>
              </p:ext>
            </p:extLst>
          </p:nvPr>
        </p:nvGraphicFramePr>
        <p:xfrm>
          <a:off x="218659" y="523220"/>
          <a:ext cx="11754682" cy="5644695"/>
        </p:xfrm>
        <a:graphic>
          <a:graphicData uri="http://schemas.openxmlformats.org/drawingml/2006/table">
            <a:tbl>
              <a:tblPr>
                <a:tableStyleId>{BDBED569-4797-4DF1-A0F4-6AAB3CD982D8}</a:tableStyleId>
              </a:tblPr>
              <a:tblGrid>
                <a:gridCol w="1122421">
                  <a:extLst>
                    <a:ext uri="{9D8B030D-6E8A-4147-A177-3AD203B41FA5}">
                      <a16:colId xmlns:a16="http://schemas.microsoft.com/office/drawing/2014/main" val="401638283"/>
                    </a:ext>
                  </a:extLst>
                </a:gridCol>
                <a:gridCol w="1070228">
                  <a:extLst>
                    <a:ext uri="{9D8B030D-6E8A-4147-A177-3AD203B41FA5}">
                      <a16:colId xmlns:a16="http://schemas.microsoft.com/office/drawing/2014/main" val="740134660"/>
                    </a:ext>
                  </a:extLst>
                </a:gridCol>
                <a:gridCol w="1402958">
                  <a:extLst>
                    <a:ext uri="{9D8B030D-6E8A-4147-A177-3AD203B41FA5}">
                      <a16:colId xmlns:a16="http://schemas.microsoft.com/office/drawing/2014/main" val="197338873"/>
                    </a:ext>
                  </a:extLst>
                </a:gridCol>
                <a:gridCol w="960895">
                  <a:extLst>
                    <a:ext uri="{9D8B030D-6E8A-4147-A177-3AD203B41FA5}">
                      <a16:colId xmlns:a16="http://schemas.microsoft.com/office/drawing/2014/main" val="976649780"/>
                    </a:ext>
                  </a:extLst>
                </a:gridCol>
                <a:gridCol w="1222683">
                  <a:extLst>
                    <a:ext uri="{9D8B030D-6E8A-4147-A177-3AD203B41FA5}">
                      <a16:colId xmlns:a16="http://schemas.microsoft.com/office/drawing/2014/main" val="3488597266"/>
                    </a:ext>
                  </a:extLst>
                </a:gridCol>
                <a:gridCol w="852407">
                  <a:extLst>
                    <a:ext uri="{9D8B030D-6E8A-4147-A177-3AD203B41FA5}">
                      <a16:colId xmlns:a16="http://schemas.microsoft.com/office/drawing/2014/main" val="3560223432"/>
                    </a:ext>
                  </a:extLst>
                </a:gridCol>
                <a:gridCol w="823093">
                  <a:extLst>
                    <a:ext uri="{9D8B030D-6E8A-4147-A177-3AD203B41FA5}">
                      <a16:colId xmlns:a16="http://schemas.microsoft.com/office/drawing/2014/main" val="2344568367"/>
                    </a:ext>
                  </a:extLst>
                </a:gridCol>
                <a:gridCol w="2340468">
                  <a:extLst>
                    <a:ext uri="{9D8B030D-6E8A-4147-A177-3AD203B41FA5}">
                      <a16:colId xmlns:a16="http://schemas.microsoft.com/office/drawing/2014/main" val="1535279304"/>
                    </a:ext>
                  </a:extLst>
                </a:gridCol>
                <a:gridCol w="616209">
                  <a:extLst>
                    <a:ext uri="{9D8B030D-6E8A-4147-A177-3AD203B41FA5}">
                      <a16:colId xmlns:a16="http://schemas.microsoft.com/office/drawing/2014/main" val="3578715753"/>
                    </a:ext>
                  </a:extLst>
                </a:gridCol>
                <a:gridCol w="616209">
                  <a:extLst>
                    <a:ext uri="{9D8B030D-6E8A-4147-A177-3AD203B41FA5}">
                      <a16:colId xmlns:a16="http://schemas.microsoft.com/office/drawing/2014/main" val="2983715524"/>
                    </a:ext>
                  </a:extLst>
                </a:gridCol>
                <a:gridCol w="727111">
                  <a:extLst>
                    <a:ext uri="{9D8B030D-6E8A-4147-A177-3AD203B41FA5}">
                      <a16:colId xmlns:a16="http://schemas.microsoft.com/office/drawing/2014/main" val="447581489"/>
                    </a:ext>
                  </a:extLst>
                </a:gridCol>
              </a:tblGrid>
              <a:tr h="0">
                <a:tc rowSpan="2">
                  <a:txBody>
                    <a:bodyPr/>
                    <a:lstStyle/>
                    <a:p>
                      <a:pPr algn="ctr" fontAlgn="ctr"/>
                      <a:r>
                        <a:rPr lang="es-CO" sz="1100" u="none" strike="noStrike" dirty="0">
                          <a:solidFill>
                            <a:schemeClr val="bg1"/>
                          </a:solidFill>
                          <a:effectLst/>
                        </a:rPr>
                        <a:t>Hitos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Indicador</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Actividades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Área</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Resultado Esperado/ Producto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gridSpan="2">
                  <a:txBody>
                    <a:bodyPr/>
                    <a:lstStyle/>
                    <a:p>
                      <a:pPr algn="ctr" fontAlgn="ctr"/>
                      <a:r>
                        <a:rPr lang="es-CO" sz="1100" u="none" strike="noStrike" dirty="0">
                          <a:solidFill>
                            <a:schemeClr val="bg1"/>
                          </a:solidFill>
                          <a:effectLst/>
                        </a:rPr>
                        <a:t>VIGENCIA 2020</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solidFill>
                      <a:schemeClr val="accent5">
                        <a:lumMod val="75000"/>
                      </a:schemeClr>
                    </a:solidFill>
                  </a:tcPr>
                </a:tc>
                <a:tc hMerge="1">
                  <a:txBody>
                    <a:bodyPr/>
                    <a:lstStyle/>
                    <a:p>
                      <a:endParaRPr lang="es-CO"/>
                    </a:p>
                  </a:txBody>
                  <a:tcPr/>
                </a:tc>
                <a:tc hMerge="1">
                  <a:txBody>
                    <a:bodyPr/>
                    <a:lstStyle/>
                    <a:p>
                      <a:endParaRPr lang="es-CO"/>
                    </a:p>
                  </a:txBody>
                  <a:tcPr>
                    <a:solidFill>
                      <a:schemeClr val="accent5">
                        <a:lumMod val="75000"/>
                      </a:schemeClr>
                    </a:solidFill>
                  </a:tcPr>
                </a:tc>
                <a:extLst>
                  <a:ext uri="{0D108BD9-81ED-4DB2-BD59-A6C34878D82A}">
                    <a16:rowId xmlns:a16="http://schemas.microsoft.com/office/drawing/2014/main" val="112948367"/>
                  </a:ext>
                </a:extLst>
              </a:tr>
              <a:tr h="597861">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gridSpan="2" vMerge="1">
                  <a:txBody>
                    <a:bodyPr/>
                    <a:lstStyle/>
                    <a:p>
                      <a:pPr algn="ctr" fontAlgn="ctr"/>
                      <a:endParaRPr lang="es-CO" sz="1100" b="1" i="0" u="none" strike="noStrike" dirty="0">
                        <a:solidFill>
                          <a:schemeClr val="bg1"/>
                        </a:solidFill>
                        <a:effectLst/>
                        <a:latin typeface="Calibri" panose="020F0502020204030204" pitchFamily="34" charset="0"/>
                      </a:endParaRPr>
                    </a:p>
                  </a:txBody>
                  <a:tcPr marL="0" marR="0" marT="0" marB="0" anchor="ctr">
                    <a:solidFill>
                      <a:srgbClr val="DCE1F4"/>
                    </a:solidFill>
                  </a:tcPr>
                </a:tc>
                <a:tc hMerge="1" vMerge="1">
                  <a:txBody>
                    <a:bodyPr/>
                    <a:lstStyle/>
                    <a:p>
                      <a:endParaRPr lang="es-CO"/>
                    </a:p>
                  </a:txBody>
                  <a:tcPr>
                    <a:solidFill>
                      <a:srgbClr val="DCE1F4"/>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536383825"/>
                  </a:ext>
                </a:extLst>
              </a:tr>
              <a:tr h="1429155">
                <a:tc>
                  <a:txBody>
                    <a:bodyPr/>
                    <a:lstStyle/>
                    <a:p>
                      <a:pPr algn="l" fontAlgn="ctr"/>
                      <a:r>
                        <a:rPr lang="es-CO" sz="1100" b="0" i="0" u="none" strike="noStrike" dirty="0">
                          <a:solidFill>
                            <a:srgbClr val="000000"/>
                          </a:solidFill>
                          <a:effectLst/>
                          <a:latin typeface="Calibri" panose="020F0502020204030204" pitchFamily="34" charset="0"/>
                        </a:rPr>
                        <a:t>4. Socialización y capacitación </a:t>
                      </a:r>
                    </a:p>
                  </a:txBody>
                  <a:tcPr marL="9525" marR="9525" marT="9525" marB="0" anchor="ctr">
                    <a:solidFill>
                      <a:schemeClr val="accent3">
                        <a:lumMod val="20000"/>
                        <a:lumOff val="80000"/>
                      </a:schemeClr>
                    </a:solidFill>
                  </a:tcPr>
                </a:tc>
                <a:tc>
                  <a:txBody>
                    <a:bodyPr/>
                    <a:lstStyle/>
                    <a:p>
                      <a:pPr algn="l" fontAlgn="ctr"/>
                      <a:r>
                        <a:rPr lang="es-CO" sz="1100" b="0" i="0" u="none" strike="noStrike" dirty="0">
                          <a:solidFill>
                            <a:srgbClr val="000000"/>
                          </a:solidFill>
                          <a:effectLst/>
                          <a:latin typeface="Calibri" panose="020F0502020204030204" pitchFamily="34" charset="0"/>
                        </a:rPr>
                        <a:t>Indicadores: capacitaciones realizadas /Capacitaciones programas </a:t>
                      </a:r>
                    </a:p>
                  </a:txBody>
                  <a:tcPr marL="9525" marR="9525" marT="9525" marB="0" anchor="ctr">
                    <a:lnR w="12700" cap="flat" cmpd="sng" algn="ctr">
                      <a:solidFill>
                        <a:schemeClr val="accent5">
                          <a:lumMod val="75000"/>
                        </a:schemeClr>
                      </a:solidFill>
                      <a:prstDash val="solid"/>
                      <a:round/>
                      <a:headEnd type="none" w="med" len="med"/>
                      <a:tailEnd type="none" w="med" len="med"/>
                    </a:lnR>
                    <a:solidFill>
                      <a:schemeClr val="accent3">
                        <a:lumMod val="20000"/>
                        <a:lumOff val="80000"/>
                      </a:schemeClr>
                    </a:solidFill>
                  </a:tcPr>
                </a:tc>
                <a:tc>
                  <a:txBody>
                    <a:bodyPr/>
                    <a:lstStyle/>
                    <a:p>
                      <a:pPr algn="l" rtl="0" fontAlgn="ctr"/>
                      <a:r>
                        <a:rPr lang="es-CO" sz="1100" b="0" i="0" u="none" strike="noStrike" dirty="0">
                          <a:solidFill>
                            <a:srgbClr val="000000"/>
                          </a:solidFill>
                          <a:effectLst/>
                          <a:latin typeface="Calibri" panose="020F0502020204030204" pitchFamily="34" charset="0"/>
                        </a:rPr>
                        <a:t>Mantener el personal capacitado y en evolución permanente </a:t>
                      </a:r>
                    </a:p>
                  </a:txBody>
                  <a:tcPr marL="9525" marR="9525" marT="9525" marB="0" anchor="ctr">
                    <a:lnL w="12700" cap="flat" cmpd="sng" algn="ctr">
                      <a:solidFill>
                        <a:schemeClr val="accent5">
                          <a:lumMod val="75000"/>
                        </a:schemeClr>
                      </a:solidFill>
                      <a:prstDash val="solid"/>
                      <a:round/>
                      <a:headEnd type="none" w="med" len="med"/>
                      <a:tailEnd type="none" w="med" len="med"/>
                    </a:lnL>
                    <a:solidFill>
                      <a:schemeClr val="accent3">
                        <a:lumMod val="20000"/>
                        <a:lumOff val="8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u="none" strike="noStrike" dirty="0">
                          <a:effectLst/>
                        </a:rPr>
                        <a:t>Subgerencia de Desarrollo de proyectos</a:t>
                      </a:r>
                      <a:endParaRPr lang="es-CO" sz="1100" b="0" i="0" u="none" strike="noStrike" dirty="0">
                        <a:solidFill>
                          <a:srgbClr val="000000"/>
                        </a:solidFill>
                        <a:effectLst/>
                        <a:latin typeface="Calibri" panose="020F0502020204030204" pitchFamily="34" charset="0"/>
                      </a:endParaRPr>
                    </a:p>
                    <a:p>
                      <a:pPr algn="ctr"/>
                      <a:endParaRPr lang="es-CO" sz="1100" dirty="0"/>
                    </a:p>
                  </a:txBody>
                  <a:tcPr marL="9525" marR="9525" marT="9525" marB="0" anchor="ctr">
                    <a:solidFill>
                      <a:schemeClr val="accent3">
                        <a:lumMod val="20000"/>
                        <a:lumOff val="80000"/>
                      </a:schemeClr>
                    </a:solidFill>
                  </a:tcPr>
                </a:tc>
                <a:tc rowSpan="2">
                  <a:txBody>
                    <a:bodyPr/>
                    <a:lstStyle/>
                    <a:p>
                      <a:pPr algn="l" fontAlgn="ctr"/>
                      <a:r>
                        <a:rPr lang="es-CO" sz="1100" u="none" strike="noStrike" dirty="0">
                          <a:effectLst/>
                        </a:rPr>
                        <a:t>Asistencia o registro de capacitaciones virtual o presencial</a:t>
                      </a: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rowSpan="2">
                  <a:txBody>
                    <a:bodyPr/>
                    <a:lstStyle/>
                    <a:p>
                      <a:pPr algn="ctr" fontAlgn="ctr"/>
                      <a:r>
                        <a:rPr lang="es-CO" sz="1100" b="0" i="0" u="none" strike="noStrike" dirty="0">
                          <a:solidFill>
                            <a:srgbClr val="000000"/>
                          </a:solidFill>
                          <a:effectLst/>
                          <a:latin typeface="Calibri" panose="020F0502020204030204" pitchFamily="34" charset="0"/>
                        </a:rPr>
                        <a:t>1/07/2020</a:t>
                      </a:r>
                    </a:p>
                  </a:txBody>
                  <a:tcPr marL="9525" marR="9525" marT="9525" marB="0" anchor="ctr">
                    <a:lnR w="12700" cap="flat" cmpd="sng" algn="ctr">
                      <a:solidFill>
                        <a:schemeClr val="accent5">
                          <a:lumMod val="75000"/>
                        </a:schemeClr>
                      </a:solidFill>
                      <a:prstDash val="solid"/>
                      <a:round/>
                      <a:headEnd type="none" w="med" len="med"/>
                      <a:tailEnd type="none" w="med" len="med"/>
                    </a:lnR>
                    <a:solidFill>
                      <a:schemeClr val="accent3">
                        <a:lumMod val="20000"/>
                        <a:lumOff val="80000"/>
                      </a:schemeClr>
                    </a:solidFill>
                  </a:tcPr>
                </a:tc>
                <a:tc rowSpan="2">
                  <a:txBody>
                    <a:bodyPr/>
                    <a:lstStyle/>
                    <a:p>
                      <a:pPr algn="ctr" fontAlgn="ctr"/>
                      <a:r>
                        <a:rPr lang="es-CO" sz="1100" b="0" i="0" u="none" strike="noStrike" dirty="0">
                          <a:solidFill>
                            <a:srgbClr val="000000"/>
                          </a:solidFill>
                          <a:effectLst/>
                          <a:latin typeface="Calibri" panose="020F0502020204030204" pitchFamily="34" charset="0"/>
                        </a:rPr>
                        <a:t>31/12/2020</a:t>
                      </a:r>
                    </a:p>
                  </a:txBody>
                  <a:tcPr marL="9525" marR="9525" marT="9525" marB="0" anchor="ctr">
                    <a:lnL w="12700" cap="flat" cmpd="sng" algn="ctr">
                      <a:solidFill>
                        <a:schemeClr val="accent5">
                          <a:lumMod val="75000"/>
                        </a:schemeClr>
                      </a:solidFill>
                      <a:prstDash val="solid"/>
                      <a:round/>
                      <a:headEnd type="none" w="med" len="med"/>
                      <a:tailEnd type="none" w="med" len="med"/>
                    </a:lnL>
                    <a:solidFill>
                      <a:schemeClr val="accent3">
                        <a:lumMod val="20000"/>
                        <a:lumOff val="80000"/>
                      </a:schemeClr>
                    </a:solidFill>
                  </a:tcPr>
                </a:tc>
                <a:tc rowSpan="2">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Desde la Subgerencia, constantemente se sensibiliza a sus colaboradores, para el mes de Septiembre se realizó el lanzamiento de la Socialización del Nuevo Proceso de Gestión y Gerencia de Proyectos y la capacitación de PMP que va enfocada en la Reorganización de la Subgerencia.</a:t>
                      </a:r>
                    </a:p>
                  </a:txBody>
                  <a:tcPr marL="9525" marR="9525" marT="9525" marB="0" anchor="ctr">
                    <a:solidFill>
                      <a:schemeClr val="accent3">
                        <a:lumMod val="20000"/>
                        <a:lumOff val="80000"/>
                      </a:schemeClr>
                    </a:solidFill>
                  </a:tcPr>
                </a:tc>
                <a:tc rowSpan="2">
                  <a:txBody>
                    <a:bodyPr/>
                    <a:lstStyle/>
                    <a:p>
                      <a:pPr algn="ctr" fontAlgn="ctr"/>
                      <a:r>
                        <a:rPr lang="es-CO" sz="1100" b="0" i="0" u="none" strike="noStrike" dirty="0">
                          <a:solidFill>
                            <a:srgbClr val="000000"/>
                          </a:solidFill>
                          <a:effectLst/>
                          <a:latin typeface="Calibri" panose="020F0502020204030204" pitchFamily="34" charset="0"/>
                        </a:rPr>
                        <a:t>71%</a:t>
                      </a:r>
                    </a:p>
                  </a:txBody>
                  <a:tcPr marL="9525" marR="9525" marT="9525" marB="0" anchor="ctr">
                    <a:solidFill>
                      <a:schemeClr val="accent3">
                        <a:lumMod val="20000"/>
                        <a:lumOff val="80000"/>
                      </a:schemeClr>
                    </a:solidFill>
                  </a:tcPr>
                </a:tc>
                <a:tc rowSpan="2">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solidFill>
                      <a:schemeClr val="accent3">
                        <a:lumMod val="20000"/>
                        <a:lumOff val="80000"/>
                      </a:schemeClr>
                    </a:solidFill>
                  </a:tcPr>
                </a:tc>
                <a:tc rowSpan="2">
                  <a:txBody>
                    <a:bodyPr/>
                    <a:lstStyle/>
                    <a:p>
                      <a:pPr algn="ctr" fontAlgn="ctr"/>
                      <a:r>
                        <a:rPr lang="es-CO" sz="1100" b="0" i="0" u="none" strike="noStrike" dirty="0">
                          <a:solidFill>
                            <a:srgbClr val="000000"/>
                          </a:solidFill>
                          <a:effectLst/>
                          <a:latin typeface="Calibri" panose="020F0502020204030204" pitchFamily="34" charset="0"/>
                        </a:rPr>
                        <a:t>4%</a:t>
                      </a:r>
                    </a:p>
                  </a:txBody>
                  <a:tcPr marL="9525" marR="9525" marT="9525" marB="0" anchor="ctr">
                    <a:solidFill>
                      <a:schemeClr val="accent3">
                        <a:lumMod val="20000"/>
                        <a:lumOff val="80000"/>
                      </a:schemeClr>
                    </a:solidFill>
                  </a:tcPr>
                </a:tc>
                <a:extLst>
                  <a:ext uri="{0D108BD9-81ED-4DB2-BD59-A6C34878D82A}">
                    <a16:rowId xmlns:a16="http://schemas.microsoft.com/office/drawing/2014/main" val="3141677822"/>
                  </a:ext>
                </a:extLst>
              </a:tr>
              <a:tr h="377088">
                <a:tc rowSpan="2">
                  <a:txBody>
                    <a:bodyPr/>
                    <a:lstStyle/>
                    <a:p>
                      <a:r>
                        <a:rPr lang="es-CO" sz="1100" b="0" i="0" u="none" strike="noStrike" dirty="0">
                          <a:solidFill>
                            <a:srgbClr val="000000"/>
                          </a:solidFill>
                          <a:effectLst/>
                          <a:latin typeface="Calibri" panose="020F0502020204030204" pitchFamily="34" charset="0"/>
                        </a:rPr>
                        <a:t>5. Monitoreo del esquema de seguimiento y control</a:t>
                      </a:r>
                      <a:endParaRPr lang="es-CO" dirty="0"/>
                    </a:p>
                  </a:txBody>
                  <a:tcPr marL="9525" marR="9525" marT="9525" marB="0" anchor="ctr">
                    <a:solidFill>
                      <a:schemeClr val="accent3">
                        <a:lumMod val="20000"/>
                        <a:lumOff val="80000"/>
                      </a:schemeClr>
                    </a:solidFill>
                  </a:tcPr>
                </a:tc>
                <a:tc rowSpan="2">
                  <a:txBody>
                    <a:bodyPr/>
                    <a:lstStyle/>
                    <a:p>
                      <a:r>
                        <a:rPr lang="es-CO" sz="1100" b="0" i="0" u="none" strike="noStrike" dirty="0">
                          <a:solidFill>
                            <a:srgbClr val="000000"/>
                          </a:solidFill>
                          <a:effectLst/>
                          <a:latin typeface="Calibri" panose="020F0502020204030204" pitchFamily="34" charset="0"/>
                        </a:rPr>
                        <a:t>Acciones Ejecutadas  / Acciones propuestas en comités</a:t>
                      </a:r>
                      <a:endParaRPr lang="es-CO" dirty="0"/>
                    </a:p>
                  </a:txBody>
                  <a:tcPr marL="9525" marR="9525" marT="9525" marB="0" anchor="ctr">
                    <a:solidFill>
                      <a:schemeClr val="accent3">
                        <a:lumMod val="20000"/>
                        <a:lumOff val="80000"/>
                      </a:schemeClr>
                    </a:solidFill>
                  </a:tcPr>
                </a:tc>
                <a:tc rowSpan="2">
                  <a:txBody>
                    <a:bodyPr/>
                    <a:lstStyle/>
                    <a:p>
                      <a:r>
                        <a:rPr lang="es-CO" sz="1100" b="0" i="0" u="none" strike="noStrike" dirty="0">
                          <a:solidFill>
                            <a:srgbClr val="000000"/>
                          </a:solidFill>
                          <a:effectLst/>
                          <a:latin typeface="Calibri" panose="020F0502020204030204" pitchFamily="34" charset="0"/>
                        </a:rPr>
                        <a:t>Realizar los seguimientos en el comité de seguimiento y control con la periodicidad determinada</a:t>
                      </a:r>
                      <a:endParaRPr lang="es-CO" dirty="0"/>
                    </a:p>
                  </a:txBody>
                  <a:tcPr marL="9525" marR="9525" marT="9525" marB="0" anchor="ctr">
                    <a:solidFill>
                      <a:schemeClr val="accent3">
                        <a:lumMod val="20000"/>
                        <a:lumOff val="80000"/>
                      </a:schemeClr>
                    </a:solidFill>
                  </a:tcPr>
                </a:tc>
                <a:tc vMerge="1">
                  <a:txBody>
                    <a:bodyPr/>
                    <a:lstStyle/>
                    <a:p>
                      <a:endParaRPr lang="es-CO"/>
                    </a:p>
                  </a:txBody>
                  <a:tcPr/>
                </a:tc>
                <a:tc vMerge="1">
                  <a:txBody>
                    <a:bodyPr/>
                    <a:lstStyle/>
                    <a:p>
                      <a:pPr algn="l" fontAlgn="ct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accent5">
                          <a:lumMod val="75000"/>
                        </a:schemeClr>
                      </a:solidFill>
                      <a:prstDash val="solid"/>
                      <a:round/>
                      <a:headEnd type="none" w="med" len="med"/>
                      <a:tailEnd type="none" w="med" len="med"/>
                    </a:lnR>
                    <a:solidFill>
                      <a:schemeClr val="accent3">
                        <a:lumMod val="20000"/>
                        <a:lumOff val="80000"/>
                      </a:schemeClr>
                    </a:solidFill>
                  </a:tcP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accent5">
                          <a:lumMod val="75000"/>
                        </a:schemeClr>
                      </a:solidFill>
                      <a:prstDash val="solid"/>
                      <a:round/>
                      <a:headEnd type="none" w="med" len="med"/>
                      <a:tailEnd type="none" w="med" len="med"/>
                    </a:lnL>
                    <a:solidFill>
                      <a:schemeClr val="accent3">
                        <a:lumMod val="20000"/>
                        <a:lumOff val="80000"/>
                      </a:schemeClr>
                    </a:solidFill>
                  </a:tcPr>
                </a:tc>
                <a:tc vMerge="1">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solidFill>
                      <a:schemeClr val="accent3">
                        <a:lumMod val="20000"/>
                        <a:lumOff val="80000"/>
                      </a:schemeClr>
                    </a:solidFill>
                  </a:tcP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8627674"/>
                  </a:ext>
                </a:extLst>
              </a:tr>
              <a:tr h="450489">
                <a:tc vMerge="1">
                  <a:txBody>
                    <a:bodyPr/>
                    <a:lstStyle/>
                    <a:p>
                      <a:pPr algn="l" fontAlgn="ct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vMerge="1">
                  <a:txBody>
                    <a:bodyPr/>
                    <a:lstStyle/>
                    <a:p>
                      <a:pPr algn="l" fontAlgn="ct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vMerge="1">
                  <a:txBody>
                    <a:bodyPr/>
                    <a:lstStyle/>
                    <a:p>
                      <a:pPr algn="l" rtl="0" fontAlgn="ct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vMerge="1">
                  <a:txBody>
                    <a:bodyPr/>
                    <a:lstStyle/>
                    <a:p>
                      <a:endParaRPr lang="es-CO"/>
                    </a:p>
                  </a:txBody>
                  <a:tcPr/>
                </a:tc>
                <a:tc>
                  <a:txBody>
                    <a:bodyPr/>
                    <a:lstStyle/>
                    <a:p>
                      <a:pPr algn="l" fontAlgn="ctr"/>
                      <a:r>
                        <a:rPr lang="es-CO" sz="1100" b="0" i="0" u="none" strike="noStrike" dirty="0">
                          <a:solidFill>
                            <a:srgbClr val="000000"/>
                          </a:solidFill>
                          <a:effectLst/>
                          <a:latin typeface="Calibri" panose="020F0502020204030204" pitchFamily="34" charset="0"/>
                        </a:rPr>
                        <a:t>Actas de comité y listado de asistencia de los mismos</a:t>
                      </a:r>
                    </a:p>
                  </a:txBody>
                  <a:tcPr marL="9525" marR="9525" marT="9525" marB="0" anchor="ctr">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1/04/2020</a:t>
                      </a:r>
                    </a:p>
                  </a:txBody>
                  <a:tcPr marL="9525" marR="9525" marT="9525" marB="0" anchor="ctr">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31/12/2020</a:t>
                      </a:r>
                    </a:p>
                  </a:txBody>
                  <a:tcPr marL="9525" marR="9525" marT="9525" marB="0" anchor="ctr">
                    <a:solidFill>
                      <a:schemeClr val="accent3">
                        <a:lumMod val="20000"/>
                        <a:lumOff val="8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CO" sz="1100" b="0" i="0" u="none" strike="noStrike" dirty="0">
                          <a:solidFill>
                            <a:srgbClr val="000000"/>
                          </a:solidFill>
                          <a:effectLst/>
                          <a:latin typeface="Calibri" panose="020F0502020204030204" pitchFamily="34" charset="0"/>
                        </a:rPr>
                        <a:t>Se presentan las actas de los comités de Gerencia realizados por el Subgerente de Desarrollo de Proyectos donde participan los Gerentes de grupo y los Profesionales de apoyo de la Subgerencia, en estos comités se revisan temas sensibles, se realiza seguimiento a compromisos y a los convenios, se informa sobre los comités directivos de la entidad.</a:t>
                      </a:r>
                    </a:p>
                  </a:txBody>
                  <a:tcPr marL="9525" marR="9525" marT="9525" marB="0" anchor="ctr">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78%</a:t>
                      </a:r>
                    </a:p>
                  </a:txBody>
                  <a:tcPr marL="9525" marR="9525" marT="9525" marB="0" anchor="ctr">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66%</a:t>
                      </a:r>
                    </a:p>
                  </a:txBody>
                  <a:tcPr marL="9525" marR="9525" marT="9525" marB="0" anchor="ctr">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3%</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780751896"/>
                  </a:ext>
                </a:extLst>
              </a:tr>
              <a:tr h="372177">
                <a:tc gridSpan="6">
                  <a:txBody>
                    <a:bodyPr/>
                    <a:lstStyle/>
                    <a:p>
                      <a:pPr algn="l" fontAlgn="ctr"/>
                      <a:r>
                        <a:rPr lang="es-CO" sz="1400" b="1" i="0" u="none" strike="noStrike" dirty="0">
                          <a:solidFill>
                            <a:srgbClr val="000000"/>
                          </a:solidFill>
                          <a:effectLst/>
                          <a:latin typeface="+mn-lt"/>
                        </a:rPr>
                        <a:t>AVANCE TOTAL FOCO PLANEACIÓN, SEGUIMIENTO Y CONTROL</a:t>
                      </a:r>
                    </a:p>
                  </a:txBody>
                  <a:tcPr marL="5119" marR="5119" marT="5119" marB="0" anchor="ctr">
                    <a:solidFill>
                      <a:schemeClr val="accent3">
                        <a:lumMod val="20000"/>
                        <a:lumOff val="80000"/>
                      </a:schemeClr>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solidFill>
                      <a:schemeClr val="accent3">
                        <a:lumMod val="20000"/>
                        <a:lumOff val="80000"/>
                      </a:schemeClr>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solidFill>
                      <a:schemeClr val="accent3">
                        <a:lumMod val="20000"/>
                        <a:lumOff val="80000"/>
                      </a:schemeClr>
                    </a:solidFill>
                  </a:tcPr>
                </a:tc>
                <a:tc hMerge="1">
                  <a:txBody>
                    <a:bodyPr/>
                    <a:lstStyle/>
                    <a:p>
                      <a:pPr algn="ctr" fontAlgn="ctr"/>
                      <a:endParaRPr lang="es-CO" sz="1100" b="0" i="0" u="none" strike="noStrike" dirty="0">
                        <a:solidFill>
                          <a:srgbClr val="000000"/>
                        </a:solidFill>
                        <a:effectLst/>
                        <a:latin typeface="+mn-lt"/>
                      </a:endParaRPr>
                    </a:p>
                  </a:txBody>
                  <a:tcPr marL="5119" marR="5119" marT="5119" marB="0" anchor="ctr">
                    <a:solidFill>
                      <a:schemeClr val="accent3">
                        <a:lumMod val="20000"/>
                        <a:lumOff val="80000"/>
                      </a:schemeClr>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solidFill>
                      <a:schemeClr val="accent3">
                        <a:lumMod val="20000"/>
                        <a:lumOff val="80000"/>
                      </a:schemeClr>
                    </a:solidFill>
                  </a:tcPr>
                </a:tc>
                <a:tc hMerge="1">
                  <a:txBody>
                    <a:bodyPr/>
                    <a:lstStyle/>
                    <a:p>
                      <a:pPr algn="ctr" fontAlgn="ctr"/>
                      <a:endParaRPr lang="es-CO" sz="1100" b="0" i="0" u="none" strike="noStrike" dirty="0">
                        <a:solidFill>
                          <a:srgbClr val="000000"/>
                        </a:solidFill>
                        <a:effectLst/>
                        <a:latin typeface="+mn-lt"/>
                      </a:endParaRPr>
                    </a:p>
                  </a:txBody>
                  <a:tcPr marL="5119" marR="5119" marT="5119" marB="0" anchor="ctr">
                    <a:solidFill>
                      <a:schemeClr val="accent3">
                        <a:lumMod val="20000"/>
                        <a:lumOff val="80000"/>
                      </a:schemeClr>
                    </a:solidFill>
                  </a:tcPr>
                </a:tc>
                <a:tc gridSpan="5">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mn-lt"/>
                          <a:ea typeface="+mn-ea"/>
                          <a:cs typeface="+mn-cs"/>
                        </a:rPr>
                        <a:t>Avance reportado                  84,74%</a:t>
                      </a: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mn-lt"/>
                          <a:ea typeface="+mn-ea"/>
                          <a:cs typeface="+mn-cs"/>
                        </a:rPr>
                        <a:t>Avance esperado                    88,18%</a:t>
                      </a:r>
                    </a:p>
                  </a:txBody>
                  <a:tcPr marL="5119" marR="5119" marT="5119" marB="0" anchor="ctr">
                    <a:solidFill>
                      <a:schemeClr val="accent3">
                        <a:lumMod val="20000"/>
                        <a:lumOff val="80000"/>
                      </a:schemeClr>
                    </a:solid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solidFill>
                      <a:schemeClr val="accent3">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solidFill>
                      <a:schemeClr val="accent3">
                        <a:lumMod val="20000"/>
                        <a:lumOff val="80000"/>
                      </a:schemeClr>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solidFill>
                      <a:schemeClr val="accent3">
                        <a:lumMod val="20000"/>
                        <a:lumOff val="80000"/>
                      </a:schemeClr>
                    </a:solidFill>
                  </a:tcPr>
                </a:tc>
                <a:tc hMerge="1">
                  <a:txBody>
                    <a:bodyPr/>
                    <a:lstStyle/>
                    <a:p>
                      <a:pPr algn="ctr"/>
                      <a:endParaRPr lang="es-CO" sz="1100" dirty="0"/>
                    </a:p>
                  </a:txBody>
                  <a:tcPr marL="2451" marR="2451" marT="2451" marB="0" anchor="ctr">
                    <a:solidFill>
                      <a:schemeClr val="accent3">
                        <a:lumMod val="20000"/>
                        <a:lumOff val="80000"/>
                      </a:schemeClr>
                    </a:solidFill>
                  </a:tcPr>
                </a:tc>
                <a:extLst>
                  <a:ext uri="{0D108BD9-81ED-4DB2-BD59-A6C34878D82A}">
                    <a16:rowId xmlns:a16="http://schemas.microsoft.com/office/drawing/2014/main" val="2179518297"/>
                  </a:ext>
                </a:extLst>
              </a:tr>
              <a:tr h="827243">
                <a:tc gridSpan="6">
                  <a:txBody>
                    <a:bodyPr/>
                    <a:lstStyle/>
                    <a:p>
                      <a:r>
                        <a:rPr lang="es-CO" b="1" dirty="0"/>
                        <a:t>AVANCE PLAN DE ACCIÓN INSTITUCIONAL 2020</a:t>
                      </a:r>
                    </a:p>
                    <a:p>
                      <a:r>
                        <a:rPr lang="es-CO" b="1" dirty="0"/>
                        <a:t>AVANCE ESPERADO PLAN DE ACCIÓN INSTITUCIONAL 2020</a:t>
                      </a:r>
                    </a:p>
                  </a:txBody>
                  <a:tcPr marL="9525" marR="9525" marT="9525" marB="0" anchor="ctr">
                    <a:solidFill>
                      <a:schemeClr val="accent3">
                        <a:lumMod val="20000"/>
                        <a:lumOff val="80000"/>
                      </a:schemeClr>
                    </a:solidFill>
                  </a:tcPr>
                </a:tc>
                <a:tc hMerge="1">
                  <a:txBody>
                    <a:bodyPr/>
                    <a:lstStyle/>
                    <a:p>
                      <a:endParaRPr lang="es-CO" dirty="0"/>
                    </a:p>
                  </a:txBody>
                  <a:tcPr marL="9525" marR="9525" marT="9525" marB="0" anchor="ctr">
                    <a:solidFill>
                      <a:schemeClr val="accent3">
                        <a:lumMod val="20000"/>
                        <a:lumOff val="80000"/>
                      </a:schemeClr>
                    </a:solidFill>
                  </a:tcPr>
                </a:tc>
                <a:tc hMerge="1">
                  <a:txBody>
                    <a:bodyPr/>
                    <a:lstStyle/>
                    <a:p>
                      <a:endParaRPr lang="es-CO" dirty="0"/>
                    </a:p>
                  </a:txBody>
                  <a:tcPr marL="9525" marR="9525" marT="9525" marB="0" anchor="ctr">
                    <a:solidFill>
                      <a:schemeClr val="accent3">
                        <a:lumMod val="20000"/>
                        <a:lumOff val="80000"/>
                      </a:schemeClr>
                    </a:solidFill>
                  </a:tcPr>
                </a:tc>
                <a:tc hMerge="1">
                  <a:txBody>
                    <a:bodyPr/>
                    <a:lstStyle/>
                    <a:p>
                      <a:pPr algn="ctr"/>
                      <a:endParaRPr lang="es-CO" sz="1100" dirty="0"/>
                    </a:p>
                  </a:txBody>
                  <a:tcPr marL="9525" marR="9525" marT="9525" marB="0" anchor="ctr">
                    <a:solidFill>
                      <a:schemeClr val="accent3">
                        <a:lumMod val="20000"/>
                        <a:lumOff val="80000"/>
                      </a:schemeClr>
                    </a:solidFill>
                  </a:tcPr>
                </a:tc>
                <a:tc hMerge="1">
                  <a:txBody>
                    <a:bodyPr/>
                    <a:lstStyle/>
                    <a:p>
                      <a:pPr algn="l" fontAlgn="ct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h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gridSpan="5">
                  <a:txBody>
                    <a:bodyPr/>
                    <a:lstStyle/>
                    <a:p>
                      <a:pPr algn="r" fontAlgn="ctr"/>
                      <a:r>
                        <a:rPr lang="es-CO" sz="1800" b="1" i="0" u="none" strike="noStrike" dirty="0">
                          <a:solidFill>
                            <a:srgbClr val="000000"/>
                          </a:solidFill>
                          <a:effectLst/>
                          <a:latin typeface="Calibri" panose="020F0502020204030204" pitchFamily="34" charset="0"/>
                        </a:rPr>
                        <a:t>61,87%</a:t>
                      </a:r>
                    </a:p>
                    <a:p>
                      <a:pPr algn="r" fontAlgn="ctr"/>
                      <a:r>
                        <a:rPr lang="es-CO" sz="1800" b="1" i="0" u="none" strike="noStrike" dirty="0">
                          <a:solidFill>
                            <a:srgbClr val="000000"/>
                          </a:solidFill>
                          <a:effectLst/>
                          <a:latin typeface="Calibri" panose="020F0502020204030204" pitchFamily="34" charset="0"/>
                        </a:rPr>
                        <a:t>70,37%</a:t>
                      </a: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hMerge="1">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hMerge="1">
                  <a:txBody>
                    <a:bodyPr/>
                    <a:lstStyle/>
                    <a:p>
                      <a:pPr algn="ctr" fontAlgn="ctr"/>
                      <a:endParaRPr lang="es-CO" sz="1800" b="1"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h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tc hMerge="1">
                  <a:txBody>
                    <a:bodyPr/>
                    <a:lstStyle/>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4223082016"/>
                  </a:ext>
                </a:extLst>
              </a:tr>
            </a:tbl>
          </a:graphicData>
        </a:graphic>
      </p:graphicFrame>
      <p:sp>
        <p:nvSpPr>
          <p:cNvPr id="5" name="14 CuadroTexto">
            <a:extLst>
              <a:ext uri="{FF2B5EF4-FFF2-40B4-BE49-F238E27FC236}">
                <a16:creationId xmlns:a16="http://schemas.microsoft.com/office/drawing/2014/main" id="{828A2BCF-2C79-4BD4-B2DA-7FE666403483}"/>
              </a:ext>
            </a:extLst>
          </p:cNvPr>
          <p:cNvSpPr txBox="1"/>
          <p:nvPr/>
        </p:nvSpPr>
        <p:spPr>
          <a:xfrm>
            <a:off x="735821" y="0"/>
            <a:ext cx="9879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charset="0"/>
                <a:ea typeface="Calibri" charset="0"/>
                <a:cs typeface="Calibri" charset="0"/>
              </a:rPr>
              <a:t>Planeación, seguimiento y control </a:t>
            </a:r>
          </a:p>
        </p:txBody>
      </p:sp>
    </p:spTree>
    <p:extLst>
      <p:ext uri="{BB962C8B-B14F-4D97-AF65-F5344CB8AC3E}">
        <p14:creationId xmlns:p14="http://schemas.microsoft.com/office/powerpoint/2010/main" val="276906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700242E8-2F25-496D-9CD4-9F555415EA6D}"/>
              </a:ext>
            </a:extLst>
          </p:cNvPr>
          <p:cNvGraphicFramePr>
            <a:graphicFrameLocks/>
          </p:cNvGraphicFramePr>
          <p:nvPr/>
        </p:nvGraphicFramePr>
        <p:xfrm>
          <a:off x="433042" y="715309"/>
          <a:ext cx="4408280" cy="55002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7F3D8885-0640-4634-8710-371C33BE5C11}"/>
              </a:ext>
            </a:extLst>
          </p:cNvPr>
          <p:cNvGraphicFramePr>
            <a:graphicFrameLocks/>
          </p:cNvGraphicFramePr>
          <p:nvPr/>
        </p:nvGraphicFramePr>
        <p:xfrm>
          <a:off x="746760" y="899161"/>
          <a:ext cx="5349240" cy="4968240"/>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a:extLst>
              <a:ext uri="{FF2B5EF4-FFF2-40B4-BE49-F238E27FC236}">
                <a16:creationId xmlns:a16="http://schemas.microsoft.com/office/drawing/2014/main" id="{6E3ADBCA-263F-4A42-96E8-1B5E6589029A}"/>
              </a:ext>
            </a:extLst>
          </p:cNvPr>
          <p:cNvSpPr txBox="1"/>
          <p:nvPr/>
        </p:nvSpPr>
        <p:spPr>
          <a:xfrm>
            <a:off x="4950128" y="0"/>
            <a:ext cx="2672719" cy="830997"/>
          </a:xfrm>
          <a:prstGeom prst="rect">
            <a:avLst/>
          </a:prstGeom>
          <a:noFill/>
        </p:spPr>
        <p:txBody>
          <a:bodyPr wrap="none" rtlCol="0">
            <a:spAutoFit/>
          </a:bodyPr>
          <a:lstStyle/>
          <a:p>
            <a:pPr>
              <a:defRPr/>
            </a:pPr>
            <a:r>
              <a:rPr kumimoji="0" lang="es-CO" sz="2400" b="1" i="0" u="none" strike="noStrike" kern="1200" cap="none" spc="0" normalizeH="0" baseline="0" noProof="0" dirty="0">
                <a:ln>
                  <a:noFill/>
                </a:ln>
                <a:solidFill>
                  <a:srgbClr val="002060"/>
                </a:solidFill>
                <a:effectLst/>
                <a:uLnTx/>
                <a:uFillTx/>
                <a:latin typeface="Calibri" panose="020F0502020204030204"/>
                <a:ea typeface="+mn-ea"/>
                <a:cs typeface="+mn-cs"/>
              </a:rPr>
              <a:t>Modelo de Negocio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aphicFrame>
        <p:nvGraphicFramePr>
          <p:cNvPr id="2" name="Tabla 1">
            <a:extLst>
              <a:ext uri="{FF2B5EF4-FFF2-40B4-BE49-F238E27FC236}">
                <a16:creationId xmlns:a16="http://schemas.microsoft.com/office/drawing/2014/main" id="{0C11B533-B59A-45B8-A133-9769988F82BB}"/>
              </a:ext>
            </a:extLst>
          </p:cNvPr>
          <p:cNvGraphicFramePr>
            <a:graphicFrameLocks noGrp="1"/>
          </p:cNvGraphicFramePr>
          <p:nvPr>
            <p:extLst>
              <p:ext uri="{D42A27DB-BD31-4B8C-83A1-F6EECF244321}">
                <p14:modId xmlns:p14="http://schemas.microsoft.com/office/powerpoint/2010/main" val="885269480"/>
              </p:ext>
            </p:extLst>
          </p:nvPr>
        </p:nvGraphicFramePr>
        <p:xfrm>
          <a:off x="192505" y="516733"/>
          <a:ext cx="11806989" cy="5473250"/>
        </p:xfrm>
        <a:graphic>
          <a:graphicData uri="http://schemas.openxmlformats.org/drawingml/2006/table">
            <a:tbl>
              <a:tblPr>
                <a:tableStyleId>{BDBED569-4797-4DF1-A0F4-6AAB3CD982D8}</a:tableStyleId>
              </a:tblPr>
              <a:tblGrid>
                <a:gridCol w="979044">
                  <a:extLst>
                    <a:ext uri="{9D8B030D-6E8A-4147-A177-3AD203B41FA5}">
                      <a16:colId xmlns:a16="http://schemas.microsoft.com/office/drawing/2014/main" val="3011893876"/>
                    </a:ext>
                  </a:extLst>
                </a:gridCol>
                <a:gridCol w="1037495">
                  <a:extLst>
                    <a:ext uri="{9D8B030D-6E8A-4147-A177-3AD203B41FA5}">
                      <a16:colId xmlns:a16="http://schemas.microsoft.com/office/drawing/2014/main" val="4275330923"/>
                    </a:ext>
                  </a:extLst>
                </a:gridCol>
                <a:gridCol w="1592935">
                  <a:extLst>
                    <a:ext uri="{9D8B030D-6E8A-4147-A177-3AD203B41FA5}">
                      <a16:colId xmlns:a16="http://schemas.microsoft.com/office/drawing/2014/main" val="4086340003"/>
                    </a:ext>
                  </a:extLst>
                </a:gridCol>
                <a:gridCol w="1042737">
                  <a:extLst>
                    <a:ext uri="{9D8B030D-6E8A-4147-A177-3AD203B41FA5}">
                      <a16:colId xmlns:a16="http://schemas.microsoft.com/office/drawing/2014/main" val="2645990578"/>
                    </a:ext>
                  </a:extLst>
                </a:gridCol>
                <a:gridCol w="1235242">
                  <a:extLst>
                    <a:ext uri="{9D8B030D-6E8A-4147-A177-3AD203B41FA5}">
                      <a16:colId xmlns:a16="http://schemas.microsoft.com/office/drawing/2014/main" val="3840906730"/>
                    </a:ext>
                  </a:extLst>
                </a:gridCol>
                <a:gridCol w="866274">
                  <a:extLst>
                    <a:ext uri="{9D8B030D-6E8A-4147-A177-3AD203B41FA5}">
                      <a16:colId xmlns:a16="http://schemas.microsoft.com/office/drawing/2014/main" val="1069707783"/>
                    </a:ext>
                  </a:extLst>
                </a:gridCol>
                <a:gridCol w="1058779">
                  <a:extLst>
                    <a:ext uri="{9D8B030D-6E8A-4147-A177-3AD203B41FA5}">
                      <a16:colId xmlns:a16="http://schemas.microsoft.com/office/drawing/2014/main" val="3549456228"/>
                    </a:ext>
                  </a:extLst>
                </a:gridCol>
                <a:gridCol w="2229852">
                  <a:extLst>
                    <a:ext uri="{9D8B030D-6E8A-4147-A177-3AD203B41FA5}">
                      <a16:colId xmlns:a16="http://schemas.microsoft.com/office/drawing/2014/main" val="3867907216"/>
                    </a:ext>
                  </a:extLst>
                </a:gridCol>
                <a:gridCol w="529389">
                  <a:extLst>
                    <a:ext uri="{9D8B030D-6E8A-4147-A177-3AD203B41FA5}">
                      <a16:colId xmlns:a16="http://schemas.microsoft.com/office/drawing/2014/main" val="76303013"/>
                    </a:ext>
                  </a:extLst>
                </a:gridCol>
                <a:gridCol w="708000">
                  <a:extLst>
                    <a:ext uri="{9D8B030D-6E8A-4147-A177-3AD203B41FA5}">
                      <a16:colId xmlns:a16="http://schemas.microsoft.com/office/drawing/2014/main" val="871780120"/>
                    </a:ext>
                  </a:extLst>
                </a:gridCol>
                <a:gridCol w="527242">
                  <a:extLst>
                    <a:ext uri="{9D8B030D-6E8A-4147-A177-3AD203B41FA5}">
                      <a16:colId xmlns:a16="http://schemas.microsoft.com/office/drawing/2014/main" val="268778653"/>
                    </a:ext>
                  </a:extLst>
                </a:gridCol>
              </a:tblGrid>
              <a:tr h="218010">
                <a:tc rowSpan="2">
                  <a:txBody>
                    <a:bodyPr/>
                    <a:lstStyle/>
                    <a:p>
                      <a:pPr algn="ctr" fontAlgn="ctr"/>
                      <a:r>
                        <a:rPr lang="es-CO" sz="1200" b="1" u="none" strike="noStrike" dirty="0">
                          <a:solidFill>
                            <a:schemeClr val="bg1"/>
                          </a:solidFill>
                          <a:effectLst/>
                        </a:rPr>
                        <a:t>Hitos</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rowSpan="2">
                  <a:txBody>
                    <a:bodyPr/>
                    <a:lstStyle/>
                    <a:p>
                      <a:pPr algn="ctr" fontAlgn="ctr"/>
                      <a:r>
                        <a:rPr lang="es-CO" sz="1200" b="1" u="none" strike="noStrike" dirty="0">
                          <a:solidFill>
                            <a:schemeClr val="bg1"/>
                          </a:solidFill>
                          <a:effectLst/>
                        </a:rPr>
                        <a:t>Indicador</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rowSpan="2">
                  <a:txBody>
                    <a:bodyPr/>
                    <a:lstStyle/>
                    <a:p>
                      <a:pPr algn="ctr" fontAlgn="ctr"/>
                      <a:r>
                        <a:rPr lang="es-CO" sz="1200" b="1" u="none" strike="noStrike" dirty="0">
                          <a:solidFill>
                            <a:schemeClr val="bg1"/>
                          </a:solidFill>
                          <a:effectLst/>
                        </a:rPr>
                        <a:t>Actividades</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rowSpan="2">
                  <a:txBody>
                    <a:bodyPr/>
                    <a:lstStyle/>
                    <a:p>
                      <a:pPr algn="ctr" fontAlgn="ctr"/>
                      <a:r>
                        <a:rPr lang="es-CO" sz="1200" b="1" u="none" strike="noStrike" dirty="0">
                          <a:solidFill>
                            <a:schemeClr val="bg1"/>
                          </a:solidFill>
                          <a:effectLst/>
                        </a:rPr>
                        <a:t>Área Involucrada</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rowSpan="2">
                  <a:txBody>
                    <a:bodyPr/>
                    <a:lstStyle/>
                    <a:p>
                      <a:pPr algn="ctr" fontAlgn="ctr"/>
                      <a:r>
                        <a:rPr lang="es-CO" sz="1200" b="1" u="none" strike="noStrike" dirty="0">
                          <a:solidFill>
                            <a:schemeClr val="bg1"/>
                          </a:solidFill>
                          <a:effectLst/>
                        </a:rPr>
                        <a:t>Resultado Esperado/ Producto</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gridSpan="2">
                  <a:txBody>
                    <a:bodyPr/>
                    <a:lstStyle/>
                    <a:p>
                      <a:pPr algn="ctr" fontAlgn="ctr"/>
                      <a:r>
                        <a:rPr lang="es-CO" sz="1200" b="1" u="none" strike="noStrike" dirty="0">
                          <a:solidFill>
                            <a:schemeClr val="bg1"/>
                          </a:solidFill>
                          <a:effectLst/>
                        </a:rPr>
                        <a:t>VIGENCIA 2020</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solidFill>
                      <a:schemeClr val="accent5">
                        <a:lumMod val="75000"/>
                      </a:schemeClr>
                    </a:solidFill>
                  </a:tcPr>
                </a:tc>
                <a:tc hMerge="1">
                  <a:txBody>
                    <a:bodyPr/>
                    <a:lstStyle/>
                    <a:p>
                      <a:endParaRPr lang="es-CO"/>
                    </a:p>
                  </a:txBody>
                  <a:tcPr/>
                </a:tc>
                <a:tc hMerge="1">
                  <a:txBody>
                    <a:bodyPr/>
                    <a:lstStyle/>
                    <a:p>
                      <a:pPr algn="ctr" fontAlgn="b"/>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extLst>
                  <a:ext uri="{0D108BD9-81ED-4DB2-BD59-A6C34878D82A}">
                    <a16:rowId xmlns:a16="http://schemas.microsoft.com/office/drawing/2014/main" val="3171478006"/>
                  </a:ext>
                </a:extLst>
              </a:tr>
              <a:tr h="69490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200" b="1" u="none" strike="noStrike" dirty="0">
                          <a:solidFill>
                            <a:schemeClr val="bg1"/>
                          </a:solidFill>
                          <a:effectLst/>
                        </a:rPr>
                        <a:t>Fecha de Inicio</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a:txBody>
                    <a:bodyPr/>
                    <a:lstStyle/>
                    <a:p>
                      <a:pPr algn="ctr" fontAlgn="ctr"/>
                      <a:r>
                        <a:rPr lang="es-CO" sz="1200" b="1" u="none" strike="noStrike" dirty="0">
                          <a:solidFill>
                            <a:schemeClr val="bg1"/>
                          </a:solidFill>
                          <a:effectLst/>
                        </a:rPr>
                        <a:t>Fecha Fin</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1290506616"/>
                  </a:ext>
                </a:extLst>
              </a:tr>
              <a:tr h="672050">
                <a:tc rowSpan="2">
                  <a:txBody>
                    <a:bodyPr/>
                    <a:lstStyle/>
                    <a:p>
                      <a:pPr algn="l" fontAlgn="ctr"/>
                      <a:r>
                        <a:rPr lang="es-CO" sz="1200" u="none" strike="noStrike" dirty="0">
                          <a:effectLst/>
                        </a:rPr>
                        <a:t>1. Definición del Modelo de Negocio de Enterritorio</a:t>
                      </a:r>
                      <a:endParaRPr lang="es-CO" sz="1200" b="0" i="0" u="none" strike="noStrike" dirty="0">
                        <a:solidFill>
                          <a:srgbClr val="000000"/>
                        </a:solidFill>
                        <a:effectLst/>
                        <a:latin typeface="Calibri" panose="020F0502020204030204" pitchFamily="34" charset="0"/>
                      </a:endParaRPr>
                    </a:p>
                  </a:txBody>
                  <a:tcPr marL="5833" marR="5833" marT="5833" marB="0" anchor="ctr">
                    <a:solidFill>
                      <a:schemeClr val="accent1">
                        <a:lumMod val="20000"/>
                        <a:lumOff val="80000"/>
                      </a:schemeClr>
                    </a:solidFill>
                  </a:tcPr>
                </a:tc>
                <a:tc rowSpan="2">
                  <a:txBody>
                    <a:bodyPr/>
                    <a:lstStyle/>
                    <a:p>
                      <a:pPr algn="l" fontAlgn="ctr"/>
                      <a:r>
                        <a:rPr lang="es-CO" sz="1200" u="none" strike="noStrike" dirty="0">
                          <a:effectLst/>
                        </a:rPr>
                        <a:t>Propuesta Modelo de Negocio</a:t>
                      </a:r>
                      <a:endParaRPr lang="es-CO" sz="1200" b="0" i="0" u="none" strike="noStrike" dirty="0">
                        <a:solidFill>
                          <a:srgbClr val="000000"/>
                        </a:solidFill>
                        <a:effectLst/>
                        <a:latin typeface="Calibri" panose="020F0502020204030204" pitchFamily="34" charset="0"/>
                      </a:endParaRPr>
                    </a:p>
                  </a:txBody>
                  <a:tcPr marL="5833" marR="5833" marT="5833" marB="0" anchor="ctr">
                    <a:solidFill>
                      <a:schemeClr val="accent1">
                        <a:lumMod val="20000"/>
                        <a:lumOff val="80000"/>
                      </a:schemeClr>
                    </a:solidFill>
                  </a:tcPr>
                </a:tc>
                <a:tc>
                  <a:txBody>
                    <a:bodyPr/>
                    <a:lstStyle/>
                    <a:p>
                      <a:pPr algn="l" fontAlgn="ctr"/>
                      <a:r>
                        <a:rPr lang="es-CO" sz="1200" u="none" strike="noStrike" dirty="0">
                          <a:effectLst/>
                        </a:rPr>
                        <a:t>Elaborar propuesta de modelo de negocio (Todos los componentes, excepto financiero)</a:t>
                      </a:r>
                      <a:endParaRPr lang="es-CO" sz="1200" b="0" i="0" u="none" strike="noStrike" dirty="0">
                        <a:solidFill>
                          <a:srgbClr val="000000"/>
                        </a:solidFill>
                        <a:effectLst/>
                        <a:latin typeface="Calibri" panose="020F0502020204030204" pitchFamily="34" charset="0"/>
                      </a:endParaRPr>
                    </a:p>
                  </a:txBody>
                  <a:tcPr marL="5833" marR="5833" marT="5833" marB="0" anchor="ctr">
                    <a:solidFill>
                      <a:schemeClr val="accent1">
                        <a:lumMod val="20000"/>
                        <a:lumOff val="80000"/>
                      </a:schemeClr>
                    </a:solidFill>
                  </a:tcPr>
                </a:tc>
                <a:tc rowSpan="2">
                  <a:txBody>
                    <a:bodyPr/>
                    <a:lstStyle/>
                    <a:p>
                      <a:pPr algn="ctr" fontAlgn="ctr"/>
                      <a:r>
                        <a:rPr lang="es-CO" sz="1200" u="none" strike="noStrike" dirty="0">
                          <a:effectLst/>
                        </a:rPr>
                        <a:t>Subgerencias de Estructuración de Proyectos, Desarrollo De proyectos</a:t>
                      </a:r>
                      <a:endParaRPr lang="es-CO" sz="1200" b="0" i="0" u="none" strike="noStrike" dirty="0">
                        <a:solidFill>
                          <a:srgbClr val="000000"/>
                        </a:solidFill>
                        <a:effectLst/>
                        <a:latin typeface="Calibri" panose="020F0502020204030204" pitchFamily="34" charset="0"/>
                      </a:endParaRPr>
                    </a:p>
                  </a:txBody>
                  <a:tcPr marL="5833" marR="5833" marT="5833" marB="0" anchor="ctr">
                    <a:solidFill>
                      <a:schemeClr val="accent1">
                        <a:lumMod val="20000"/>
                        <a:lumOff val="80000"/>
                      </a:schemeClr>
                    </a:solidFill>
                  </a:tcPr>
                </a:tc>
                <a:tc>
                  <a:txBody>
                    <a:bodyPr/>
                    <a:lstStyle/>
                    <a:p>
                      <a:pPr algn="l" fontAlgn="ctr"/>
                      <a:r>
                        <a:rPr lang="es-CO" sz="1200" u="none" strike="noStrike" dirty="0">
                          <a:effectLst/>
                        </a:rPr>
                        <a:t>Propuesta modelo de negocio</a:t>
                      </a:r>
                      <a:endParaRPr lang="es-CO" sz="1200" b="0" i="0" u="none" strike="noStrike" dirty="0">
                        <a:solidFill>
                          <a:srgbClr val="000000"/>
                        </a:solidFill>
                        <a:effectLst/>
                        <a:latin typeface="Calibri" panose="020F0502020204030204" pitchFamily="34" charset="0"/>
                      </a:endParaRPr>
                    </a:p>
                  </a:txBody>
                  <a:tcPr marL="5833" marR="5833" marT="5833" marB="0" anchor="ctr">
                    <a:solidFill>
                      <a:schemeClr val="accent1">
                        <a:lumMod val="20000"/>
                        <a:lumOff val="80000"/>
                      </a:schemeClr>
                    </a:solidFill>
                  </a:tcPr>
                </a:tc>
                <a:tc>
                  <a:txBody>
                    <a:bodyPr/>
                    <a:lstStyle/>
                    <a:p>
                      <a:pPr algn="ctr" fontAlgn="ctr"/>
                      <a:r>
                        <a:rPr lang="es-CO" sz="1200" b="0" i="0" u="none" strike="noStrike" dirty="0">
                          <a:solidFill>
                            <a:srgbClr val="000000"/>
                          </a:solidFill>
                          <a:effectLst/>
                          <a:latin typeface="Calibri" panose="020F0502020204030204" pitchFamily="34" charset="0"/>
                        </a:rPr>
                        <a:t>1/02/2020</a:t>
                      </a:r>
                    </a:p>
                  </a:txBody>
                  <a:tcPr marL="9525" marR="9525" marT="9525" marB="0" anchor="ctr">
                    <a:solidFill>
                      <a:schemeClr val="accent1">
                        <a:lumMod val="20000"/>
                        <a:lumOff val="80000"/>
                      </a:schemeClr>
                    </a:solidFill>
                  </a:tcPr>
                </a:tc>
                <a:tc>
                  <a:txBody>
                    <a:bodyPr/>
                    <a:lstStyle/>
                    <a:p>
                      <a:pPr algn="ctr" fontAlgn="ctr"/>
                      <a:r>
                        <a:rPr lang="es-CO" sz="1200" b="1" i="0" u="none" strike="noStrike" dirty="0">
                          <a:solidFill>
                            <a:srgbClr val="FF0000"/>
                          </a:solidFill>
                          <a:effectLst/>
                          <a:latin typeface="Calibri" panose="020F0502020204030204" pitchFamily="34" charset="0"/>
                        </a:rPr>
                        <a:t>30/07/2020</a:t>
                      </a:r>
                    </a:p>
                  </a:txBody>
                  <a:tcPr marL="9525" marR="9525" marT="9525" marB="0" anchor="ctr">
                    <a:solidFill>
                      <a:schemeClr val="accent1">
                        <a:lumMod val="20000"/>
                        <a:lumOff val="80000"/>
                      </a:schemeClr>
                    </a:solidFill>
                  </a:tcPr>
                </a:tc>
                <a:tc>
                  <a:txBody>
                    <a:bodyPr/>
                    <a:lstStyle/>
                    <a:p>
                      <a:pPr algn="just" fontAlgn="ctr"/>
                      <a:r>
                        <a:rPr lang="es-CO" sz="1200" b="0" i="0" u="none" strike="noStrike" dirty="0">
                          <a:solidFill>
                            <a:srgbClr val="000000"/>
                          </a:solidFill>
                          <a:effectLst/>
                          <a:latin typeface="Calibri" panose="020F0502020204030204" pitchFamily="34" charset="0"/>
                        </a:rPr>
                        <a:t>Se cuenta con propuesta de Modelo de Negocio</a:t>
                      </a:r>
                    </a:p>
                  </a:txBody>
                  <a:tcPr marL="5833" marR="5833" marT="5833" marB="0" anchor="ctr">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chemeClr val="accent1">
                        <a:lumMod val="20000"/>
                        <a:lumOff val="80000"/>
                      </a:schemeClr>
                    </a:solidFill>
                  </a:tcPr>
                </a:tc>
                <a:tc rowSpan="2">
                  <a:txBody>
                    <a:bodyPr/>
                    <a:lstStyle/>
                    <a:p>
                      <a:pPr algn="ctr" fontAlgn="ctr"/>
                      <a:r>
                        <a:rPr lang="es-CO" sz="1100" b="0" i="0" u="none" strike="noStrike" dirty="0">
                          <a:solidFill>
                            <a:srgbClr val="000000"/>
                          </a:solidFill>
                          <a:effectLst/>
                          <a:latin typeface="Calibri" panose="020F0502020204030204" pitchFamily="34" charset="0"/>
                        </a:rPr>
                        <a:t>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663090719"/>
                  </a:ext>
                </a:extLst>
              </a:tr>
              <a:tr h="1172101">
                <a:tc vMerge="1">
                  <a:txBody>
                    <a:bodyPr/>
                    <a:lstStyle/>
                    <a:p>
                      <a:endParaRPr lang="es-CO"/>
                    </a:p>
                  </a:txBody>
                  <a:tcPr/>
                </a:tc>
                <a:tc vMerge="1">
                  <a:txBody>
                    <a:bodyPr/>
                    <a:lstStyle/>
                    <a:p>
                      <a:endParaRPr lang="es-CO"/>
                    </a:p>
                  </a:txBody>
                  <a:tcPr/>
                </a:tc>
                <a:tc>
                  <a:txBody>
                    <a:bodyPr/>
                    <a:lstStyle/>
                    <a:p>
                      <a:pPr algn="l" fontAlgn="ctr"/>
                      <a:r>
                        <a:rPr lang="es-CO" sz="1200" u="none" strike="noStrike" dirty="0">
                          <a:effectLst/>
                        </a:rPr>
                        <a:t>Realizar los ajustes y modificación solicitados por los grupos de trabajo que intervienen en el desarrollo del modelo de negocio</a:t>
                      </a:r>
                      <a:endParaRPr lang="es-CO" sz="1200" b="0" i="0" u="none" strike="noStrike" dirty="0">
                        <a:solidFill>
                          <a:srgbClr val="000000"/>
                        </a:solidFill>
                        <a:effectLst/>
                        <a:latin typeface="Calibri" panose="020F0502020204030204" pitchFamily="34" charset="0"/>
                      </a:endParaRPr>
                    </a:p>
                  </a:txBody>
                  <a:tcPr marL="5833" marR="5833" marT="5833" marB="0" anchor="ctr">
                    <a:solidFill>
                      <a:schemeClr val="accent1">
                        <a:lumMod val="20000"/>
                        <a:lumOff val="80000"/>
                      </a:schemeClr>
                    </a:solidFill>
                  </a:tcPr>
                </a:tc>
                <a:tc vMerge="1">
                  <a:txBody>
                    <a:bodyPr/>
                    <a:lstStyle/>
                    <a:p>
                      <a:endParaRPr lang="es-CO"/>
                    </a:p>
                  </a:txBody>
                  <a:tcPr/>
                </a:tc>
                <a:tc>
                  <a:txBody>
                    <a:bodyPr/>
                    <a:lstStyle/>
                    <a:p>
                      <a:pPr algn="l" fontAlgn="ctr"/>
                      <a:r>
                        <a:rPr lang="es-CO" sz="1200" u="none" strike="noStrike" dirty="0">
                          <a:effectLst/>
                        </a:rPr>
                        <a:t>Propuesta modelo de negocio ajustada.</a:t>
                      </a:r>
                      <a:endParaRPr lang="es-CO" sz="1200" b="0" i="0" u="none" strike="noStrike" dirty="0">
                        <a:solidFill>
                          <a:srgbClr val="000000"/>
                        </a:solidFill>
                        <a:effectLst/>
                        <a:latin typeface="Calibri" panose="020F0502020204030204" pitchFamily="34" charset="0"/>
                      </a:endParaRPr>
                    </a:p>
                  </a:txBody>
                  <a:tcPr marL="5833" marR="5833" marT="5833" marB="0" anchor="ctr">
                    <a:solidFill>
                      <a:schemeClr val="accent1">
                        <a:lumMod val="20000"/>
                        <a:lumOff val="80000"/>
                      </a:schemeClr>
                    </a:solidFill>
                  </a:tcPr>
                </a:tc>
                <a:tc>
                  <a:txBody>
                    <a:bodyPr/>
                    <a:lstStyle/>
                    <a:p>
                      <a:pPr algn="ctr" fontAlgn="ctr"/>
                      <a:r>
                        <a:rPr lang="es-CO" sz="1200" b="0" i="0" u="none" strike="noStrike" dirty="0">
                          <a:solidFill>
                            <a:srgbClr val="000000"/>
                          </a:solidFill>
                          <a:effectLst/>
                          <a:latin typeface="Calibri" panose="020F0502020204030204" pitchFamily="34" charset="0"/>
                        </a:rPr>
                        <a:t>1/02/2020</a:t>
                      </a:r>
                    </a:p>
                  </a:txBody>
                  <a:tcPr marL="9525" marR="9525" marT="9525" marB="0" anchor="ctr">
                    <a:solidFill>
                      <a:schemeClr val="accent1">
                        <a:lumMod val="20000"/>
                        <a:lumOff val="80000"/>
                      </a:schemeClr>
                    </a:solidFill>
                  </a:tcPr>
                </a:tc>
                <a:tc>
                  <a:txBody>
                    <a:bodyPr/>
                    <a:lstStyle/>
                    <a:p>
                      <a:pPr algn="ctr" fontAlgn="ctr"/>
                      <a:r>
                        <a:rPr lang="es-CO" sz="1200" b="1" i="0" u="none" strike="noStrike" dirty="0">
                          <a:solidFill>
                            <a:srgbClr val="FF0000"/>
                          </a:solidFill>
                          <a:effectLst/>
                          <a:latin typeface="Calibri" panose="020F0502020204030204" pitchFamily="34" charset="0"/>
                        </a:rPr>
                        <a:t>31/08/2020</a:t>
                      </a:r>
                    </a:p>
                  </a:txBody>
                  <a:tcPr marL="9525" marR="9525" marT="9525" marB="0" anchor="ctr">
                    <a:solidFill>
                      <a:schemeClr val="accent1">
                        <a:lumMod val="20000"/>
                        <a:lumOff val="80000"/>
                      </a:schemeClr>
                    </a:solidFill>
                  </a:tcPr>
                </a:tc>
                <a:tc>
                  <a:txBody>
                    <a:bodyPr/>
                    <a:lstStyle/>
                    <a:p>
                      <a:pPr algn="just" fontAlgn="ctr"/>
                      <a:r>
                        <a:rPr lang="es-CO" sz="1200" b="0" i="0" u="none" strike="noStrike" dirty="0">
                          <a:solidFill>
                            <a:srgbClr val="000000"/>
                          </a:solidFill>
                          <a:effectLst/>
                          <a:latin typeface="Calibri" panose="020F0502020204030204" pitchFamily="34" charset="0"/>
                        </a:rPr>
                        <a:t>Se hizo socialización del documento con la Subgerencia Financiera y el Grupo Comercial quienes hicieron comentarios y han incluido el análisis en el desarrollo del modelo financiero, el modelo de costeo y la estrategia comercial de la entidad. </a:t>
                      </a:r>
                    </a:p>
                  </a:txBody>
                  <a:tcPr marL="5833" marR="5833" marT="5833" marB="0" anchor="ctr">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30%</a:t>
                      </a:r>
                    </a:p>
                  </a:txBody>
                  <a:tcPr marL="9525" marR="9525" marT="9525" marB="0" anchor="ctr">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chemeClr val="accent1">
                        <a:lumMod val="20000"/>
                        <a:lumOff val="80000"/>
                      </a:schemeClr>
                    </a:solidFill>
                  </a:tcPr>
                </a:tc>
                <a:tc vMerge="1">
                  <a:txBody>
                    <a:bodyPr/>
                    <a:lstStyle/>
                    <a:p>
                      <a:endParaRPr lang="es-CO"/>
                    </a:p>
                  </a:txBody>
                  <a:tcPr>
                    <a:solidFill>
                      <a:schemeClr val="accent1">
                        <a:lumMod val="20000"/>
                        <a:lumOff val="80000"/>
                      </a:schemeClr>
                    </a:solidFill>
                  </a:tcPr>
                </a:tc>
                <a:extLst>
                  <a:ext uri="{0D108BD9-81ED-4DB2-BD59-A6C34878D82A}">
                    <a16:rowId xmlns:a16="http://schemas.microsoft.com/office/drawing/2014/main" val="2196122120"/>
                  </a:ext>
                </a:extLst>
              </a:tr>
              <a:tr h="846868">
                <a:tc rowSpan="2">
                  <a:txBody>
                    <a:bodyPr/>
                    <a:lstStyle/>
                    <a:p>
                      <a:pPr algn="l" fontAlgn="ctr"/>
                      <a:r>
                        <a:rPr lang="es-CO" sz="1200" u="none" strike="noStrike" dirty="0">
                          <a:effectLst/>
                        </a:rPr>
                        <a:t>2. Viabilizar financieramente el nuevo modelo de negocio</a:t>
                      </a:r>
                      <a:endParaRPr lang="es-CO" sz="1200" b="1" i="0" u="none" strike="noStrike" dirty="0">
                        <a:solidFill>
                          <a:srgbClr val="000000"/>
                        </a:solidFill>
                        <a:effectLst/>
                        <a:latin typeface="Calibri" panose="020F0502020204030204" pitchFamily="34" charset="0"/>
                      </a:endParaRPr>
                    </a:p>
                  </a:txBody>
                  <a:tcPr marL="5833" marR="5833" marT="5833" marB="0" anchor="ctr">
                    <a:solidFill>
                      <a:srgbClr val="EDFBDC"/>
                    </a:solidFill>
                  </a:tcPr>
                </a:tc>
                <a:tc rowSpan="2">
                  <a:txBody>
                    <a:bodyPr/>
                    <a:lstStyle/>
                    <a:p>
                      <a:pPr algn="l" fontAlgn="ctr"/>
                      <a:r>
                        <a:rPr lang="es-CO" sz="1200" u="none" strike="noStrike" dirty="0">
                          <a:effectLst/>
                        </a:rPr>
                        <a:t>Modelo financiero aprobado</a:t>
                      </a:r>
                      <a:endParaRPr lang="es-CO" sz="1200" b="1" i="0" u="none" strike="noStrike" dirty="0">
                        <a:solidFill>
                          <a:srgbClr val="000000"/>
                        </a:solidFill>
                        <a:effectLst/>
                        <a:latin typeface="Calibri" panose="020F0502020204030204" pitchFamily="34" charset="0"/>
                      </a:endParaRPr>
                    </a:p>
                  </a:txBody>
                  <a:tcPr marL="5833" marR="5833" marT="5833" marB="0" anchor="ctr">
                    <a:solidFill>
                      <a:srgbClr val="EDFBDC"/>
                    </a:solidFill>
                  </a:tcPr>
                </a:tc>
                <a:tc>
                  <a:txBody>
                    <a:bodyPr/>
                    <a:lstStyle/>
                    <a:p>
                      <a:pPr algn="l" fontAlgn="ctr"/>
                      <a:r>
                        <a:rPr lang="es-CO" sz="1200" u="none" strike="noStrike" dirty="0">
                          <a:effectLst/>
                        </a:rPr>
                        <a:t>Revisar y Ajustar el modelo  de costeo para las líneas de negocio de la Entidad</a:t>
                      </a:r>
                      <a:endParaRPr lang="es-CO" sz="1200" b="1" i="0" u="none" strike="noStrike" dirty="0">
                        <a:solidFill>
                          <a:srgbClr val="000000"/>
                        </a:solidFill>
                        <a:effectLst/>
                        <a:latin typeface="Calibri" panose="020F0502020204030204" pitchFamily="34" charset="0"/>
                      </a:endParaRPr>
                    </a:p>
                  </a:txBody>
                  <a:tcPr marL="5833" marR="5833" marT="5833" marB="0" anchor="ctr">
                    <a:solidFill>
                      <a:srgbClr val="EDFBDC"/>
                    </a:solidFill>
                  </a:tcPr>
                </a:tc>
                <a:tc rowSpan="2">
                  <a:txBody>
                    <a:bodyPr/>
                    <a:lstStyle/>
                    <a:p>
                      <a:pPr algn="ctr" fontAlgn="ctr"/>
                      <a:r>
                        <a:rPr lang="es-CO" sz="1200" u="none" strike="noStrike" dirty="0">
                          <a:effectLst/>
                        </a:rPr>
                        <a:t>Subgerencia Financiera</a:t>
                      </a:r>
                      <a:endParaRPr lang="es-CO" sz="1200" b="1" i="0" u="none" strike="noStrike" dirty="0">
                        <a:solidFill>
                          <a:srgbClr val="000000"/>
                        </a:solidFill>
                        <a:effectLst/>
                        <a:latin typeface="Calibri" panose="020F0502020204030204" pitchFamily="34" charset="0"/>
                      </a:endParaRPr>
                    </a:p>
                  </a:txBody>
                  <a:tcPr marL="5833" marR="5833" marT="5833" marB="0" anchor="ctr">
                    <a:solidFill>
                      <a:srgbClr val="EDFBDC"/>
                    </a:solidFill>
                  </a:tcPr>
                </a:tc>
                <a:tc>
                  <a:txBody>
                    <a:bodyPr/>
                    <a:lstStyle/>
                    <a:p>
                      <a:pPr algn="l" fontAlgn="ctr"/>
                      <a:r>
                        <a:rPr lang="es-CO" sz="1200" u="none" strike="noStrike" dirty="0">
                          <a:effectLst/>
                        </a:rPr>
                        <a:t>Propuesta modelo de costeo</a:t>
                      </a:r>
                      <a:endParaRPr lang="es-CO" sz="1200" b="1" i="0" u="none" strike="noStrike" dirty="0">
                        <a:solidFill>
                          <a:srgbClr val="000000"/>
                        </a:solidFill>
                        <a:effectLst/>
                        <a:latin typeface="Calibri" panose="020F0502020204030204" pitchFamily="34" charset="0"/>
                      </a:endParaRPr>
                    </a:p>
                  </a:txBody>
                  <a:tcPr marL="5833" marR="5833" marT="5833"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1/02/2020</a:t>
                      </a:r>
                    </a:p>
                  </a:txBody>
                  <a:tcPr marL="9525" marR="9525" marT="9525" marB="0" anchor="ctr">
                    <a:solidFill>
                      <a:srgbClr val="EDFBDC"/>
                    </a:solidFill>
                  </a:tcPr>
                </a:tc>
                <a:tc>
                  <a:txBody>
                    <a:bodyPr/>
                    <a:lstStyle/>
                    <a:p>
                      <a:pPr algn="ctr" fontAlgn="ctr"/>
                      <a:r>
                        <a:rPr lang="es-CO" sz="1200" b="1" i="0" u="none" strike="noStrike" dirty="0">
                          <a:solidFill>
                            <a:srgbClr val="FF0000"/>
                          </a:solidFill>
                          <a:effectLst/>
                          <a:latin typeface="Calibri" panose="020F0502020204030204" pitchFamily="34" charset="0"/>
                        </a:rPr>
                        <a:t>30/09/2020</a:t>
                      </a:r>
                    </a:p>
                  </a:txBody>
                  <a:tcPr marL="9525" marR="9525" marT="9525" marB="0" anchor="ctr">
                    <a:solidFill>
                      <a:srgbClr val="EDFBDC"/>
                    </a:solidFill>
                  </a:tcPr>
                </a:tc>
                <a:tc>
                  <a:txBody>
                    <a:bodyPr/>
                    <a:lstStyle/>
                    <a:p>
                      <a:pPr algn="just" fontAlgn="ctr"/>
                      <a:r>
                        <a:rPr lang="es-CO" sz="1200" b="0" i="0" u="none" strike="noStrike" dirty="0">
                          <a:solidFill>
                            <a:srgbClr val="000000"/>
                          </a:solidFill>
                          <a:effectLst/>
                          <a:latin typeface="Calibri" panose="020F0502020204030204" pitchFamily="34" charset="0"/>
                        </a:rPr>
                        <a:t>Se estableció el documento final para la modificación del Manual del costeo en el cual se reflejan algunos de los nuevos parámetros establecidos en la herramienta.</a:t>
                      </a:r>
                    </a:p>
                  </a:txBody>
                  <a:tcPr marL="5833" marR="5833" marT="5833"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95%</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rowSpan="2">
                  <a:txBody>
                    <a:bodyPr/>
                    <a:lstStyle/>
                    <a:p>
                      <a:pPr algn="ctr" fontAlgn="ctr"/>
                      <a:r>
                        <a:rPr lang="es-CO" sz="1100" b="0" i="0" u="none" strike="noStrike" dirty="0">
                          <a:solidFill>
                            <a:srgbClr val="000000"/>
                          </a:solidFill>
                          <a:effectLst/>
                          <a:latin typeface="Calibri" panose="020F0502020204030204" pitchFamily="34" charset="0"/>
                        </a:rPr>
                        <a:t>9%</a:t>
                      </a:r>
                    </a:p>
                  </a:txBody>
                  <a:tcPr marL="9525" marR="9525" marT="9525" marB="0" anchor="ctr">
                    <a:solidFill>
                      <a:srgbClr val="EDFBDC"/>
                    </a:solidFill>
                  </a:tcPr>
                </a:tc>
                <a:extLst>
                  <a:ext uri="{0D108BD9-81ED-4DB2-BD59-A6C34878D82A}">
                    <a16:rowId xmlns:a16="http://schemas.microsoft.com/office/drawing/2014/main" val="2473109845"/>
                  </a:ext>
                </a:extLst>
              </a:tr>
              <a:tr h="1616754">
                <a:tc vMerge="1">
                  <a:txBody>
                    <a:bodyPr/>
                    <a:lstStyle/>
                    <a:p>
                      <a:endParaRPr lang="es-CO"/>
                    </a:p>
                  </a:txBody>
                  <a:tcPr/>
                </a:tc>
                <a:tc vMerge="1">
                  <a:txBody>
                    <a:bodyPr/>
                    <a:lstStyle/>
                    <a:p>
                      <a:endParaRPr lang="es-CO"/>
                    </a:p>
                  </a:txBody>
                  <a:tcPr/>
                </a:tc>
                <a:tc>
                  <a:txBody>
                    <a:bodyPr/>
                    <a:lstStyle/>
                    <a:p>
                      <a:pPr algn="l" fontAlgn="ctr"/>
                      <a:r>
                        <a:rPr lang="es-CO" sz="1200" u="none" strike="noStrike" dirty="0">
                          <a:effectLst/>
                        </a:rPr>
                        <a:t>Desarrollar el modelo financiero de </a:t>
                      </a:r>
                      <a:r>
                        <a:rPr lang="es-CO" sz="1200" u="none" strike="noStrike" dirty="0" err="1">
                          <a:effectLst/>
                        </a:rPr>
                        <a:t>enterritorio</a:t>
                      </a:r>
                      <a:r>
                        <a:rPr lang="es-CO" sz="1200" u="none" strike="noStrike" dirty="0">
                          <a:effectLst/>
                        </a:rPr>
                        <a:t>, en el marco del modelo de negocio propuesto.</a:t>
                      </a:r>
                      <a:endParaRPr lang="es-CO" sz="1200" b="1" i="0" u="none" strike="noStrike" dirty="0">
                        <a:solidFill>
                          <a:srgbClr val="000000"/>
                        </a:solidFill>
                        <a:effectLst/>
                        <a:latin typeface="Calibri" panose="020F0502020204030204" pitchFamily="34" charset="0"/>
                      </a:endParaRPr>
                    </a:p>
                  </a:txBody>
                  <a:tcPr marL="5833" marR="5833" marT="5833" marB="0" anchor="ctr">
                    <a:solidFill>
                      <a:srgbClr val="EDFBDC"/>
                    </a:solidFill>
                  </a:tcPr>
                </a:tc>
                <a:tc vMerge="1">
                  <a:txBody>
                    <a:bodyPr/>
                    <a:lstStyle/>
                    <a:p>
                      <a:endParaRPr lang="es-CO"/>
                    </a:p>
                  </a:txBody>
                  <a:tcPr/>
                </a:tc>
                <a:tc>
                  <a:txBody>
                    <a:bodyPr/>
                    <a:lstStyle/>
                    <a:p>
                      <a:pPr algn="l" fontAlgn="ctr"/>
                      <a:r>
                        <a:rPr lang="es-CO" sz="1200" u="none" strike="noStrike">
                          <a:effectLst/>
                        </a:rPr>
                        <a:t>Propuesta de Modelo Financiero</a:t>
                      </a:r>
                      <a:endParaRPr lang="es-CO" sz="1200" b="1" i="0" u="none" strike="noStrike" dirty="0">
                        <a:solidFill>
                          <a:srgbClr val="000000"/>
                        </a:solidFill>
                        <a:effectLst/>
                        <a:latin typeface="Calibri" panose="020F0502020204030204" pitchFamily="34" charset="0"/>
                      </a:endParaRPr>
                    </a:p>
                  </a:txBody>
                  <a:tcPr marL="5833" marR="5833" marT="5833" marB="0" anchor="ctr">
                    <a:solidFill>
                      <a:srgbClr val="EDFBDC"/>
                    </a:solidFill>
                  </a:tcPr>
                </a:tc>
                <a:tc>
                  <a:txBody>
                    <a:bodyPr/>
                    <a:lstStyle/>
                    <a:p>
                      <a:pPr algn="ctr" fontAlgn="ctr"/>
                      <a:r>
                        <a:rPr lang="es-CO" sz="1200" b="1" i="0" u="none" strike="noStrike">
                          <a:solidFill>
                            <a:srgbClr val="000000"/>
                          </a:solidFill>
                          <a:effectLst/>
                          <a:latin typeface="Calibri" panose="020F0502020204030204" pitchFamily="34" charset="0"/>
                        </a:rPr>
                        <a:t>1/02/2020</a:t>
                      </a:r>
                      <a:endParaRPr lang="es-CO" sz="1200" b="0" i="0" u="none" strike="noStrike" dirty="0">
                        <a:solidFill>
                          <a:srgbClr val="000000"/>
                        </a:solidFill>
                        <a:effectLst/>
                        <a:latin typeface="Calibri" panose="020F0502020204030204" pitchFamily="34" charset="0"/>
                      </a:endParaRPr>
                    </a:p>
                  </a:txBody>
                  <a:tcPr marL="9525" marR="9525" marT="9525" marB="0" anchor="ctr">
                    <a:solidFill>
                      <a:srgbClr val="EDFBDC"/>
                    </a:solidFill>
                  </a:tcPr>
                </a:tc>
                <a:tc>
                  <a:txBody>
                    <a:bodyPr/>
                    <a:lstStyle/>
                    <a:p>
                      <a:pPr algn="ctr" fontAlgn="ctr"/>
                      <a:r>
                        <a:rPr lang="es-CO" sz="1200" b="1" i="0" u="none" strike="noStrike">
                          <a:solidFill>
                            <a:srgbClr val="FF0000"/>
                          </a:solidFill>
                          <a:effectLst/>
                          <a:latin typeface="Calibri" panose="020F0502020204030204" pitchFamily="34" charset="0"/>
                        </a:rPr>
                        <a:t>30/11/2020</a:t>
                      </a:r>
                      <a:endParaRPr lang="es-CO" sz="1200" b="1" i="0" u="none" strike="noStrike" dirty="0">
                        <a:solidFill>
                          <a:srgbClr val="FF0000"/>
                        </a:solidFill>
                        <a:effectLst/>
                        <a:latin typeface="Calibri" panose="020F0502020204030204" pitchFamily="34" charset="0"/>
                      </a:endParaRPr>
                    </a:p>
                  </a:txBody>
                  <a:tcPr marL="9525" marR="9525" marT="9525" marB="0" anchor="ctr">
                    <a:solidFill>
                      <a:srgbClr val="EDFBDC"/>
                    </a:solidFill>
                  </a:tcPr>
                </a:tc>
                <a:tc>
                  <a:txBody>
                    <a:bodyPr/>
                    <a:lstStyle/>
                    <a:p>
                      <a:pPr algn="just" fontAlgn="ctr"/>
                      <a:r>
                        <a:rPr lang="es-CO" sz="1200" b="0" i="0" u="none" strike="noStrike" dirty="0">
                          <a:solidFill>
                            <a:srgbClr val="000000"/>
                          </a:solidFill>
                          <a:effectLst/>
                          <a:latin typeface="Calibri" panose="020F0502020204030204" pitchFamily="34" charset="0"/>
                        </a:rPr>
                        <a:t>Se encuentra formulado el modelo financiero hasta la presentación de Estado de Resultados, y se encuentra en avance la formulación de Balance y Flujo de Caja </a:t>
                      </a:r>
                    </a:p>
                  </a:txBody>
                  <a:tcPr marL="5833" marR="5833" marT="5833"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80%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80%</a:t>
                      </a:r>
                    </a:p>
                  </a:txBody>
                  <a:tcPr marL="9525" marR="9525" marT="9525" marB="0" anchor="ctr">
                    <a:solidFill>
                      <a:srgbClr val="EDFBDC"/>
                    </a:solidFill>
                  </a:tcPr>
                </a:tc>
                <a:tc vMerge="1">
                  <a:txBody>
                    <a:bodyPr/>
                    <a:lstStyle/>
                    <a:p>
                      <a:endParaRPr lang="es-CO"/>
                    </a:p>
                  </a:txBody>
                  <a:tcPr/>
                </a:tc>
                <a:extLst>
                  <a:ext uri="{0D108BD9-81ED-4DB2-BD59-A6C34878D82A}">
                    <a16:rowId xmlns:a16="http://schemas.microsoft.com/office/drawing/2014/main" val="205442828"/>
                  </a:ext>
                </a:extLst>
              </a:tr>
            </a:tbl>
          </a:graphicData>
        </a:graphic>
      </p:graphicFrame>
    </p:spTree>
    <p:extLst>
      <p:ext uri="{BB962C8B-B14F-4D97-AF65-F5344CB8AC3E}">
        <p14:creationId xmlns:p14="http://schemas.microsoft.com/office/powerpoint/2010/main" val="2833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700242E8-2F25-496D-9CD4-9F555415EA6D}"/>
              </a:ext>
            </a:extLst>
          </p:cNvPr>
          <p:cNvGraphicFramePr>
            <a:graphicFrameLocks/>
          </p:cNvGraphicFramePr>
          <p:nvPr/>
        </p:nvGraphicFramePr>
        <p:xfrm>
          <a:off x="433042" y="715309"/>
          <a:ext cx="4408280" cy="55002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7F3D8885-0640-4634-8710-371C33BE5C11}"/>
              </a:ext>
            </a:extLst>
          </p:cNvPr>
          <p:cNvGraphicFramePr>
            <a:graphicFrameLocks/>
          </p:cNvGraphicFramePr>
          <p:nvPr/>
        </p:nvGraphicFramePr>
        <p:xfrm>
          <a:off x="746760" y="899161"/>
          <a:ext cx="5349240" cy="4968240"/>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a:extLst>
              <a:ext uri="{FF2B5EF4-FFF2-40B4-BE49-F238E27FC236}">
                <a16:creationId xmlns:a16="http://schemas.microsoft.com/office/drawing/2014/main" id="{6E3ADBCA-263F-4A42-96E8-1B5E6589029A}"/>
              </a:ext>
            </a:extLst>
          </p:cNvPr>
          <p:cNvSpPr txBox="1"/>
          <p:nvPr/>
        </p:nvSpPr>
        <p:spPr>
          <a:xfrm>
            <a:off x="4647327" y="5576"/>
            <a:ext cx="26727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2060"/>
                </a:solidFill>
                <a:effectLst/>
                <a:uLnTx/>
                <a:uFillTx/>
                <a:latin typeface="Calibri" panose="020F0502020204030204"/>
                <a:ea typeface="+mn-ea"/>
                <a:cs typeface="+mn-cs"/>
              </a:rPr>
              <a:t>Modelo de Negocio</a:t>
            </a:r>
          </a:p>
        </p:txBody>
      </p:sp>
      <p:graphicFrame>
        <p:nvGraphicFramePr>
          <p:cNvPr id="2" name="Tabla 1">
            <a:extLst>
              <a:ext uri="{FF2B5EF4-FFF2-40B4-BE49-F238E27FC236}">
                <a16:creationId xmlns:a16="http://schemas.microsoft.com/office/drawing/2014/main" id="{0C11B533-B59A-45B8-A133-9769988F82BB}"/>
              </a:ext>
            </a:extLst>
          </p:cNvPr>
          <p:cNvGraphicFramePr>
            <a:graphicFrameLocks noGrp="1"/>
          </p:cNvGraphicFramePr>
          <p:nvPr>
            <p:extLst>
              <p:ext uri="{D42A27DB-BD31-4B8C-83A1-F6EECF244321}">
                <p14:modId xmlns:p14="http://schemas.microsoft.com/office/powerpoint/2010/main" val="2200354127"/>
              </p:ext>
            </p:extLst>
          </p:nvPr>
        </p:nvGraphicFramePr>
        <p:xfrm>
          <a:off x="176463" y="554023"/>
          <a:ext cx="11839074" cy="5822775"/>
        </p:xfrm>
        <a:graphic>
          <a:graphicData uri="http://schemas.openxmlformats.org/drawingml/2006/table">
            <a:tbl>
              <a:tblPr>
                <a:tableStyleId>{BDBED569-4797-4DF1-A0F4-6AAB3CD982D8}</a:tableStyleId>
              </a:tblPr>
              <a:tblGrid>
                <a:gridCol w="981705">
                  <a:extLst>
                    <a:ext uri="{9D8B030D-6E8A-4147-A177-3AD203B41FA5}">
                      <a16:colId xmlns:a16="http://schemas.microsoft.com/office/drawing/2014/main" val="3011893876"/>
                    </a:ext>
                  </a:extLst>
                </a:gridCol>
                <a:gridCol w="911264">
                  <a:extLst>
                    <a:ext uri="{9D8B030D-6E8A-4147-A177-3AD203B41FA5}">
                      <a16:colId xmlns:a16="http://schemas.microsoft.com/office/drawing/2014/main" val="4275330923"/>
                    </a:ext>
                  </a:extLst>
                </a:gridCol>
                <a:gridCol w="1716505">
                  <a:extLst>
                    <a:ext uri="{9D8B030D-6E8A-4147-A177-3AD203B41FA5}">
                      <a16:colId xmlns:a16="http://schemas.microsoft.com/office/drawing/2014/main" val="4086340003"/>
                    </a:ext>
                  </a:extLst>
                </a:gridCol>
                <a:gridCol w="1026695">
                  <a:extLst>
                    <a:ext uri="{9D8B030D-6E8A-4147-A177-3AD203B41FA5}">
                      <a16:colId xmlns:a16="http://schemas.microsoft.com/office/drawing/2014/main" val="2645990578"/>
                    </a:ext>
                  </a:extLst>
                </a:gridCol>
                <a:gridCol w="1427747">
                  <a:extLst>
                    <a:ext uri="{9D8B030D-6E8A-4147-A177-3AD203B41FA5}">
                      <a16:colId xmlns:a16="http://schemas.microsoft.com/office/drawing/2014/main" val="3840906730"/>
                    </a:ext>
                  </a:extLst>
                </a:gridCol>
                <a:gridCol w="882316">
                  <a:extLst>
                    <a:ext uri="{9D8B030D-6E8A-4147-A177-3AD203B41FA5}">
                      <a16:colId xmlns:a16="http://schemas.microsoft.com/office/drawing/2014/main" val="1069707783"/>
                    </a:ext>
                  </a:extLst>
                </a:gridCol>
                <a:gridCol w="914400">
                  <a:extLst>
                    <a:ext uri="{9D8B030D-6E8A-4147-A177-3AD203B41FA5}">
                      <a16:colId xmlns:a16="http://schemas.microsoft.com/office/drawing/2014/main" val="3549456228"/>
                    </a:ext>
                  </a:extLst>
                </a:gridCol>
                <a:gridCol w="2069431">
                  <a:extLst>
                    <a:ext uri="{9D8B030D-6E8A-4147-A177-3AD203B41FA5}">
                      <a16:colId xmlns:a16="http://schemas.microsoft.com/office/drawing/2014/main" val="3867907216"/>
                    </a:ext>
                  </a:extLst>
                </a:gridCol>
                <a:gridCol w="577516">
                  <a:extLst>
                    <a:ext uri="{9D8B030D-6E8A-4147-A177-3AD203B41FA5}">
                      <a16:colId xmlns:a16="http://schemas.microsoft.com/office/drawing/2014/main" val="76303013"/>
                    </a:ext>
                  </a:extLst>
                </a:gridCol>
                <a:gridCol w="802820">
                  <a:extLst>
                    <a:ext uri="{9D8B030D-6E8A-4147-A177-3AD203B41FA5}">
                      <a16:colId xmlns:a16="http://schemas.microsoft.com/office/drawing/2014/main" val="871780120"/>
                    </a:ext>
                  </a:extLst>
                </a:gridCol>
                <a:gridCol w="528675">
                  <a:extLst>
                    <a:ext uri="{9D8B030D-6E8A-4147-A177-3AD203B41FA5}">
                      <a16:colId xmlns:a16="http://schemas.microsoft.com/office/drawing/2014/main" val="268778653"/>
                    </a:ext>
                  </a:extLst>
                </a:gridCol>
              </a:tblGrid>
              <a:tr h="110255">
                <a:tc rowSpan="2">
                  <a:txBody>
                    <a:bodyPr/>
                    <a:lstStyle/>
                    <a:p>
                      <a:pPr algn="ctr" fontAlgn="ctr"/>
                      <a:r>
                        <a:rPr lang="es-CO" sz="1200" b="1" u="none" strike="noStrike" dirty="0">
                          <a:solidFill>
                            <a:schemeClr val="bg1"/>
                          </a:solidFill>
                          <a:effectLst/>
                        </a:rPr>
                        <a:t>Hitos</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rowSpan="2">
                  <a:txBody>
                    <a:bodyPr/>
                    <a:lstStyle/>
                    <a:p>
                      <a:pPr algn="ctr" fontAlgn="ctr"/>
                      <a:r>
                        <a:rPr lang="es-CO" sz="1200" b="1" u="none" strike="noStrike" dirty="0">
                          <a:solidFill>
                            <a:schemeClr val="bg1"/>
                          </a:solidFill>
                          <a:effectLst/>
                        </a:rPr>
                        <a:t>Indicador</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rowSpan="2">
                  <a:txBody>
                    <a:bodyPr/>
                    <a:lstStyle/>
                    <a:p>
                      <a:pPr algn="ctr" fontAlgn="ctr"/>
                      <a:r>
                        <a:rPr lang="es-CO" sz="1200" b="1" u="none" strike="noStrike" dirty="0">
                          <a:solidFill>
                            <a:schemeClr val="bg1"/>
                          </a:solidFill>
                          <a:effectLst/>
                        </a:rPr>
                        <a:t>Actividades</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rowSpan="2">
                  <a:txBody>
                    <a:bodyPr/>
                    <a:lstStyle/>
                    <a:p>
                      <a:pPr algn="ctr" fontAlgn="ctr"/>
                      <a:r>
                        <a:rPr lang="es-CO" sz="1200" b="1" u="none" strike="noStrike" dirty="0">
                          <a:solidFill>
                            <a:schemeClr val="bg1"/>
                          </a:solidFill>
                          <a:effectLst/>
                        </a:rPr>
                        <a:t>Área Involucrada</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rowSpan="2">
                  <a:txBody>
                    <a:bodyPr/>
                    <a:lstStyle/>
                    <a:p>
                      <a:pPr algn="ctr" fontAlgn="ctr"/>
                      <a:r>
                        <a:rPr lang="es-CO" sz="1200" b="1" u="none" strike="noStrike" dirty="0">
                          <a:solidFill>
                            <a:schemeClr val="bg1"/>
                          </a:solidFill>
                          <a:effectLst/>
                        </a:rPr>
                        <a:t>Resultado Esperado/ Producto</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gridSpan="2">
                  <a:txBody>
                    <a:bodyPr/>
                    <a:lstStyle/>
                    <a:p>
                      <a:pPr algn="ctr" fontAlgn="ctr"/>
                      <a:r>
                        <a:rPr lang="es-CO" sz="1200" b="1" u="none" strike="noStrike" dirty="0">
                          <a:solidFill>
                            <a:schemeClr val="bg1"/>
                          </a:solidFill>
                          <a:effectLst/>
                        </a:rPr>
                        <a:t>VIGENCIA 2020</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solidFill>
                      <a:schemeClr val="accent5">
                        <a:lumMod val="75000"/>
                      </a:schemeClr>
                    </a:solidFill>
                  </a:tcPr>
                </a:tc>
                <a:tc hMerge="1">
                  <a:txBody>
                    <a:bodyPr/>
                    <a:lstStyle/>
                    <a:p>
                      <a:endParaRPr lang="es-CO"/>
                    </a:p>
                  </a:txBody>
                  <a:tcPr/>
                </a:tc>
                <a:tc hMerge="1">
                  <a:txBody>
                    <a:bodyPr/>
                    <a:lstStyle/>
                    <a:p>
                      <a:pPr algn="ctr" fontAlgn="b"/>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extLst>
                  <a:ext uri="{0D108BD9-81ED-4DB2-BD59-A6C34878D82A}">
                    <a16:rowId xmlns:a16="http://schemas.microsoft.com/office/drawing/2014/main" val="3171478006"/>
                  </a:ext>
                </a:extLst>
              </a:tr>
              <a:tr h="78127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200" b="1" u="none" strike="noStrike" dirty="0">
                          <a:solidFill>
                            <a:schemeClr val="bg1"/>
                          </a:solidFill>
                          <a:effectLst/>
                        </a:rPr>
                        <a:t>Fecha de Inicio</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a:txBody>
                    <a:bodyPr/>
                    <a:lstStyle/>
                    <a:p>
                      <a:pPr algn="ctr" fontAlgn="ctr"/>
                      <a:r>
                        <a:rPr lang="es-CO" sz="1200" b="1" u="none" strike="noStrike" dirty="0">
                          <a:solidFill>
                            <a:schemeClr val="bg1"/>
                          </a:solidFill>
                          <a:effectLst/>
                        </a:rPr>
                        <a:t>Fecha Fin</a:t>
                      </a:r>
                      <a:endParaRPr lang="es-CO" sz="1200" b="1" i="0" u="none" strike="noStrike" dirty="0">
                        <a:solidFill>
                          <a:schemeClr val="bg1"/>
                        </a:solidFill>
                        <a:effectLst/>
                        <a:latin typeface="Calibri" panose="020F0502020204030204" pitchFamily="34" charset="0"/>
                      </a:endParaRPr>
                    </a:p>
                  </a:txBody>
                  <a:tcPr marL="5833" marR="5833" marT="5833" marB="0" anchor="ctr">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1290506616"/>
                  </a:ext>
                </a:extLst>
              </a:tr>
              <a:tr h="815836">
                <a:tc rowSpan="4">
                  <a:txBody>
                    <a:bodyPr/>
                    <a:lstStyle/>
                    <a:p>
                      <a:pPr algn="l" fontAlgn="ctr"/>
                      <a:r>
                        <a:rPr lang="es-CO" sz="1200" u="none" strike="noStrike" dirty="0">
                          <a:effectLst/>
                        </a:rPr>
                        <a:t>3.  Estrategia comercial y de relacionamiento con el cliente </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rowSpan="4">
                  <a:txBody>
                    <a:bodyPr/>
                    <a:lstStyle/>
                    <a:p>
                      <a:pPr algn="l" fontAlgn="ctr"/>
                      <a:r>
                        <a:rPr lang="es-CO" sz="1200" u="none" strike="noStrike" dirty="0">
                          <a:effectLst/>
                        </a:rPr>
                        <a:t> Estrategia implementada </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a:txBody>
                    <a:bodyPr/>
                    <a:lstStyle/>
                    <a:p>
                      <a:pPr algn="l" fontAlgn="ctr"/>
                      <a:r>
                        <a:rPr lang="es-CO" sz="1200" u="none" strike="noStrike" dirty="0">
                          <a:effectLst/>
                        </a:rPr>
                        <a:t>Definir estrategia comercial </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rowSpan="4">
                  <a:txBody>
                    <a:bodyPr/>
                    <a:lstStyle/>
                    <a:p>
                      <a:pPr algn="ctr" fontAlgn="ctr"/>
                      <a:r>
                        <a:rPr lang="es-CO" sz="1200" u="none" strike="noStrike" dirty="0">
                          <a:effectLst/>
                        </a:rPr>
                        <a:t>Gerencia Comercial con apoyo de todas las áreas</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a:txBody>
                    <a:bodyPr/>
                    <a:lstStyle/>
                    <a:p>
                      <a:pPr algn="l" fontAlgn="ctr"/>
                      <a:r>
                        <a:rPr lang="es-CO" sz="1200" u="none" strike="noStrike" dirty="0">
                          <a:effectLst/>
                        </a:rPr>
                        <a:t>Estrategia Comercial</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a:txBody>
                    <a:bodyPr/>
                    <a:lstStyle/>
                    <a:p>
                      <a:pPr algn="ctr" fontAlgn="ctr"/>
                      <a:r>
                        <a:rPr lang="es-CO" sz="1200" b="0" i="0" u="none" strike="noStrike" dirty="0">
                          <a:solidFill>
                            <a:srgbClr val="000000"/>
                          </a:solidFill>
                          <a:effectLst/>
                          <a:latin typeface="Calibri" panose="020F0502020204030204" pitchFamily="34" charset="0"/>
                        </a:rPr>
                        <a:t>1/03/2020</a:t>
                      </a:r>
                    </a:p>
                  </a:txBody>
                  <a:tcPr marL="9525" marR="9525" marT="9525" marB="0" anchor="ctr">
                    <a:solidFill>
                      <a:srgbClr val="DCE1F4"/>
                    </a:solidFill>
                  </a:tcPr>
                </a:tc>
                <a:tc>
                  <a:txBody>
                    <a:bodyPr/>
                    <a:lstStyle/>
                    <a:p>
                      <a:pPr algn="ctr" fontAlgn="ctr"/>
                      <a:r>
                        <a:rPr lang="es-CO" sz="1200" b="1" i="0" u="none" strike="noStrike" dirty="0">
                          <a:solidFill>
                            <a:srgbClr val="FF0000"/>
                          </a:solidFill>
                          <a:effectLst/>
                          <a:latin typeface="Calibri" panose="020F0502020204030204" pitchFamily="34" charset="0"/>
                        </a:rPr>
                        <a:t>31/08/2020</a:t>
                      </a:r>
                    </a:p>
                  </a:txBody>
                  <a:tcPr marL="9525" marR="9525" marT="9525" marB="0" anchor="ctr">
                    <a:solidFill>
                      <a:srgbClr val="DCE1F4"/>
                    </a:solidFill>
                  </a:tcPr>
                </a:tc>
                <a:tc>
                  <a:txBody>
                    <a:bodyPr/>
                    <a:lstStyle/>
                    <a:p>
                      <a:pPr algn="just" fontAlgn="ctr"/>
                      <a:r>
                        <a:rPr lang="es-CO" sz="1200" b="0" i="0" u="none" strike="noStrike" dirty="0">
                          <a:solidFill>
                            <a:srgbClr val="000000"/>
                          </a:solidFill>
                          <a:effectLst/>
                          <a:latin typeface="Calibri" panose="020F0502020204030204" pitchFamily="34" charset="0"/>
                        </a:rPr>
                        <a:t>Se remite documento y presentación de Estrategia Comercial de </a:t>
                      </a:r>
                      <a:r>
                        <a:rPr lang="es-CO" sz="1200" b="0" i="0" u="none" strike="noStrike" dirty="0" err="1">
                          <a:solidFill>
                            <a:srgbClr val="000000"/>
                          </a:solidFill>
                          <a:effectLst/>
                          <a:latin typeface="Calibri" panose="020F0502020204030204" pitchFamily="34" charset="0"/>
                        </a:rPr>
                        <a:t>ENTerritorio</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DCE1F4"/>
                    </a:solidFill>
                  </a:tcPr>
                </a:tc>
                <a:tc rowSpan="4">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solidFill>
                      <a:srgbClr val="DCE1F4"/>
                    </a:solidFill>
                  </a:tcPr>
                </a:tc>
                <a:extLst>
                  <a:ext uri="{0D108BD9-81ED-4DB2-BD59-A6C34878D82A}">
                    <a16:rowId xmlns:a16="http://schemas.microsoft.com/office/drawing/2014/main" val="2636169263"/>
                  </a:ext>
                </a:extLst>
              </a:tr>
              <a:tr h="2310450">
                <a:tc vMerge="1">
                  <a:txBody>
                    <a:bodyPr/>
                    <a:lstStyle/>
                    <a:p>
                      <a:endParaRPr lang="es-CO"/>
                    </a:p>
                  </a:txBody>
                  <a:tcPr/>
                </a:tc>
                <a:tc vMerge="1">
                  <a:txBody>
                    <a:bodyPr/>
                    <a:lstStyle/>
                    <a:p>
                      <a:endParaRPr lang="es-CO"/>
                    </a:p>
                  </a:txBody>
                  <a:tcPr/>
                </a:tc>
                <a:tc>
                  <a:txBody>
                    <a:bodyPr/>
                    <a:lstStyle/>
                    <a:p>
                      <a:pPr algn="l" fontAlgn="ctr"/>
                      <a:r>
                        <a:rPr lang="es-CO" sz="1200" u="none" strike="noStrike" dirty="0">
                          <a:effectLst/>
                        </a:rPr>
                        <a:t>Establecer estrategia de relacionamiento con el cliente </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vMerge="1">
                  <a:txBody>
                    <a:bodyPr/>
                    <a:lstStyle/>
                    <a:p>
                      <a:endParaRPr lang="es-CO"/>
                    </a:p>
                  </a:txBody>
                  <a:tcPr/>
                </a:tc>
                <a:tc>
                  <a:txBody>
                    <a:bodyPr/>
                    <a:lstStyle/>
                    <a:p>
                      <a:pPr algn="l" fontAlgn="ctr"/>
                      <a:r>
                        <a:rPr lang="es-CO" sz="1200" u="none" strike="noStrike">
                          <a:effectLst/>
                        </a:rPr>
                        <a:t>Estrategia de relacionamiento</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a:txBody>
                    <a:bodyPr/>
                    <a:lstStyle/>
                    <a:p>
                      <a:pPr algn="ctr" fontAlgn="ctr"/>
                      <a:r>
                        <a:rPr lang="es-CO" sz="1200" b="0" i="0" u="none" strike="noStrike">
                          <a:solidFill>
                            <a:srgbClr val="000000"/>
                          </a:solidFill>
                          <a:effectLst/>
                          <a:latin typeface="Calibri" panose="020F0502020204030204" pitchFamily="34" charset="0"/>
                        </a:rPr>
                        <a:t>1/03/2020</a:t>
                      </a:r>
                      <a:endParaRPr lang="es-CO" sz="12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ctr" fontAlgn="ctr"/>
                      <a:r>
                        <a:rPr lang="es-CO" sz="1200" b="1" i="0" u="none" strike="noStrike">
                          <a:solidFill>
                            <a:srgbClr val="FF0000"/>
                          </a:solidFill>
                          <a:effectLst/>
                          <a:latin typeface="Calibri" panose="020F0502020204030204" pitchFamily="34" charset="0"/>
                        </a:rPr>
                        <a:t>31/08/2020</a:t>
                      </a:r>
                      <a:endParaRPr lang="es-CO" sz="1200" b="1" i="0" u="none" strike="noStrike" dirty="0">
                        <a:solidFill>
                          <a:srgbClr val="FF0000"/>
                        </a:solidFill>
                        <a:effectLst/>
                        <a:latin typeface="Calibri" panose="020F0502020204030204" pitchFamily="34" charset="0"/>
                      </a:endParaRPr>
                    </a:p>
                  </a:txBody>
                  <a:tcPr marL="9525" marR="9525" marT="9525" marB="0" anchor="ctr">
                    <a:solidFill>
                      <a:srgbClr val="DCE1F4"/>
                    </a:solidFill>
                  </a:tcPr>
                </a:tc>
                <a:tc>
                  <a:txBody>
                    <a:bodyPr/>
                    <a:lstStyle/>
                    <a:p>
                      <a:pPr algn="just" fontAlgn="ctr"/>
                      <a:r>
                        <a:rPr lang="es-CO" sz="1200" b="0" i="0" u="none" strike="noStrike" dirty="0">
                          <a:solidFill>
                            <a:srgbClr val="000000"/>
                          </a:solidFill>
                          <a:effectLst/>
                          <a:latin typeface="Calibri" panose="020F0502020204030204" pitchFamily="34" charset="0"/>
                        </a:rPr>
                        <a:t>Documento elaborado, socializado en comité de gerencia y entregado</a:t>
                      </a:r>
                    </a:p>
                  </a:txBody>
                  <a:tcPr marL="5833" marR="5833" marT="5833" marB="0" anchor="ctr">
                    <a:solidFill>
                      <a:srgbClr val="DCE1F4"/>
                    </a:solidFill>
                  </a:tcPr>
                </a:tc>
                <a:tc>
                  <a:txBody>
                    <a:bodyPr/>
                    <a:lstStyle/>
                    <a:p>
                      <a:pPr algn="ctr" fontAlgn="ctr"/>
                      <a:r>
                        <a:rPr lang="es-CO" sz="1100" b="0" i="0" u="none" strike="noStrike">
                          <a:solidFill>
                            <a:srgbClr val="000000"/>
                          </a:solidFill>
                          <a:effectLst/>
                          <a:latin typeface="Calibri" panose="020F0502020204030204" pitchFamily="34" charset="0"/>
                        </a:rPr>
                        <a:t>100%</a:t>
                      </a: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DCE1F4"/>
                    </a:solidFill>
                  </a:tcPr>
                </a:tc>
                <a:tc vMerge="1">
                  <a:txBody>
                    <a:bodyPr/>
                    <a:lstStyle/>
                    <a:p>
                      <a:endParaRPr lang="es-CO"/>
                    </a:p>
                  </a:txBody>
                  <a:tcPr/>
                </a:tc>
                <a:extLst>
                  <a:ext uri="{0D108BD9-81ED-4DB2-BD59-A6C34878D82A}">
                    <a16:rowId xmlns:a16="http://schemas.microsoft.com/office/drawing/2014/main" val="1165438593"/>
                  </a:ext>
                </a:extLst>
              </a:tr>
              <a:tr h="754747">
                <a:tc vMerge="1">
                  <a:txBody>
                    <a:bodyPr/>
                    <a:lstStyle/>
                    <a:p>
                      <a:endParaRPr lang="es-CO"/>
                    </a:p>
                  </a:txBody>
                  <a:tcPr/>
                </a:tc>
                <a:tc vMerge="1">
                  <a:txBody>
                    <a:bodyPr/>
                    <a:lstStyle/>
                    <a:p>
                      <a:endParaRPr lang="es-CO"/>
                    </a:p>
                  </a:txBody>
                  <a:tcPr/>
                </a:tc>
                <a:tc>
                  <a:txBody>
                    <a:bodyPr/>
                    <a:lstStyle/>
                    <a:p>
                      <a:pPr algn="l" fontAlgn="ctr"/>
                      <a:r>
                        <a:rPr lang="es-CO" sz="1200" u="none" strike="noStrike" dirty="0">
                          <a:effectLst/>
                        </a:rPr>
                        <a:t>Definir estrategia de transferencia de conocimiento al territorio </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vMerge="1">
                  <a:txBody>
                    <a:bodyPr/>
                    <a:lstStyle/>
                    <a:p>
                      <a:endParaRPr lang="es-CO"/>
                    </a:p>
                  </a:txBody>
                  <a:tcPr/>
                </a:tc>
                <a:tc>
                  <a:txBody>
                    <a:bodyPr/>
                    <a:lstStyle/>
                    <a:p>
                      <a:pPr algn="l" fontAlgn="ctr"/>
                      <a:r>
                        <a:rPr lang="es-CO" sz="1200" u="none" strike="noStrike">
                          <a:effectLst/>
                        </a:rPr>
                        <a:t>Estrategia de transferencia de conocimiento</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a:txBody>
                    <a:bodyPr/>
                    <a:lstStyle/>
                    <a:p>
                      <a:pPr algn="ctr" fontAlgn="ctr"/>
                      <a:r>
                        <a:rPr lang="es-CO" sz="1200" b="0" i="0" u="none" strike="noStrike">
                          <a:solidFill>
                            <a:srgbClr val="000000"/>
                          </a:solidFill>
                          <a:effectLst/>
                          <a:latin typeface="Calibri" panose="020F0502020204030204" pitchFamily="34" charset="0"/>
                        </a:rPr>
                        <a:t>1/06/2020</a:t>
                      </a:r>
                      <a:endParaRPr lang="es-CO" sz="12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ctr" fontAlgn="ctr"/>
                      <a:r>
                        <a:rPr lang="es-CO" sz="1200" b="1" i="0" u="none" strike="noStrike">
                          <a:solidFill>
                            <a:srgbClr val="FF0000"/>
                          </a:solidFill>
                          <a:effectLst/>
                          <a:latin typeface="Calibri" panose="020F0502020204030204" pitchFamily="34" charset="0"/>
                        </a:rPr>
                        <a:t>30/12/2020</a:t>
                      </a:r>
                      <a:endParaRPr lang="es-CO" sz="1200" b="1" i="0" u="none" strike="noStrike" dirty="0">
                        <a:solidFill>
                          <a:srgbClr val="FF0000"/>
                        </a:solidFill>
                        <a:effectLst/>
                        <a:latin typeface="Calibri" panose="020F0502020204030204" pitchFamily="34" charset="0"/>
                      </a:endParaRPr>
                    </a:p>
                  </a:txBody>
                  <a:tcPr marL="9525" marR="9525" marT="9525" marB="0" anchor="ctr">
                    <a:solidFill>
                      <a:srgbClr val="DCE1F4"/>
                    </a:solidFill>
                  </a:tcPr>
                </a:tc>
                <a:tc>
                  <a:txBody>
                    <a:bodyPr/>
                    <a:lstStyle/>
                    <a:p>
                      <a:pPr algn="just" fontAlgn="ctr"/>
                      <a:r>
                        <a:rPr lang="es-CO" sz="1200" b="0" i="0" u="none" strike="noStrike">
                          <a:solidFill>
                            <a:srgbClr val="000000"/>
                          </a:solidFill>
                          <a:effectLst/>
                          <a:latin typeface="Calibri" panose="020F0502020204030204" pitchFamily="34" charset="0"/>
                        </a:rPr>
                        <a:t>-</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a:txBody>
                    <a:bodyPr/>
                    <a:lstStyle/>
                    <a:p>
                      <a:pPr algn="ctr" fontAlgn="ctr"/>
                      <a:r>
                        <a:rPr lang="es-CO" sz="1100" b="0" i="0" u="none" strike="noStrike">
                          <a:solidFill>
                            <a:srgbClr val="000000"/>
                          </a:solidFill>
                          <a:effectLst/>
                          <a:latin typeface="Calibri" panose="020F0502020204030204" pitchFamily="34" charset="0"/>
                        </a:rPr>
                        <a:t>0%</a:t>
                      </a: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57%</a:t>
                      </a:r>
                    </a:p>
                  </a:txBody>
                  <a:tcPr marL="9525" marR="9525" marT="9525" marB="0" anchor="ctr">
                    <a:solidFill>
                      <a:srgbClr val="DCE1F4"/>
                    </a:solidFill>
                  </a:tcPr>
                </a:tc>
                <a:tc vMerge="1">
                  <a:txBody>
                    <a:bodyPr/>
                    <a:lstStyle/>
                    <a:p>
                      <a:endParaRPr lang="es-CO"/>
                    </a:p>
                  </a:txBody>
                  <a:tcPr/>
                </a:tc>
                <a:extLst>
                  <a:ext uri="{0D108BD9-81ED-4DB2-BD59-A6C34878D82A}">
                    <a16:rowId xmlns:a16="http://schemas.microsoft.com/office/drawing/2014/main" val="2618714696"/>
                  </a:ext>
                </a:extLst>
              </a:tr>
              <a:tr h="947105">
                <a:tc vMerge="1">
                  <a:txBody>
                    <a:bodyPr/>
                    <a:lstStyle/>
                    <a:p>
                      <a:endParaRPr lang="es-CO"/>
                    </a:p>
                  </a:txBody>
                  <a:tcPr/>
                </a:tc>
                <a:tc vMerge="1">
                  <a:txBody>
                    <a:bodyPr/>
                    <a:lstStyle/>
                    <a:p>
                      <a:endParaRPr lang="es-CO"/>
                    </a:p>
                  </a:txBody>
                  <a:tcPr/>
                </a:tc>
                <a:tc>
                  <a:txBody>
                    <a:bodyPr/>
                    <a:lstStyle/>
                    <a:p>
                      <a:pPr algn="l" fontAlgn="ctr"/>
                      <a:r>
                        <a:rPr lang="es-CO" sz="1200" u="none" strike="noStrike" dirty="0">
                          <a:effectLst/>
                        </a:rPr>
                        <a:t>Implementar estrategia comercial </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vMerge="1">
                  <a:txBody>
                    <a:bodyPr/>
                    <a:lstStyle/>
                    <a:p>
                      <a:endParaRPr lang="es-CO"/>
                    </a:p>
                  </a:txBody>
                  <a:tcPr/>
                </a:tc>
                <a:tc>
                  <a:txBody>
                    <a:bodyPr/>
                    <a:lstStyle/>
                    <a:p>
                      <a:pPr algn="l" fontAlgn="ctr"/>
                      <a:r>
                        <a:rPr lang="es-CO" sz="1200" u="none" strike="noStrike">
                          <a:effectLst/>
                        </a:rPr>
                        <a:t> Mecanismo de seguimiento a implementación de estrategia comercial</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a:txBody>
                    <a:bodyPr/>
                    <a:lstStyle/>
                    <a:p>
                      <a:pPr algn="ctr" fontAlgn="ctr"/>
                      <a:r>
                        <a:rPr lang="es-CO" sz="1200" b="0" i="0" u="none" strike="noStrike">
                          <a:solidFill>
                            <a:srgbClr val="000000"/>
                          </a:solidFill>
                          <a:effectLst/>
                          <a:latin typeface="Calibri" panose="020F0502020204030204" pitchFamily="34" charset="0"/>
                        </a:rPr>
                        <a:t>1/10/2020</a:t>
                      </a:r>
                      <a:endParaRPr lang="es-CO" sz="12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ctr" fontAlgn="ctr"/>
                      <a:r>
                        <a:rPr lang="es-CO" sz="1200" b="1" i="0" u="none" strike="noStrike">
                          <a:solidFill>
                            <a:srgbClr val="FF0000"/>
                          </a:solidFill>
                          <a:effectLst/>
                          <a:latin typeface="Calibri" panose="020F0502020204030204" pitchFamily="34" charset="0"/>
                        </a:rPr>
                        <a:t>31/12/2020</a:t>
                      </a:r>
                      <a:endParaRPr lang="es-CO" sz="1200" b="1" i="0" u="none" strike="noStrike" dirty="0">
                        <a:solidFill>
                          <a:srgbClr val="FF0000"/>
                        </a:solidFill>
                        <a:effectLst/>
                        <a:latin typeface="Calibri" panose="020F0502020204030204" pitchFamily="34" charset="0"/>
                      </a:endParaRPr>
                    </a:p>
                  </a:txBody>
                  <a:tcPr marL="9525" marR="9525" marT="9525" marB="0" anchor="ctr">
                    <a:solidFill>
                      <a:srgbClr val="DCE1F4"/>
                    </a:solidFill>
                  </a:tcPr>
                </a:tc>
                <a:tc>
                  <a:txBody>
                    <a:bodyPr/>
                    <a:lstStyle/>
                    <a:p>
                      <a:pPr algn="just" fontAlgn="ctr"/>
                      <a:r>
                        <a:rPr lang="es-CO" sz="1200" b="0" i="0" u="none" strike="noStrike">
                          <a:solidFill>
                            <a:srgbClr val="000000"/>
                          </a:solidFill>
                          <a:effectLst/>
                          <a:latin typeface="Calibri" panose="020F0502020204030204" pitchFamily="34" charset="0"/>
                        </a:rPr>
                        <a:t>-</a:t>
                      </a:r>
                      <a:endParaRPr lang="es-CO" sz="1200" b="0" i="0" u="none" strike="noStrike" dirty="0">
                        <a:solidFill>
                          <a:srgbClr val="000000"/>
                        </a:solidFill>
                        <a:effectLst/>
                        <a:latin typeface="Calibri" panose="020F0502020204030204" pitchFamily="34" charset="0"/>
                      </a:endParaRPr>
                    </a:p>
                  </a:txBody>
                  <a:tcPr marL="5833" marR="5833" marT="5833" marB="0" anchor="ctr">
                    <a:solidFill>
                      <a:srgbClr val="DCE1F4"/>
                    </a:solidFill>
                  </a:tcPr>
                </a:tc>
                <a:tc>
                  <a:txBody>
                    <a:bodyPr/>
                    <a:lstStyle/>
                    <a:p>
                      <a:pPr algn="ctr" fontAlgn="ctr"/>
                      <a:r>
                        <a:rPr lang="es-CO" sz="1100" b="0" i="0" u="none" strike="noStrike">
                          <a:solidFill>
                            <a:srgbClr val="000000"/>
                          </a:solidFill>
                          <a:effectLst/>
                          <a:latin typeface="Calibri" panose="020F0502020204030204" pitchFamily="34" charset="0"/>
                        </a:rPr>
                        <a:t>0%</a:t>
                      </a: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9525" marR="9525" marT="9525" marB="0" anchor="ctr">
                    <a:solidFill>
                      <a:srgbClr val="DCE1F4"/>
                    </a:solidFill>
                  </a:tcPr>
                </a:tc>
                <a:tc vMerge="1">
                  <a:txBody>
                    <a:bodyPr/>
                    <a:lstStyle/>
                    <a:p>
                      <a:endParaRPr lang="es-CO"/>
                    </a:p>
                  </a:txBody>
                  <a:tcPr/>
                </a:tc>
                <a:extLst>
                  <a:ext uri="{0D108BD9-81ED-4DB2-BD59-A6C34878D82A}">
                    <a16:rowId xmlns:a16="http://schemas.microsoft.com/office/drawing/2014/main" val="740901257"/>
                  </a:ext>
                </a:extLst>
              </a:tr>
            </a:tbl>
          </a:graphicData>
        </a:graphic>
      </p:graphicFrame>
    </p:spTree>
    <p:extLst>
      <p:ext uri="{BB962C8B-B14F-4D97-AF65-F5344CB8AC3E}">
        <p14:creationId xmlns:p14="http://schemas.microsoft.com/office/powerpoint/2010/main" val="92326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700242E8-2F25-496D-9CD4-9F555415EA6D}"/>
              </a:ext>
            </a:extLst>
          </p:cNvPr>
          <p:cNvGraphicFramePr>
            <a:graphicFrameLocks/>
          </p:cNvGraphicFramePr>
          <p:nvPr/>
        </p:nvGraphicFramePr>
        <p:xfrm>
          <a:off x="433042" y="715309"/>
          <a:ext cx="4408280" cy="55002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7F3D8885-0640-4634-8710-371C33BE5C11}"/>
              </a:ext>
            </a:extLst>
          </p:cNvPr>
          <p:cNvGraphicFramePr>
            <a:graphicFrameLocks/>
          </p:cNvGraphicFramePr>
          <p:nvPr/>
        </p:nvGraphicFramePr>
        <p:xfrm>
          <a:off x="746760" y="899161"/>
          <a:ext cx="5349240" cy="4968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a:extLst>
              <a:ext uri="{FF2B5EF4-FFF2-40B4-BE49-F238E27FC236}">
                <a16:creationId xmlns:a16="http://schemas.microsoft.com/office/drawing/2014/main" id="{A4E00CCC-E569-4C51-AD8E-368967A19F34}"/>
              </a:ext>
            </a:extLst>
          </p:cNvPr>
          <p:cNvGraphicFramePr>
            <a:graphicFrameLocks noGrp="1"/>
          </p:cNvGraphicFramePr>
          <p:nvPr>
            <p:extLst>
              <p:ext uri="{D42A27DB-BD31-4B8C-83A1-F6EECF244321}">
                <p14:modId xmlns:p14="http://schemas.microsoft.com/office/powerpoint/2010/main" val="1572788758"/>
              </p:ext>
            </p:extLst>
          </p:nvPr>
        </p:nvGraphicFramePr>
        <p:xfrm>
          <a:off x="141313" y="725646"/>
          <a:ext cx="11909373" cy="5497032"/>
        </p:xfrm>
        <a:graphic>
          <a:graphicData uri="http://schemas.openxmlformats.org/drawingml/2006/table">
            <a:tbl>
              <a:tblPr/>
              <a:tblGrid>
                <a:gridCol w="869340">
                  <a:extLst>
                    <a:ext uri="{9D8B030D-6E8A-4147-A177-3AD203B41FA5}">
                      <a16:colId xmlns:a16="http://schemas.microsoft.com/office/drawing/2014/main" val="14024796"/>
                    </a:ext>
                  </a:extLst>
                </a:gridCol>
                <a:gridCol w="898358">
                  <a:extLst>
                    <a:ext uri="{9D8B030D-6E8A-4147-A177-3AD203B41FA5}">
                      <a16:colId xmlns:a16="http://schemas.microsoft.com/office/drawing/2014/main" val="430438675"/>
                    </a:ext>
                  </a:extLst>
                </a:gridCol>
                <a:gridCol w="1652336">
                  <a:extLst>
                    <a:ext uri="{9D8B030D-6E8A-4147-A177-3AD203B41FA5}">
                      <a16:colId xmlns:a16="http://schemas.microsoft.com/office/drawing/2014/main" val="2958727485"/>
                    </a:ext>
                  </a:extLst>
                </a:gridCol>
                <a:gridCol w="1283369">
                  <a:extLst>
                    <a:ext uri="{9D8B030D-6E8A-4147-A177-3AD203B41FA5}">
                      <a16:colId xmlns:a16="http://schemas.microsoft.com/office/drawing/2014/main" val="982969114"/>
                    </a:ext>
                  </a:extLst>
                </a:gridCol>
                <a:gridCol w="1379621">
                  <a:extLst>
                    <a:ext uri="{9D8B030D-6E8A-4147-A177-3AD203B41FA5}">
                      <a16:colId xmlns:a16="http://schemas.microsoft.com/office/drawing/2014/main" val="1722678297"/>
                    </a:ext>
                  </a:extLst>
                </a:gridCol>
                <a:gridCol w="786063">
                  <a:extLst>
                    <a:ext uri="{9D8B030D-6E8A-4147-A177-3AD203B41FA5}">
                      <a16:colId xmlns:a16="http://schemas.microsoft.com/office/drawing/2014/main" val="4131042422"/>
                    </a:ext>
                  </a:extLst>
                </a:gridCol>
                <a:gridCol w="866274">
                  <a:extLst>
                    <a:ext uri="{9D8B030D-6E8A-4147-A177-3AD203B41FA5}">
                      <a16:colId xmlns:a16="http://schemas.microsoft.com/office/drawing/2014/main" val="2374541506"/>
                    </a:ext>
                  </a:extLst>
                </a:gridCol>
                <a:gridCol w="2620411">
                  <a:extLst>
                    <a:ext uri="{9D8B030D-6E8A-4147-A177-3AD203B41FA5}">
                      <a16:colId xmlns:a16="http://schemas.microsoft.com/office/drawing/2014/main" val="4034708972"/>
                    </a:ext>
                  </a:extLst>
                </a:gridCol>
                <a:gridCol w="517867">
                  <a:extLst>
                    <a:ext uri="{9D8B030D-6E8A-4147-A177-3AD203B41FA5}">
                      <a16:colId xmlns:a16="http://schemas.microsoft.com/office/drawing/2014/main" val="191363580"/>
                    </a:ext>
                  </a:extLst>
                </a:gridCol>
                <a:gridCol w="517867">
                  <a:extLst>
                    <a:ext uri="{9D8B030D-6E8A-4147-A177-3AD203B41FA5}">
                      <a16:colId xmlns:a16="http://schemas.microsoft.com/office/drawing/2014/main" val="3653621634"/>
                    </a:ext>
                  </a:extLst>
                </a:gridCol>
                <a:gridCol w="517867">
                  <a:extLst>
                    <a:ext uri="{9D8B030D-6E8A-4147-A177-3AD203B41FA5}">
                      <a16:colId xmlns:a16="http://schemas.microsoft.com/office/drawing/2014/main" val="1756153991"/>
                    </a:ext>
                  </a:extLst>
                </a:gridCol>
              </a:tblGrid>
              <a:tr h="201017">
                <a:tc rowSpan="2">
                  <a:txBody>
                    <a:bodyPr/>
                    <a:lstStyle/>
                    <a:p>
                      <a:pPr algn="ctr" fontAlgn="ctr"/>
                      <a:r>
                        <a:rPr lang="es-CO" sz="1100" b="1" i="0" u="none" strike="noStrike" dirty="0">
                          <a:solidFill>
                            <a:schemeClr val="bg1"/>
                          </a:solidFill>
                          <a:effectLst/>
                          <a:latin typeface="+mn-lt"/>
                        </a:rPr>
                        <a:t>Hitos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Indicador</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Actividades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Área Involucrada</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l" fontAlgn="ctr"/>
                      <a:r>
                        <a:rPr lang="es-CO" sz="1100" b="1" i="0" u="none" strike="noStrike" dirty="0">
                          <a:solidFill>
                            <a:schemeClr val="bg1"/>
                          </a:solidFill>
                          <a:effectLst/>
                          <a:latin typeface="+mn-lt"/>
                        </a:rPr>
                        <a:t>Resultado Esperado/ Producto</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gridSpan="2">
                  <a:txBody>
                    <a:bodyPr/>
                    <a:lstStyle/>
                    <a:p>
                      <a:pPr algn="ctr" fontAlgn="ctr"/>
                      <a:r>
                        <a:rPr lang="es-CO" sz="1200" b="1" i="0" u="none" strike="noStrike" dirty="0">
                          <a:solidFill>
                            <a:schemeClr val="bg1"/>
                          </a:solidFill>
                          <a:effectLst/>
                          <a:latin typeface="Calibri" panose="020F0502020204030204" pitchFamily="34" charset="0"/>
                        </a:rPr>
                        <a:t>VIGENCIA 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tc>
                <a:tc h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542139263"/>
                  </a:ext>
                </a:extLst>
              </a:tr>
              <a:tr h="640741">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chemeClr val="bg1"/>
                          </a:solidFill>
                          <a:effectLst/>
                          <a:latin typeface="+mn-lt"/>
                        </a:rPr>
                        <a:t>Fecha de Inicio</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u="none" strike="noStrike" dirty="0">
                          <a:solidFill>
                            <a:schemeClr val="bg1"/>
                          </a:solidFill>
                          <a:effectLst/>
                          <a:latin typeface="+mn-lt"/>
                        </a:rPr>
                        <a:t>Fecha Fin</a:t>
                      </a:r>
                      <a:endParaRPr lang="es-CO" sz="1100" b="1" i="0" u="none" strike="noStrike" dirty="0">
                        <a:solidFill>
                          <a:schemeClr val="bg1"/>
                        </a:solidFill>
                        <a:effectLst/>
                        <a:latin typeface="+mn-lt"/>
                      </a:endParaRPr>
                    </a:p>
                    <a:p>
                      <a:endParaRPr lang="es-CO" sz="1100" dirty="0">
                        <a:solidFill>
                          <a:schemeClr val="bg1"/>
                        </a:solidFill>
                        <a:latin typeface="+mn-lt"/>
                      </a:endParaRPr>
                    </a:p>
                  </a:txBody>
                  <a:tcPr marL="2451" marR="2451" marT="2451"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lnT w="6350" cap="flat" cmpd="sng" algn="ctr">
                      <a:solidFill>
                        <a:srgbClr val="000000"/>
                      </a:solidFill>
                      <a:prstDash val="solid"/>
                      <a:round/>
                      <a:headEnd type="none" w="med" len="med"/>
                      <a:tailEnd type="none" w="med" len="med"/>
                    </a:lnT>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210467035"/>
                  </a:ext>
                </a:extLst>
              </a:tr>
              <a:tr h="634076">
                <a:tc rowSpan="5">
                  <a:txBody>
                    <a:bodyPr/>
                    <a:lstStyle/>
                    <a:p>
                      <a:pPr algn="l" fontAlgn="ctr"/>
                      <a:r>
                        <a:rPr lang="es-CO" sz="1100" b="0" i="0" u="none" strike="noStrike" dirty="0">
                          <a:solidFill>
                            <a:schemeClr val="tx1"/>
                          </a:solidFill>
                          <a:effectLst/>
                          <a:latin typeface="+mn-lt"/>
                        </a:rPr>
                        <a:t>4.  Implementación del nuevo modelo de negocio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rowSpan="5">
                  <a:txBody>
                    <a:bodyPr/>
                    <a:lstStyle/>
                    <a:p>
                      <a:pPr algn="ctr" fontAlgn="ctr"/>
                      <a:r>
                        <a:rPr lang="es-CO" sz="1100" b="0" i="0" u="none" strike="noStrike" dirty="0">
                          <a:solidFill>
                            <a:schemeClr val="tx1"/>
                          </a:solidFill>
                          <a:effectLst/>
                          <a:latin typeface="+mn-lt"/>
                        </a:rPr>
                        <a:t> Documentos ajustados y aprobados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l" fontAlgn="ctr"/>
                      <a:r>
                        <a:rPr lang="es-CO" sz="1100" b="0" i="0" u="none" strike="noStrike" dirty="0">
                          <a:solidFill>
                            <a:schemeClr val="tx1"/>
                          </a:solidFill>
                          <a:effectLst/>
                          <a:latin typeface="+mn-lt"/>
                        </a:rPr>
                        <a:t>Socialización de criterios no negociables con el cliente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rowSpan="5">
                  <a:txBody>
                    <a:bodyPr/>
                    <a:lstStyle/>
                    <a:p>
                      <a:pPr algn="ctr" fontAlgn="ctr"/>
                      <a:r>
                        <a:rPr lang="es-CO" sz="1100" b="0" i="0" u="none" strike="noStrike" dirty="0">
                          <a:solidFill>
                            <a:schemeClr val="tx1"/>
                          </a:solidFill>
                          <a:effectLst/>
                          <a:latin typeface="+mn-lt"/>
                        </a:rPr>
                        <a:t>Subgerencias de Estructuración, Subgerencia de Desarrollo de Proyectos, Subgerencia Financiera y Subgerencia de Operaciones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l" fontAlgn="ctr"/>
                      <a:r>
                        <a:rPr lang="es-CO" sz="1100" b="0" i="0" u="none" strike="noStrike" dirty="0">
                          <a:solidFill>
                            <a:schemeClr val="tx1"/>
                          </a:solidFill>
                          <a:effectLst/>
                          <a:latin typeface="+mn-lt"/>
                        </a:rPr>
                        <a:t>Lista de asistencia a jornadas de socialización de criterios no negociables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mn-lt"/>
                        </a:rPr>
                        <a:t>6/07/2020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mn-lt"/>
                        </a:rPr>
                        <a:t>18/12/2020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chemeClr val="tx1"/>
                          </a:solidFill>
                          <a:effectLst/>
                          <a:uLnTx/>
                          <a:uFillTx/>
                          <a:latin typeface="+mn-lt"/>
                          <a:ea typeface="+mn-ea"/>
                          <a:cs typeface="+mn-cs"/>
                        </a:rPr>
                        <a:t>Se realizó la socialización de criterios no negociables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DFBDC"/>
                    </a:solidFill>
                  </a:tcPr>
                </a:tc>
                <a:tc rowSpan="5">
                  <a:txBody>
                    <a:bodyPr/>
                    <a:lstStyle/>
                    <a:p>
                      <a:pPr algn="ctr" fontAlgn="ctr"/>
                      <a:r>
                        <a:rPr lang="es-CO" sz="1100" b="0" i="0" u="none" strike="noStrike" dirty="0">
                          <a:solidFill>
                            <a:schemeClr val="tx1"/>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solidFill>
                      <a:srgbClr val="EDFBDC"/>
                    </a:solidFill>
                  </a:tcPr>
                </a:tc>
                <a:extLst>
                  <a:ext uri="{0D108BD9-81ED-4DB2-BD59-A6C34878D82A}">
                    <a16:rowId xmlns:a16="http://schemas.microsoft.com/office/drawing/2014/main" val="3962400655"/>
                  </a:ext>
                </a:extLst>
              </a:tr>
              <a:tr h="911010">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chemeClr val="tx1"/>
                          </a:solidFill>
                          <a:effectLst/>
                          <a:latin typeface="+mn-lt"/>
                        </a:rPr>
                        <a:t>Estandarización en pliegos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vMerge="1">
                  <a:txBody>
                    <a:bodyPr/>
                    <a:lstStyle/>
                    <a:p>
                      <a:endParaRPr lang="es-CO"/>
                    </a:p>
                  </a:txBody>
                  <a:tcPr/>
                </a:tc>
                <a:tc>
                  <a:txBody>
                    <a:bodyPr/>
                    <a:lstStyle/>
                    <a:p>
                      <a:pPr algn="l" fontAlgn="ctr"/>
                      <a:r>
                        <a:rPr lang="es-CO" sz="1100" b="0" i="0" u="none" strike="noStrike" dirty="0">
                          <a:solidFill>
                            <a:schemeClr val="tx1"/>
                          </a:solidFill>
                          <a:effectLst/>
                          <a:latin typeface="+mn-lt"/>
                        </a:rPr>
                        <a:t>Pliegos estandarizados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mn-lt"/>
                        </a:rPr>
                        <a:t>6/07/2020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mn-lt"/>
                        </a:rPr>
                        <a:t>18/12/2020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chemeClr val="tx1"/>
                          </a:solidFill>
                          <a:effectLst/>
                          <a:uLnTx/>
                          <a:uFillTx/>
                          <a:latin typeface="+mn-lt"/>
                          <a:ea typeface="+mn-ea"/>
                          <a:cs typeface="+mn-cs"/>
                        </a:rPr>
                        <a:t>Se actualizó el Anexo 5 - Minuta del Contrato, y : (i) Se efectuaron en los Términos y condiciones los ajustes derivados del proyecto de Manual de Contratación.</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extLst>
                  <a:ext uri="{0D108BD9-81ED-4DB2-BD59-A6C34878D82A}">
                    <a16:rowId xmlns:a16="http://schemas.microsoft.com/office/drawing/2014/main" val="710527066"/>
                  </a:ext>
                </a:extLst>
              </a:tr>
              <a:tr h="841522">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chemeClr val="tx1"/>
                          </a:solidFill>
                          <a:effectLst/>
                          <a:latin typeface="+mn-lt"/>
                        </a:rPr>
                        <a:t>Estandarización de minuta general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vMerge="1">
                  <a:txBody>
                    <a:bodyPr/>
                    <a:lstStyle/>
                    <a:p>
                      <a:endParaRPr lang="es-CO"/>
                    </a:p>
                  </a:txBody>
                  <a:tcPr/>
                </a:tc>
                <a:tc>
                  <a:txBody>
                    <a:bodyPr/>
                    <a:lstStyle/>
                    <a:p>
                      <a:pPr algn="l" fontAlgn="ctr"/>
                      <a:r>
                        <a:rPr lang="es-CO" sz="1100" b="0" i="0" u="none" strike="noStrike">
                          <a:solidFill>
                            <a:schemeClr val="tx1"/>
                          </a:solidFill>
                          <a:effectLst/>
                          <a:latin typeface="+mn-lt"/>
                        </a:rPr>
                        <a:t>Minuta estandarizada</a:t>
                      </a:r>
                      <a:endParaRPr lang="es-CO" sz="1100" b="0" i="0" u="none" strike="noStrike" dirty="0">
                        <a:solidFill>
                          <a:schemeClr val="tx1"/>
                        </a:solidFill>
                        <a:effectLst/>
                        <a:latin typeface="+mn-lt"/>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a:solidFill>
                            <a:schemeClr val="tx1"/>
                          </a:solidFill>
                          <a:effectLst/>
                          <a:latin typeface="+mn-lt"/>
                        </a:rPr>
                        <a:t>6/07/2020</a:t>
                      </a:r>
                      <a:endParaRPr lang="es-CO" sz="1100" b="0" i="0" u="none" strike="noStrike" dirty="0">
                        <a:solidFill>
                          <a:schemeClr val="tx1"/>
                        </a:solidFill>
                        <a:effectLst/>
                        <a:latin typeface="+mn-lt"/>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a:solidFill>
                            <a:schemeClr val="tx1"/>
                          </a:solidFill>
                          <a:effectLst/>
                          <a:latin typeface="+mn-lt"/>
                        </a:rPr>
                        <a:t>18/12/2020</a:t>
                      </a:r>
                      <a:endParaRPr lang="es-CO" sz="1100" b="0" i="0" u="none" strike="noStrike" dirty="0">
                        <a:solidFill>
                          <a:schemeClr val="tx1"/>
                        </a:solidFill>
                        <a:effectLst/>
                        <a:latin typeface="+mn-lt"/>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schemeClr val="tx1"/>
                          </a:solidFill>
                          <a:effectLst/>
                          <a:uLnTx/>
                          <a:uFillTx/>
                          <a:latin typeface="+mn-lt"/>
                          <a:ea typeface="+mn-ea"/>
                          <a:cs typeface="+mn-cs"/>
                        </a:rPr>
                        <a:t>Teniendo en cuenta la inclusión del articulo 16 del manual de contratación, este se ajusto con los proyectos de minuta, los cuales están en versión preliminar.</a:t>
                      </a:r>
                      <a:endParaRPr kumimoji="0" lang="es-CO" sz="1100" b="0" i="0" u="none" strike="noStrike" kern="1200" cap="none" spc="0" normalizeH="0" baseline="0" noProof="0" dirty="0">
                        <a:ln>
                          <a:noFill/>
                        </a:ln>
                        <a:solidFill>
                          <a:schemeClr val="tx1"/>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a:solidFill>
                            <a:schemeClr val="tx1"/>
                          </a:solidFill>
                          <a:effectLst/>
                          <a:latin typeface="Calibri" panose="020F0502020204030204" pitchFamily="34" charset="0"/>
                        </a:rPr>
                        <a:t>70%</a:t>
                      </a:r>
                      <a:endParaRPr lang="es-CO" sz="11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vMerge="1">
                  <a:txBody>
                    <a:bodyPr/>
                    <a:lstStyle/>
                    <a:p>
                      <a:endParaRPr lang="es-CO"/>
                    </a:p>
                  </a:txBody>
                  <a:tcPr/>
                </a:tc>
                <a:extLst>
                  <a:ext uri="{0D108BD9-81ED-4DB2-BD59-A6C34878D82A}">
                    <a16:rowId xmlns:a16="http://schemas.microsoft.com/office/drawing/2014/main" val="253681283"/>
                  </a:ext>
                </a:extLst>
              </a:tr>
              <a:tr h="1232883">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chemeClr val="tx1"/>
                          </a:solidFill>
                          <a:effectLst/>
                          <a:latin typeface="+mn-lt"/>
                        </a:rPr>
                        <a:t>Implementar banco de oferentes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vMerge="1">
                  <a:txBody>
                    <a:bodyPr/>
                    <a:lstStyle/>
                    <a:p>
                      <a:endParaRPr lang="es-CO"/>
                    </a:p>
                  </a:txBody>
                  <a:tcPr/>
                </a:tc>
                <a:tc>
                  <a:txBody>
                    <a:bodyPr/>
                    <a:lstStyle/>
                    <a:p>
                      <a:pPr algn="l" fontAlgn="ctr"/>
                      <a:r>
                        <a:rPr lang="es-CO" sz="1100" b="0" i="0" u="none" strike="noStrike">
                          <a:solidFill>
                            <a:schemeClr val="tx1"/>
                          </a:solidFill>
                          <a:effectLst/>
                          <a:latin typeface="+mn-lt"/>
                        </a:rPr>
                        <a:t>Banco de oferentes implementado</a:t>
                      </a:r>
                      <a:endParaRPr lang="es-CO" sz="1100" b="0" i="0" u="none" strike="noStrike" dirty="0">
                        <a:solidFill>
                          <a:schemeClr val="tx1"/>
                        </a:solidFill>
                        <a:effectLst/>
                        <a:latin typeface="+mn-lt"/>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a:solidFill>
                            <a:schemeClr val="tx1"/>
                          </a:solidFill>
                          <a:effectLst/>
                          <a:latin typeface="+mn-lt"/>
                        </a:rPr>
                        <a:t>6/07/2020</a:t>
                      </a:r>
                      <a:endParaRPr lang="es-CO" sz="1100" b="0" i="0" u="none" strike="noStrike" dirty="0">
                        <a:solidFill>
                          <a:schemeClr val="tx1"/>
                        </a:solidFill>
                        <a:effectLst/>
                        <a:latin typeface="+mn-lt"/>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a:solidFill>
                            <a:schemeClr val="tx1"/>
                          </a:solidFill>
                          <a:effectLst/>
                          <a:latin typeface="+mn-lt"/>
                        </a:rPr>
                        <a:t>18/12/2020</a:t>
                      </a:r>
                      <a:endParaRPr lang="es-CO" sz="1100" b="0" i="0" u="none" strike="noStrike" dirty="0">
                        <a:solidFill>
                          <a:schemeClr val="tx1"/>
                        </a:solidFill>
                        <a:effectLst/>
                        <a:latin typeface="+mn-lt"/>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chemeClr val="tx1"/>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vMerge="1">
                  <a:txBody>
                    <a:bodyPr/>
                    <a:lstStyle/>
                    <a:p>
                      <a:endParaRPr lang="es-CO"/>
                    </a:p>
                  </a:txBody>
                  <a:tcPr/>
                </a:tc>
                <a:extLst>
                  <a:ext uri="{0D108BD9-81ED-4DB2-BD59-A6C34878D82A}">
                    <a16:rowId xmlns:a16="http://schemas.microsoft.com/office/drawing/2014/main" val="3140343483"/>
                  </a:ext>
                </a:extLst>
              </a:tr>
              <a:tr h="945161">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chemeClr val="tx1"/>
                          </a:solidFill>
                          <a:effectLst/>
                          <a:latin typeface="+mn-lt"/>
                        </a:rPr>
                        <a:t>Evaluar y reasignar riesgos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vMerge="1">
                  <a:txBody>
                    <a:bodyPr/>
                    <a:lstStyle/>
                    <a:p>
                      <a:endParaRPr lang="es-CO"/>
                    </a:p>
                  </a:txBody>
                  <a:tcPr/>
                </a:tc>
                <a:tc>
                  <a:txBody>
                    <a:bodyPr/>
                    <a:lstStyle/>
                    <a:p>
                      <a:pPr algn="l" fontAlgn="ctr"/>
                      <a:r>
                        <a:rPr lang="es-CO" sz="1100" b="0" i="0" u="none" strike="noStrike">
                          <a:solidFill>
                            <a:schemeClr val="tx1"/>
                          </a:solidFill>
                          <a:effectLst/>
                          <a:latin typeface="+mn-lt"/>
                        </a:rPr>
                        <a:t>Riesgos evaluados y ajustados</a:t>
                      </a:r>
                      <a:endParaRPr lang="es-CO" sz="1100" b="0" i="0" u="none" strike="noStrike" dirty="0">
                        <a:solidFill>
                          <a:schemeClr val="tx1"/>
                        </a:solidFill>
                        <a:effectLst/>
                        <a:latin typeface="+mn-lt"/>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a:solidFill>
                            <a:schemeClr val="tx1"/>
                          </a:solidFill>
                          <a:effectLst/>
                          <a:latin typeface="+mn-lt"/>
                        </a:rPr>
                        <a:t>6/07/2020</a:t>
                      </a:r>
                      <a:endParaRPr lang="es-CO" sz="1100" b="0" i="0" u="none" strike="noStrike" dirty="0">
                        <a:solidFill>
                          <a:schemeClr val="tx1"/>
                        </a:solidFill>
                        <a:effectLst/>
                        <a:latin typeface="+mn-lt"/>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a:solidFill>
                            <a:schemeClr val="tx1"/>
                          </a:solidFill>
                          <a:effectLst/>
                          <a:latin typeface="+mn-lt"/>
                        </a:rPr>
                        <a:t>18/12/2020</a:t>
                      </a:r>
                      <a:endParaRPr lang="es-CO" sz="1100" b="0" i="0" u="none" strike="noStrike" dirty="0">
                        <a:solidFill>
                          <a:schemeClr val="tx1"/>
                        </a:solidFill>
                        <a:effectLst/>
                        <a:latin typeface="+mn-lt"/>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a:ln>
                            <a:noFill/>
                          </a:ln>
                          <a:solidFill>
                            <a:schemeClr val="tx1"/>
                          </a:solidFill>
                          <a:effectLst/>
                          <a:uLnTx/>
                          <a:uFillTx/>
                          <a:latin typeface="+mn-lt"/>
                          <a:ea typeface="+mn-ea"/>
                          <a:cs typeface="+mn-cs"/>
                        </a:rPr>
                        <a:t>-</a:t>
                      </a:r>
                      <a:endParaRPr kumimoji="0" lang="es-CO" sz="1100" b="0" i="0" u="none" strike="noStrike" kern="1200" cap="none" spc="0" normalizeH="0" baseline="0" noProof="0" dirty="0">
                        <a:ln>
                          <a:noFill/>
                        </a:ln>
                        <a:solidFill>
                          <a:schemeClr val="tx1"/>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a:solidFill>
                            <a:schemeClr val="tx1"/>
                          </a:solidFill>
                          <a:effectLst/>
                          <a:latin typeface="Calibri" panose="020F0502020204030204" pitchFamily="34" charset="0"/>
                        </a:rPr>
                        <a:t>0%</a:t>
                      </a:r>
                      <a:endParaRPr lang="es-CO" sz="11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chemeClr val="tx1"/>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vMerge="1">
                  <a:txBody>
                    <a:bodyPr/>
                    <a:lstStyle/>
                    <a:p>
                      <a:endParaRPr lang="es-CO"/>
                    </a:p>
                  </a:txBody>
                  <a:tcPr/>
                </a:tc>
                <a:extLst>
                  <a:ext uri="{0D108BD9-81ED-4DB2-BD59-A6C34878D82A}">
                    <a16:rowId xmlns:a16="http://schemas.microsoft.com/office/drawing/2014/main" val="3439510138"/>
                  </a:ext>
                </a:extLst>
              </a:tr>
            </a:tbl>
          </a:graphicData>
        </a:graphic>
      </p:graphicFrame>
      <p:sp>
        <p:nvSpPr>
          <p:cNvPr id="3" name="CuadroTexto 2">
            <a:extLst>
              <a:ext uri="{FF2B5EF4-FFF2-40B4-BE49-F238E27FC236}">
                <a16:creationId xmlns:a16="http://schemas.microsoft.com/office/drawing/2014/main" id="{844AD8A2-0F45-4F49-ACB2-A8F8D009EEDD}"/>
              </a:ext>
            </a:extLst>
          </p:cNvPr>
          <p:cNvSpPr txBox="1"/>
          <p:nvPr/>
        </p:nvSpPr>
        <p:spPr>
          <a:xfrm>
            <a:off x="4406695" y="115343"/>
            <a:ext cx="26727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2060"/>
                </a:solidFill>
                <a:effectLst/>
                <a:uLnTx/>
                <a:uFillTx/>
                <a:latin typeface="Calibri" panose="020F0502020204030204"/>
                <a:ea typeface="+mn-ea"/>
                <a:cs typeface="+mn-cs"/>
              </a:rPr>
              <a:t>Modelo de Negocio</a:t>
            </a:r>
          </a:p>
        </p:txBody>
      </p:sp>
    </p:spTree>
    <p:extLst>
      <p:ext uri="{BB962C8B-B14F-4D97-AF65-F5344CB8AC3E}">
        <p14:creationId xmlns:p14="http://schemas.microsoft.com/office/powerpoint/2010/main" val="389876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700242E8-2F25-496D-9CD4-9F555415EA6D}"/>
              </a:ext>
            </a:extLst>
          </p:cNvPr>
          <p:cNvGraphicFramePr>
            <a:graphicFrameLocks/>
          </p:cNvGraphicFramePr>
          <p:nvPr/>
        </p:nvGraphicFramePr>
        <p:xfrm>
          <a:off x="433042" y="715309"/>
          <a:ext cx="4408280" cy="55002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7F3D8885-0640-4634-8710-371C33BE5C11}"/>
              </a:ext>
            </a:extLst>
          </p:cNvPr>
          <p:cNvGraphicFramePr>
            <a:graphicFrameLocks/>
          </p:cNvGraphicFramePr>
          <p:nvPr/>
        </p:nvGraphicFramePr>
        <p:xfrm>
          <a:off x="433042" y="981291"/>
          <a:ext cx="5349240" cy="4968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a:extLst>
              <a:ext uri="{FF2B5EF4-FFF2-40B4-BE49-F238E27FC236}">
                <a16:creationId xmlns:a16="http://schemas.microsoft.com/office/drawing/2014/main" id="{A4E00CCC-E569-4C51-AD8E-368967A19F34}"/>
              </a:ext>
            </a:extLst>
          </p:cNvPr>
          <p:cNvGraphicFramePr>
            <a:graphicFrameLocks noGrp="1"/>
          </p:cNvGraphicFramePr>
          <p:nvPr>
            <p:extLst>
              <p:ext uri="{D42A27DB-BD31-4B8C-83A1-F6EECF244321}">
                <p14:modId xmlns:p14="http://schemas.microsoft.com/office/powerpoint/2010/main" val="2542906780"/>
              </p:ext>
            </p:extLst>
          </p:nvPr>
        </p:nvGraphicFramePr>
        <p:xfrm>
          <a:off x="159027" y="458381"/>
          <a:ext cx="11792342" cy="5997952"/>
        </p:xfrm>
        <a:graphic>
          <a:graphicData uri="http://schemas.openxmlformats.org/drawingml/2006/table">
            <a:tbl>
              <a:tblPr/>
              <a:tblGrid>
                <a:gridCol w="638660">
                  <a:extLst>
                    <a:ext uri="{9D8B030D-6E8A-4147-A177-3AD203B41FA5}">
                      <a16:colId xmlns:a16="http://schemas.microsoft.com/office/drawing/2014/main" val="14024796"/>
                    </a:ext>
                  </a:extLst>
                </a:gridCol>
                <a:gridCol w="967901">
                  <a:extLst>
                    <a:ext uri="{9D8B030D-6E8A-4147-A177-3AD203B41FA5}">
                      <a16:colId xmlns:a16="http://schemas.microsoft.com/office/drawing/2014/main" val="430438675"/>
                    </a:ext>
                  </a:extLst>
                </a:gridCol>
                <a:gridCol w="1781337">
                  <a:extLst>
                    <a:ext uri="{9D8B030D-6E8A-4147-A177-3AD203B41FA5}">
                      <a16:colId xmlns:a16="http://schemas.microsoft.com/office/drawing/2014/main" val="2958727485"/>
                    </a:ext>
                  </a:extLst>
                </a:gridCol>
                <a:gridCol w="993134">
                  <a:extLst>
                    <a:ext uri="{9D8B030D-6E8A-4147-A177-3AD203B41FA5}">
                      <a16:colId xmlns:a16="http://schemas.microsoft.com/office/drawing/2014/main" val="982969114"/>
                    </a:ext>
                  </a:extLst>
                </a:gridCol>
                <a:gridCol w="1928744">
                  <a:extLst>
                    <a:ext uri="{9D8B030D-6E8A-4147-A177-3AD203B41FA5}">
                      <a16:colId xmlns:a16="http://schemas.microsoft.com/office/drawing/2014/main" val="1722678297"/>
                    </a:ext>
                  </a:extLst>
                </a:gridCol>
                <a:gridCol w="864810">
                  <a:extLst>
                    <a:ext uri="{9D8B030D-6E8A-4147-A177-3AD203B41FA5}">
                      <a16:colId xmlns:a16="http://schemas.microsoft.com/office/drawing/2014/main" val="4131042422"/>
                    </a:ext>
                  </a:extLst>
                </a:gridCol>
                <a:gridCol w="879467">
                  <a:extLst>
                    <a:ext uri="{9D8B030D-6E8A-4147-A177-3AD203B41FA5}">
                      <a16:colId xmlns:a16="http://schemas.microsoft.com/office/drawing/2014/main" val="2374541506"/>
                    </a:ext>
                  </a:extLst>
                </a:gridCol>
                <a:gridCol w="1979154">
                  <a:extLst>
                    <a:ext uri="{9D8B030D-6E8A-4147-A177-3AD203B41FA5}">
                      <a16:colId xmlns:a16="http://schemas.microsoft.com/office/drawing/2014/main" val="4034708972"/>
                    </a:ext>
                  </a:extLst>
                </a:gridCol>
                <a:gridCol w="571100">
                  <a:extLst>
                    <a:ext uri="{9D8B030D-6E8A-4147-A177-3AD203B41FA5}">
                      <a16:colId xmlns:a16="http://schemas.microsoft.com/office/drawing/2014/main" val="191363580"/>
                    </a:ext>
                  </a:extLst>
                </a:gridCol>
                <a:gridCol w="669004">
                  <a:extLst>
                    <a:ext uri="{9D8B030D-6E8A-4147-A177-3AD203B41FA5}">
                      <a16:colId xmlns:a16="http://schemas.microsoft.com/office/drawing/2014/main" val="3653621634"/>
                    </a:ext>
                  </a:extLst>
                </a:gridCol>
                <a:gridCol w="519031">
                  <a:extLst>
                    <a:ext uri="{9D8B030D-6E8A-4147-A177-3AD203B41FA5}">
                      <a16:colId xmlns:a16="http://schemas.microsoft.com/office/drawing/2014/main" val="1756153991"/>
                    </a:ext>
                  </a:extLst>
                </a:gridCol>
              </a:tblGrid>
              <a:tr h="203905">
                <a:tc rowSpan="2">
                  <a:txBody>
                    <a:bodyPr/>
                    <a:lstStyle/>
                    <a:p>
                      <a:pPr algn="ctr" fontAlgn="ctr"/>
                      <a:r>
                        <a:rPr lang="es-CO" sz="1100" b="1" i="0" u="none" strike="noStrike" dirty="0">
                          <a:solidFill>
                            <a:schemeClr val="bg1"/>
                          </a:solidFill>
                          <a:effectLst/>
                          <a:latin typeface="+mn-lt"/>
                        </a:rPr>
                        <a:t>Hitos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Indicador</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Actividades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Área Involucrada</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l" fontAlgn="ctr"/>
                      <a:r>
                        <a:rPr lang="es-CO" sz="1100" b="1" i="0" u="none" strike="noStrike" dirty="0">
                          <a:solidFill>
                            <a:schemeClr val="bg1"/>
                          </a:solidFill>
                          <a:effectLst/>
                          <a:latin typeface="+mn-lt"/>
                        </a:rPr>
                        <a:t>Resultado Esperado/ Producto</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gridSpan="2">
                  <a:txBody>
                    <a:bodyPr/>
                    <a:lstStyle/>
                    <a:p>
                      <a:pPr algn="ctr" fontAlgn="ctr"/>
                      <a:r>
                        <a:rPr lang="es-CO" sz="1200" b="1" i="0" u="none" strike="noStrike" dirty="0">
                          <a:solidFill>
                            <a:schemeClr val="bg1"/>
                          </a:solidFill>
                          <a:effectLst/>
                          <a:latin typeface="Calibri" panose="020F0502020204030204" pitchFamily="34" charset="0"/>
                        </a:rPr>
                        <a:t>VIGENCIA 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tc>
                <a:tc h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542139263"/>
                  </a:ext>
                </a:extLst>
              </a:tr>
              <a:tr h="649948">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chemeClr val="bg1"/>
                          </a:solidFill>
                          <a:effectLst/>
                          <a:latin typeface="+mn-lt"/>
                        </a:rPr>
                        <a:t>Fecha de Inicio</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u="none" strike="noStrike" dirty="0">
                          <a:solidFill>
                            <a:schemeClr val="bg1"/>
                          </a:solidFill>
                          <a:effectLst/>
                          <a:latin typeface="+mn-lt"/>
                        </a:rPr>
                        <a:t>Fecha Fin</a:t>
                      </a:r>
                      <a:endParaRPr lang="es-CO" sz="1100" b="1" i="0" u="none" strike="noStrike" dirty="0">
                        <a:solidFill>
                          <a:schemeClr val="bg1"/>
                        </a:solidFill>
                        <a:effectLst/>
                        <a:latin typeface="+mn-lt"/>
                      </a:endParaRPr>
                    </a:p>
                    <a:p>
                      <a:endParaRPr lang="es-CO" sz="1100" dirty="0">
                        <a:solidFill>
                          <a:schemeClr val="bg1"/>
                        </a:solidFill>
                        <a:latin typeface="+mn-lt"/>
                      </a:endParaRPr>
                    </a:p>
                  </a:txBody>
                  <a:tcPr marL="2451" marR="2451" marT="2451"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lnT w="6350" cap="flat" cmpd="sng" algn="ctr">
                      <a:solidFill>
                        <a:srgbClr val="000000"/>
                      </a:solidFill>
                      <a:prstDash val="solid"/>
                      <a:round/>
                      <a:headEnd type="none" w="med" len="med"/>
                      <a:tailEnd type="none" w="med" len="med"/>
                    </a:lnT>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210467035"/>
                  </a:ext>
                </a:extLst>
              </a:tr>
              <a:tr h="322765">
                <a:tc rowSpan="4">
                  <a:txBody>
                    <a:bodyPr/>
                    <a:lstStyle/>
                    <a:p>
                      <a:pPr algn="l" fontAlgn="ctr"/>
                      <a:r>
                        <a:rPr lang="es-CO" sz="1100" b="0" i="0" u="none" strike="noStrike" dirty="0">
                          <a:solidFill>
                            <a:srgbClr val="000000"/>
                          </a:solidFill>
                          <a:effectLst/>
                          <a:latin typeface="+mn-lt"/>
                        </a:rPr>
                        <a:t>5. Ajuste al manual de Líneas de negocio</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4">
                  <a:txBody>
                    <a:bodyPr/>
                    <a:lstStyle/>
                    <a:p>
                      <a:pPr algn="ctr" fontAlgn="ctr"/>
                      <a:r>
                        <a:rPr lang="es-CO" sz="1100" b="0" i="0" u="none" strike="noStrike" dirty="0">
                          <a:solidFill>
                            <a:srgbClr val="000000"/>
                          </a:solidFill>
                          <a:effectLst/>
                          <a:latin typeface="+mn-lt"/>
                        </a:rPr>
                        <a:t>Manual de negocios ajustado</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CO" sz="1100" b="0" i="0" u="none" strike="noStrike" dirty="0">
                          <a:solidFill>
                            <a:srgbClr val="000000"/>
                          </a:solidFill>
                          <a:effectLst/>
                          <a:latin typeface="+mn-lt"/>
                        </a:rPr>
                        <a:t>Definición de criterios no negociables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4">
                  <a:txBody>
                    <a:bodyPr/>
                    <a:lstStyle/>
                    <a:p>
                      <a:pPr algn="ctr" fontAlgn="ctr"/>
                      <a:r>
                        <a:rPr lang="es-CO" sz="1100" b="0" i="0" u="none" strike="noStrike" dirty="0">
                          <a:solidFill>
                            <a:srgbClr val="000000"/>
                          </a:solidFill>
                          <a:effectLst/>
                          <a:latin typeface="+mn-lt"/>
                        </a:rPr>
                        <a:t>Subgerencias de Estructuración, Subgerencia de Desarrollo de Proyectos, Subgerencia Financiera y Subgerencia de Operaciones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CO" sz="1100" b="0" i="0" u="none" strike="noStrike" dirty="0">
                          <a:solidFill>
                            <a:srgbClr val="000000"/>
                          </a:solidFill>
                          <a:effectLst/>
                          <a:latin typeface="+mn-lt"/>
                        </a:rPr>
                        <a:t>Criterios no negociables definidos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mn-lt"/>
                        </a:rPr>
                        <a:t>6/04/2020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mn-lt"/>
                        </a:rPr>
                        <a:t>18/12/2020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tc rowSpan="4">
                  <a:txBody>
                    <a:bodyPr/>
                    <a:lstStyle/>
                    <a:p>
                      <a:pPr algn="ctr" fontAlgn="ctr"/>
                      <a:r>
                        <a:rPr lang="es-CO" sz="11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38951840"/>
                  </a:ext>
                </a:extLst>
              </a:tr>
              <a:tr h="803399">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rgbClr val="000000"/>
                          </a:solidFill>
                          <a:effectLst/>
                          <a:latin typeface="+mn-lt"/>
                        </a:rPr>
                        <a:t>Definir políticas de costeo para cada línea de negocio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s-CO"/>
                    </a:p>
                  </a:txBody>
                  <a:tcPr/>
                </a:tc>
                <a:tc>
                  <a:txBody>
                    <a:bodyPr/>
                    <a:lstStyle/>
                    <a:p>
                      <a:pPr algn="l" fontAlgn="ctr"/>
                      <a:r>
                        <a:rPr lang="es-CO" sz="1100" b="0" i="0" u="none" strike="noStrike" dirty="0">
                          <a:solidFill>
                            <a:srgbClr val="000000"/>
                          </a:solidFill>
                          <a:effectLst/>
                          <a:latin typeface="+mn-lt"/>
                        </a:rPr>
                        <a:t>Políticas de costeo por línea de negocio definidas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mn-lt"/>
                        </a:rPr>
                        <a:t>6/04/2020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mn-lt"/>
                        </a:rPr>
                        <a:t>31/12/2020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Se estableció el documento final para la modificación del Manual del costeo en el cual se reflejan algunos de los nuevos parámetros establecidos en la herramienta.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03649751"/>
                  </a:ext>
                </a:extLst>
              </a:tr>
              <a:tr h="563521">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rgbClr val="000000"/>
                          </a:solidFill>
                          <a:effectLst/>
                          <a:latin typeface="+mn-lt"/>
                        </a:rPr>
                        <a:t>Revisar y ajustar la metodología de cálculo prima riesgo por línea de negocio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s-CO"/>
                    </a:p>
                  </a:txBody>
                  <a:tcPr/>
                </a:tc>
                <a:tc>
                  <a:txBody>
                    <a:bodyPr/>
                    <a:lstStyle/>
                    <a:p>
                      <a:pPr algn="l" fontAlgn="ctr"/>
                      <a:r>
                        <a:rPr lang="es-CO" sz="1100" b="0" i="0" u="none" strike="noStrike" dirty="0">
                          <a:solidFill>
                            <a:srgbClr val="000000"/>
                          </a:solidFill>
                          <a:effectLst/>
                          <a:latin typeface="+mn-lt"/>
                        </a:rPr>
                        <a:t>Metodología de cálculo de prima de riesgo por línea de negocio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mn-lt"/>
                        </a:rPr>
                        <a:t>6/04/2020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mn-lt"/>
                        </a:rPr>
                        <a:t>18/12/2020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29713043"/>
                  </a:ext>
                </a:extLst>
              </a:tr>
              <a:tr h="482976">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rgbClr val="000000"/>
                          </a:solidFill>
                          <a:effectLst/>
                          <a:latin typeface="+mn-lt"/>
                        </a:rPr>
                        <a:t>Identificar las implicaciones del nuevo modelo de negocio en el manual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s-CO"/>
                    </a:p>
                  </a:txBody>
                  <a:tcPr/>
                </a:tc>
                <a:tc>
                  <a:txBody>
                    <a:bodyPr/>
                    <a:lstStyle/>
                    <a:p>
                      <a:pPr algn="l" fontAlgn="ctr"/>
                      <a:r>
                        <a:rPr lang="es-CO" sz="1100" b="0" i="0" u="none" strike="noStrike" dirty="0">
                          <a:solidFill>
                            <a:srgbClr val="000000"/>
                          </a:solidFill>
                          <a:effectLst/>
                          <a:latin typeface="+mn-lt"/>
                        </a:rPr>
                        <a:t>Documento con análisis de implicaciones del nuevo modelo de negocio</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mn-lt"/>
                        </a:rPr>
                        <a:t>6/07/2020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mn-lt"/>
                        </a:rPr>
                        <a:t>18/12/2020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8741006"/>
                  </a:ext>
                </a:extLst>
              </a:tr>
              <a:tr h="963610">
                <a:tc rowSpan="3">
                  <a:txBody>
                    <a:bodyPr/>
                    <a:lstStyle/>
                    <a:p>
                      <a:pPr algn="l" fontAlgn="ctr"/>
                      <a:r>
                        <a:rPr lang="es-CO" sz="1100" b="0" i="0" u="none" strike="noStrike" dirty="0">
                          <a:solidFill>
                            <a:srgbClr val="000000"/>
                          </a:solidFill>
                          <a:effectLst/>
                          <a:latin typeface="+mn-lt"/>
                        </a:rPr>
                        <a:t>6. Ajuste e implementación del Manual de Contratación</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3">
                  <a:txBody>
                    <a:bodyPr/>
                    <a:lstStyle/>
                    <a:p>
                      <a:pPr algn="ctr" fontAlgn="ctr"/>
                      <a:r>
                        <a:rPr lang="es-CO" sz="1100" b="0" i="0" u="none" strike="noStrike" dirty="0">
                          <a:solidFill>
                            <a:srgbClr val="000000"/>
                          </a:solidFill>
                          <a:effectLst/>
                          <a:latin typeface="+mn-lt"/>
                        </a:rPr>
                        <a:t>Número de procesos adjudicados en los tiempos establecidos en el manual / Número de procesos radicados o solicitados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ctr"/>
                      <a:r>
                        <a:rPr lang="es-CO" sz="1100" b="0" i="0" u="none" strike="noStrike" dirty="0">
                          <a:solidFill>
                            <a:srgbClr val="000000"/>
                          </a:solidFill>
                          <a:effectLst/>
                          <a:latin typeface="+mn-lt"/>
                        </a:rPr>
                        <a:t>Realizar los ajustes al manual de contratación acorde a los ajustes del modelo de negocio de la entidad</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3">
                  <a:txBody>
                    <a:bodyPr/>
                    <a:lstStyle/>
                    <a:p>
                      <a:pPr algn="ctr" fontAlgn="ctr"/>
                      <a:r>
                        <a:rPr lang="es-CO" sz="1100" b="0" i="0" u="none" strike="noStrike" dirty="0">
                          <a:solidFill>
                            <a:srgbClr val="000000"/>
                          </a:solidFill>
                          <a:effectLst/>
                          <a:latin typeface="+mn-lt"/>
                        </a:rPr>
                        <a:t>Subgerencia de Estructuración, Subgerencia de Desarrollo de Proyectos y Subgerencia de Operaciones</a:t>
                      </a:r>
                    </a:p>
                    <a:p>
                      <a:pPr algn="ctr" fontAlgn="ctr"/>
                      <a:r>
                        <a:rPr lang="es-CO" sz="1100" b="0" i="0" u="none" strike="noStrike" dirty="0">
                          <a:solidFill>
                            <a:srgbClr val="000000"/>
                          </a:solidFill>
                          <a:effectLst/>
                          <a:latin typeface="+mn-lt"/>
                        </a:rPr>
                        <a:t> </a:t>
                      </a:r>
                    </a:p>
                    <a:p>
                      <a:pPr algn="ctr" fontAlgn="ctr"/>
                      <a:r>
                        <a:rPr lang="es-CO" sz="1100" b="0" i="0" u="none" strike="noStrike" dirty="0">
                          <a:solidFill>
                            <a:srgbClr val="000000"/>
                          </a:solidFill>
                          <a:effectLst/>
                          <a:latin typeface="+mn-lt"/>
                        </a:rPr>
                        <a:t> </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ctr"/>
                      <a:r>
                        <a:rPr lang="es-CO" sz="1100" b="0" i="0" u="none" strike="noStrike" dirty="0">
                          <a:solidFill>
                            <a:srgbClr val="000000"/>
                          </a:solidFill>
                          <a:effectLst/>
                          <a:latin typeface="+mn-lt"/>
                        </a:rPr>
                        <a:t>Manual de contratación ajustado e implementado</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mn-lt"/>
                        </a:rPr>
                        <a:t>12/10/2020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mn-lt"/>
                        </a:rPr>
                        <a:t>18/12/2020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Se llevaron a cabo reuniones durante los meses de agosto y de septiembre con la finalidad</a:t>
                      </a: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de ultimar detalles con la gerencia, para la junta directiva del Manual de Contratación</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3">
                  <a:txBody>
                    <a:bodyPr/>
                    <a:lstStyle/>
                    <a:p>
                      <a:pPr algn="ctr" fontAlgn="ctr"/>
                      <a:r>
                        <a:rPr lang="es-CO" sz="1100" b="0" i="0" u="none" strike="noStrike" dirty="0">
                          <a:solidFill>
                            <a:srgbClr val="000000"/>
                          </a:solidFill>
                          <a:effectLst/>
                          <a:latin typeface="Calibri" panose="020F0502020204030204" pitchFamily="34" charset="0"/>
                        </a:rPr>
                        <a:t>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66069729"/>
                  </a:ext>
                </a:extLst>
              </a:tr>
              <a:tr h="1123821">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rgbClr val="000000"/>
                          </a:solidFill>
                          <a:effectLst/>
                          <a:latin typeface="+mn-lt"/>
                        </a:rPr>
                        <a:t>Socialización masiva con clientes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pPr algn="l" fontAlgn="ctr"/>
                      <a:endParaRPr lang="es-CO" sz="1200" b="0" i="0" u="none" strike="noStrike" dirty="0">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mn-lt"/>
                        </a:rPr>
                        <a:t>Soportes Jornadas de socialización</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mn-lt"/>
                        </a:rPr>
                        <a:t>6/07/2020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mn-lt"/>
                        </a:rPr>
                        <a:t>18/12/2020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El Manual fue publicado para comentarios y observaciones por parte de la ciudadanía en la plataforma dispuesta para tal fin en la página web de ENTerritorio desde el 02 de junio hasta el 26 de junio.</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2009343"/>
                  </a:ext>
                </a:extLst>
              </a:tr>
              <a:tr h="643187">
                <a:tc vMerge="1">
                  <a:txBody>
                    <a:bodyPr/>
                    <a:lstStyle/>
                    <a:p>
                      <a:endParaRPr lang="es-CO"/>
                    </a:p>
                  </a:txBody>
                  <a:tcPr/>
                </a:tc>
                <a:tc vMerge="1">
                  <a:txBody>
                    <a:bodyPr/>
                    <a:lstStyle/>
                    <a:p>
                      <a:endParaRPr lang="es-CO"/>
                    </a:p>
                  </a:txBody>
                  <a:tcPr/>
                </a:tc>
                <a:tc>
                  <a:txBody>
                    <a:bodyPr/>
                    <a:lstStyle/>
                    <a:p>
                      <a:pPr algn="l" fontAlgn="ctr"/>
                      <a:r>
                        <a:rPr lang="es-CO" sz="1100" b="0" i="0" u="none" strike="noStrike" dirty="0">
                          <a:solidFill>
                            <a:srgbClr val="000000"/>
                          </a:solidFill>
                          <a:effectLst/>
                          <a:latin typeface="+mn-lt"/>
                        </a:rPr>
                        <a:t>Aplicación en procesos radicados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pPr algn="l" fontAlgn="ctr"/>
                      <a:endParaRPr lang="es-CO" sz="1200" b="0" i="0" u="none" strike="noStrike" dirty="0">
                        <a:solidFill>
                          <a:srgbClr val="000000"/>
                        </a:solidFill>
                        <a:effectLst/>
                        <a:latin typeface="Calibri" panose="020F0502020204030204" pitchFamily="34" charset="0"/>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mn-lt"/>
                        </a:rPr>
                        <a:t>Soporte de socialización con clientes que manejen recursos del SGR (Menores procesos fallidos en reporte de procesos)</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mn-lt"/>
                        </a:rPr>
                        <a:t>6/07/2020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mn-lt"/>
                        </a:rPr>
                        <a:t>18/12/2020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74211552"/>
                  </a:ext>
                </a:extLst>
              </a:tr>
            </a:tbl>
          </a:graphicData>
        </a:graphic>
      </p:graphicFrame>
      <p:sp>
        <p:nvSpPr>
          <p:cNvPr id="7" name="CuadroTexto 6">
            <a:extLst>
              <a:ext uri="{FF2B5EF4-FFF2-40B4-BE49-F238E27FC236}">
                <a16:creationId xmlns:a16="http://schemas.microsoft.com/office/drawing/2014/main" id="{CFC4CC67-7DAC-48C6-84AD-5AF4527A147C}"/>
              </a:ext>
            </a:extLst>
          </p:cNvPr>
          <p:cNvSpPr txBox="1"/>
          <p:nvPr/>
        </p:nvSpPr>
        <p:spPr>
          <a:xfrm>
            <a:off x="4668252" y="0"/>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2060"/>
                </a:solidFill>
                <a:effectLst/>
                <a:uLnTx/>
                <a:uFillTx/>
                <a:latin typeface="Calibri" panose="020F0502020204030204"/>
                <a:ea typeface="+mn-ea"/>
                <a:cs typeface="+mn-cs"/>
              </a:rPr>
              <a:t>Modelo de Negocio</a:t>
            </a:r>
          </a:p>
        </p:txBody>
      </p:sp>
    </p:spTree>
    <p:extLst>
      <p:ext uri="{BB962C8B-B14F-4D97-AF65-F5344CB8AC3E}">
        <p14:creationId xmlns:p14="http://schemas.microsoft.com/office/powerpoint/2010/main" val="100044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700242E8-2F25-496D-9CD4-9F555415EA6D}"/>
              </a:ext>
            </a:extLst>
          </p:cNvPr>
          <p:cNvGraphicFramePr>
            <a:graphicFrameLocks/>
          </p:cNvGraphicFramePr>
          <p:nvPr/>
        </p:nvGraphicFramePr>
        <p:xfrm>
          <a:off x="433042" y="715309"/>
          <a:ext cx="4408280" cy="55002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7F3D8885-0640-4634-8710-371C33BE5C11}"/>
              </a:ext>
            </a:extLst>
          </p:cNvPr>
          <p:cNvGraphicFramePr>
            <a:graphicFrameLocks/>
          </p:cNvGraphicFramePr>
          <p:nvPr/>
        </p:nvGraphicFramePr>
        <p:xfrm>
          <a:off x="746760" y="899161"/>
          <a:ext cx="5349240" cy="4968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a:extLst>
              <a:ext uri="{FF2B5EF4-FFF2-40B4-BE49-F238E27FC236}">
                <a16:creationId xmlns:a16="http://schemas.microsoft.com/office/drawing/2014/main" id="{86C5B0DC-6BA3-48FB-B7B1-D620C0E08497}"/>
              </a:ext>
            </a:extLst>
          </p:cNvPr>
          <p:cNvGraphicFramePr>
            <a:graphicFrameLocks noGrp="1"/>
          </p:cNvGraphicFramePr>
          <p:nvPr/>
        </p:nvGraphicFramePr>
        <p:xfrm>
          <a:off x="312774" y="715309"/>
          <a:ext cx="11566451" cy="5186897"/>
        </p:xfrm>
        <a:graphic>
          <a:graphicData uri="http://schemas.openxmlformats.org/drawingml/2006/table">
            <a:tbl>
              <a:tblPr/>
              <a:tblGrid>
                <a:gridCol w="1941095">
                  <a:extLst>
                    <a:ext uri="{9D8B030D-6E8A-4147-A177-3AD203B41FA5}">
                      <a16:colId xmlns:a16="http://schemas.microsoft.com/office/drawing/2014/main" val="2801736609"/>
                    </a:ext>
                  </a:extLst>
                </a:gridCol>
                <a:gridCol w="1684421">
                  <a:extLst>
                    <a:ext uri="{9D8B030D-6E8A-4147-A177-3AD203B41FA5}">
                      <a16:colId xmlns:a16="http://schemas.microsoft.com/office/drawing/2014/main" val="2401923915"/>
                    </a:ext>
                  </a:extLst>
                </a:gridCol>
                <a:gridCol w="1331495">
                  <a:extLst>
                    <a:ext uri="{9D8B030D-6E8A-4147-A177-3AD203B41FA5}">
                      <a16:colId xmlns:a16="http://schemas.microsoft.com/office/drawing/2014/main" val="2397365113"/>
                    </a:ext>
                  </a:extLst>
                </a:gridCol>
                <a:gridCol w="1171073">
                  <a:extLst>
                    <a:ext uri="{9D8B030D-6E8A-4147-A177-3AD203B41FA5}">
                      <a16:colId xmlns:a16="http://schemas.microsoft.com/office/drawing/2014/main" val="1153818024"/>
                    </a:ext>
                  </a:extLst>
                </a:gridCol>
                <a:gridCol w="1556085">
                  <a:extLst>
                    <a:ext uri="{9D8B030D-6E8A-4147-A177-3AD203B41FA5}">
                      <a16:colId xmlns:a16="http://schemas.microsoft.com/office/drawing/2014/main" val="3371992870"/>
                    </a:ext>
                  </a:extLst>
                </a:gridCol>
                <a:gridCol w="699028">
                  <a:extLst>
                    <a:ext uri="{9D8B030D-6E8A-4147-A177-3AD203B41FA5}">
                      <a16:colId xmlns:a16="http://schemas.microsoft.com/office/drawing/2014/main" val="2052000992"/>
                    </a:ext>
                  </a:extLst>
                </a:gridCol>
                <a:gridCol w="888078">
                  <a:extLst>
                    <a:ext uri="{9D8B030D-6E8A-4147-A177-3AD203B41FA5}">
                      <a16:colId xmlns:a16="http://schemas.microsoft.com/office/drawing/2014/main" val="2661945165"/>
                    </a:ext>
                  </a:extLst>
                </a:gridCol>
                <a:gridCol w="715283">
                  <a:extLst>
                    <a:ext uri="{9D8B030D-6E8A-4147-A177-3AD203B41FA5}">
                      <a16:colId xmlns:a16="http://schemas.microsoft.com/office/drawing/2014/main" val="4160326123"/>
                    </a:ext>
                  </a:extLst>
                </a:gridCol>
                <a:gridCol w="526631">
                  <a:extLst>
                    <a:ext uri="{9D8B030D-6E8A-4147-A177-3AD203B41FA5}">
                      <a16:colId xmlns:a16="http://schemas.microsoft.com/office/drawing/2014/main" val="1150005048"/>
                    </a:ext>
                  </a:extLst>
                </a:gridCol>
                <a:gridCol w="526631">
                  <a:extLst>
                    <a:ext uri="{9D8B030D-6E8A-4147-A177-3AD203B41FA5}">
                      <a16:colId xmlns:a16="http://schemas.microsoft.com/office/drawing/2014/main" val="422536626"/>
                    </a:ext>
                  </a:extLst>
                </a:gridCol>
                <a:gridCol w="526631">
                  <a:extLst>
                    <a:ext uri="{9D8B030D-6E8A-4147-A177-3AD203B41FA5}">
                      <a16:colId xmlns:a16="http://schemas.microsoft.com/office/drawing/2014/main" val="2918422063"/>
                    </a:ext>
                  </a:extLst>
                </a:gridCol>
              </a:tblGrid>
              <a:tr h="315880">
                <a:tc rowSpan="2">
                  <a:txBody>
                    <a:bodyPr/>
                    <a:lstStyle/>
                    <a:p>
                      <a:pPr algn="ctr" fontAlgn="ctr"/>
                      <a:r>
                        <a:rPr lang="es-CO" sz="1100" b="1" i="0" u="none" strike="noStrike" dirty="0">
                          <a:solidFill>
                            <a:schemeClr val="bg1"/>
                          </a:solidFill>
                          <a:effectLst/>
                          <a:latin typeface="+mn-lt"/>
                        </a:rPr>
                        <a:t>Hitos</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Indicador</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Actividades</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Área Involucrada</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l" fontAlgn="ctr"/>
                      <a:r>
                        <a:rPr lang="es-CO" sz="1100" b="1" i="0" u="none" strike="noStrike" dirty="0">
                          <a:solidFill>
                            <a:schemeClr val="bg1"/>
                          </a:solidFill>
                          <a:effectLst/>
                          <a:latin typeface="+mn-lt"/>
                        </a:rPr>
                        <a:t>Resultado Esperado/ Producto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gridSpan="2">
                  <a:txBody>
                    <a:bodyPr/>
                    <a:lstStyle/>
                    <a:p>
                      <a:pPr algn="ctr" fontAlgn="ctr"/>
                      <a:r>
                        <a:rPr lang="es-CO" sz="1200" b="1" i="0" u="none" strike="noStrike" dirty="0">
                          <a:solidFill>
                            <a:schemeClr val="bg1"/>
                          </a:solidFill>
                          <a:effectLst/>
                          <a:latin typeface="Calibri" panose="020F0502020204030204" pitchFamily="34" charset="0"/>
                        </a:rPr>
                        <a:t>VIGENCIA 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tc>
                <a:tc h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158628836"/>
                  </a:ext>
                </a:extLst>
              </a:tr>
              <a:tr h="979279">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chemeClr val="bg1"/>
                          </a:solidFill>
                          <a:effectLst/>
                          <a:latin typeface="+mn-lt"/>
                        </a:rPr>
                        <a:t>Fecha de Inicio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s-CO" sz="1100" b="1" i="0" u="none" strike="noStrike" dirty="0">
                          <a:solidFill>
                            <a:schemeClr val="bg1"/>
                          </a:solidFill>
                          <a:effectLst/>
                          <a:latin typeface="+mn-lt"/>
                        </a:rPr>
                        <a:t>Fecha Fin</a:t>
                      </a:r>
                    </a:p>
                  </a:txBody>
                  <a:tcPr marL="5119" marR="5119" marT="5119"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lnT w="6350" cap="flat" cmpd="sng" algn="ctr">
                      <a:solidFill>
                        <a:srgbClr val="000000"/>
                      </a:solidFill>
                      <a:prstDash val="solid"/>
                      <a:round/>
                      <a:headEnd type="none" w="med" len="med"/>
                      <a:tailEnd type="none" w="med" len="med"/>
                    </a:lnT>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4093987543"/>
                  </a:ext>
                </a:extLst>
              </a:tr>
              <a:tr h="1214326">
                <a:tc>
                  <a:txBody>
                    <a:bodyPr/>
                    <a:lstStyle/>
                    <a:p>
                      <a:pPr algn="l" fontAlgn="ctr"/>
                      <a:r>
                        <a:rPr lang="es-CO" sz="1100" b="0" i="0" u="none" strike="noStrike" dirty="0">
                          <a:solidFill>
                            <a:srgbClr val="000000"/>
                          </a:solidFill>
                          <a:effectLst/>
                          <a:latin typeface="+mn-lt"/>
                        </a:rPr>
                        <a:t>7. Posicionamiento de la línea de estructuración: oferta de valor frente al mercado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4">
                  <a:txBody>
                    <a:bodyPr/>
                    <a:lstStyle/>
                    <a:p>
                      <a:pPr algn="l" fontAlgn="ctr"/>
                      <a:r>
                        <a:rPr lang="es-CO" sz="1100" b="0" i="0" u="none" strike="noStrike" dirty="0">
                          <a:solidFill>
                            <a:srgbClr val="000000"/>
                          </a:solidFill>
                          <a:effectLst/>
                          <a:latin typeface="+mn-lt"/>
                        </a:rPr>
                        <a:t>Incremento de en los ingresos generados por la línea de estructuración. (Línea Base 31 de diciembre 2019)</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s-CO" sz="1100" b="0" i="0" u="none" strike="noStrike" dirty="0">
                          <a:solidFill>
                            <a:srgbClr val="000000"/>
                          </a:solidFill>
                          <a:effectLst/>
                          <a:latin typeface="+mn-lt"/>
                        </a:rPr>
                        <a:t>Implementación de estrategia comercial</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4">
                  <a:txBody>
                    <a:bodyPr/>
                    <a:lstStyle/>
                    <a:p>
                      <a:pPr algn="ctr" fontAlgn="ctr"/>
                      <a:r>
                        <a:rPr lang="es-CO" sz="1100" b="0" i="0" u="none" strike="noStrike" dirty="0">
                          <a:solidFill>
                            <a:srgbClr val="000000"/>
                          </a:solidFill>
                          <a:effectLst/>
                          <a:latin typeface="+mn-lt"/>
                        </a:rPr>
                        <a:t>Subgerencia de Estructuración, Subgerencia de Desarrollo de Proyectos y Subgerencia de Operaciones</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fontAlgn="ctr"/>
                      <a:r>
                        <a:rPr lang="es-CO" sz="1100" b="0" i="0" u="none" strike="noStrike" dirty="0">
                          <a:solidFill>
                            <a:srgbClr val="000000"/>
                          </a:solidFill>
                          <a:effectLst/>
                          <a:latin typeface="+mn-lt"/>
                        </a:rPr>
                        <a:t>Matriz con reporte de proyectos estructurados (Nuevos contratos suscritos de estructuración de proyectos)</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mn-lt"/>
                        </a:rPr>
                        <a:t>6/07/2020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100" b="0" i="0" u="none" strike="noStrike" dirty="0">
                          <a:solidFill>
                            <a:srgbClr val="000000"/>
                          </a:solidFill>
                          <a:effectLst/>
                          <a:latin typeface="+mn-lt"/>
                        </a:rPr>
                        <a:t>18/12/2020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01588327"/>
                  </a:ext>
                </a:extLst>
              </a:tr>
              <a:tr h="1697108">
                <a:tc>
                  <a:txBody>
                    <a:bodyPr/>
                    <a:lstStyle/>
                    <a:p>
                      <a:pPr algn="l" fontAlgn="ctr"/>
                      <a:r>
                        <a:rPr lang="es-CO" sz="1100" b="0" i="0" u="none" strike="noStrike" dirty="0">
                          <a:solidFill>
                            <a:srgbClr val="000000"/>
                          </a:solidFill>
                          <a:effectLst/>
                          <a:latin typeface="+mn-lt"/>
                        </a:rPr>
                        <a:t>8. Implementación del anexo técnico para estructuración de proyectos</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vMerge="1">
                  <a:txBody>
                    <a:bodyPr/>
                    <a:lstStyle/>
                    <a:p>
                      <a:endParaRPr lang="es-CO"/>
                    </a:p>
                  </a:txBody>
                  <a:tcPr/>
                </a:tc>
                <a:tc>
                  <a:txBody>
                    <a:bodyPr/>
                    <a:lstStyle/>
                    <a:p>
                      <a:pPr algn="l" fontAlgn="ctr"/>
                      <a:r>
                        <a:rPr lang="es-CO" sz="1100" b="0" i="0" u="none" strike="noStrike" dirty="0">
                          <a:solidFill>
                            <a:srgbClr val="000000"/>
                          </a:solidFill>
                          <a:effectLst/>
                          <a:latin typeface="+mn-lt"/>
                        </a:rPr>
                        <a:t>Transferencia de conocimientos de  buenas prácticas de estructuración de proyectos, de manera transversal en la entidad</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vMerge="1">
                  <a:txBody>
                    <a:bodyPr/>
                    <a:lstStyle/>
                    <a:p>
                      <a:pPr algn="l" fontAlgn="ctr"/>
                      <a:endParaRPr lang="es-CO" sz="1200" b="0" i="0" u="none" strike="noStrike" dirty="0">
                        <a:solidFill>
                          <a:srgbClr val="000000"/>
                        </a:solidFill>
                        <a:effectLst/>
                        <a:latin typeface="Calibri" panose="020F0502020204030204" pitchFamily="34" charset="0"/>
                      </a:endParaRP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Formato de buenas prácticas diligenciado y socializado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rgbClr val="000000"/>
                          </a:solidFill>
                          <a:effectLst/>
                          <a:latin typeface="+mn-lt"/>
                        </a:rPr>
                        <a:t>6/07/2020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algn="ctr" fontAlgn="ctr"/>
                      <a:r>
                        <a:rPr lang="es-CO" sz="1100" b="0" i="0" u="none" strike="noStrike" dirty="0">
                          <a:solidFill>
                            <a:srgbClr val="000000"/>
                          </a:solidFill>
                          <a:effectLst/>
                          <a:latin typeface="+mn-lt"/>
                        </a:rPr>
                        <a:t>18/12/2020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BD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90742"/>
                  </a:ext>
                </a:extLst>
              </a:tr>
              <a:tr h="490152">
                <a:tc rowSpan="2">
                  <a:txBody>
                    <a:bodyPr/>
                    <a:lstStyle/>
                    <a:p>
                      <a:pPr algn="l" fontAlgn="ctr"/>
                      <a:r>
                        <a:rPr lang="es-CO" sz="1100" b="0" i="0" u="none" strike="noStrike" dirty="0">
                          <a:solidFill>
                            <a:srgbClr val="000000"/>
                          </a:solidFill>
                          <a:effectLst/>
                          <a:latin typeface="+mn-lt"/>
                        </a:rPr>
                        <a:t>9.  Crecimiento de la línea de estructuración </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vMerge="1">
                  <a:txBody>
                    <a:bodyPr/>
                    <a:lstStyle/>
                    <a:p>
                      <a:endParaRPr lang="es-CO"/>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rowSpan="2">
                  <a:txBody>
                    <a:bodyPr/>
                    <a:lstStyle/>
                    <a:p>
                      <a:pPr algn="l" fontAlgn="ctr"/>
                      <a:r>
                        <a:rPr lang="es-CO" sz="1100" b="0" i="0" u="none" strike="noStrike" dirty="0">
                          <a:solidFill>
                            <a:srgbClr val="000000"/>
                          </a:solidFill>
                          <a:effectLst/>
                          <a:latin typeface="+mn-lt"/>
                        </a:rPr>
                        <a:t>Seguimiento a la estructuración de proyectos</a:t>
                      </a:r>
                    </a:p>
                  </a:txBody>
                  <a:tcPr marL="5119" marR="5119" marT="5119"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vMerge="1">
                  <a:txBody>
                    <a:bodyPr/>
                    <a:lstStyle/>
                    <a:p>
                      <a:pPr algn="l" fontAlgn="ctr"/>
                      <a:endParaRPr lang="es-CO" sz="1200" b="0" i="0" u="none" strike="noStrike" dirty="0">
                        <a:solidFill>
                          <a:srgbClr val="000000"/>
                        </a:solidFill>
                        <a:effectLst/>
                        <a:latin typeface="Calibri" panose="020F0502020204030204" pitchFamily="34" charset="0"/>
                      </a:endParaRP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Matriz con información de nuevos negocios</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algn="ctr" fontAlgn="ctr"/>
                      <a:r>
                        <a:rPr lang="es-CO" sz="1100" b="0" i="0" u="none" strike="noStrike" dirty="0">
                          <a:solidFill>
                            <a:srgbClr val="000000"/>
                          </a:solidFill>
                          <a:effectLst/>
                          <a:latin typeface="+mn-lt"/>
                        </a:rPr>
                        <a:t>6/07/2020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algn="ctr" fontAlgn="ctr"/>
                      <a:r>
                        <a:rPr lang="es-CO" sz="1100" b="0" i="0" u="none" strike="noStrike" dirty="0">
                          <a:solidFill>
                            <a:srgbClr val="FF0000"/>
                          </a:solidFill>
                          <a:effectLst/>
                          <a:latin typeface="+mn-lt"/>
                        </a:rPr>
                        <a:t>31/12/2020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37185531"/>
                  </a:ext>
                </a:extLst>
              </a:tr>
              <a:tr h="490152">
                <a:tc vMerge="1">
                  <a:txBody>
                    <a:bodyPr/>
                    <a:lstStyle/>
                    <a:p>
                      <a:endParaRPr lang="es-CO"/>
                    </a:p>
                  </a:txBody>
                  <a:tcPr>
                    <a:lnT w="6350" cap="flat" cmpd="sng" algn="ctr">
                      <a:solidFill>
                        <a:srgbClr val="000000"/>
                      </a:solidFill>
                      <a:prstDash val="solid"/>
                      <a:round/>
                      <a:headEnd type="none" w="med" len="med"/>
                      <a:tailEnd type="none" w="med" len="med"/>
                    </a:lnT>
                  </a:tcPr>
                </a:tc>
                <a:tc vMerge="1">
                  <a:txBody>
                    <a:bodyPr/>
                    <a:lstStyle/>
                    <a:p>
                      <a:endParaRPr lang="es-CO"/>
                    </a:p>
                  </a:txBody>
                  <a:tcPr>
                    <a:lnT w="6350" cap="flat" cmpd="sng" algn="ctr">
                      <a:solidFill>
                        <a:srgbClr val="000000"/>
                      </a:solidFill>
                      <a:prstDash val="solid"/>
                      <a:round/>
                      <a:headEnd type="none" w="med" len="med"/>
                      <a:tailEnd type="none" w="med" len="med"/>
                    </a:lnT>
                  </a:tcPr>
                </a:tc>
                <a:tc vMerge="1">
                  <a:txBody>
                    <a:bodyPr/>
                    <a:lstStyle/>
                    <a:p>
                      <a:endParaRPr lang="es-CO"/>
                    </a:p>
                  </a:txBody>
                  <a:tcPr>
                    <a:lnT w="6350" cap="flat" cmpd="sng" algn="ctr">
                      <a:solidFill>
                        <a:srgbClr val="000000"/>
                      </a:solidFill>
                      <a:prstDash val="solid"/>
                      <a:round/>
                      <a:headEnd type="none" w="med" len="med"/>
                      <a:tailEnd type="none" w="med" len="med"/>
                    </a:lnT>
                  </a:tcPr>
                </a:tc>
                <a:tc vMerge="1">
                  <a:txBody>
                    <a:bodyPr/>
                    <a:lstStyle/>
                    <a:p>
                      <a:pPr algn="l" fontAlgn="ctr"/>
                      <a:endParaRPr lang="es-CO" sz="1200" b="0" i="0" u="none" strike="noStrike" dirty="0">
                        <a:solidFill>
                          <a:srgbClr val="000000"/>
                        </a:solidFill>
                        <a:effectLst/>
                        <a:latin typeface="Calibri" panose="020F0502020204030204" pitchFamily="34" charset="0"/>
                      </a:endParaRPr>
                    </a:p>
                  </a:txBody>
                  <a:tcPr marL="5119" marR="5119" marT="5119"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Herramienta de seguimiento a proyectos </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algn="ctr" fontAlgn="ctr"/>
                      <a:r>
                        <a:rPr lang="es-CO" sz="1100" b="0" i="0" u="none" strike="noStrike" dirty="0">
                          <a:solidFill>
                            <a:srgbClr val="000000"/>
                          </a:solidFill>
                          <a:effectLst/>
                          <a:latin typeface="+mn-lt"/>
                        </a:rPr>
                        <a:t>6/04/2020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algn="ctr" fontAlgn="ctr"/>
                      <a:r>
                        <a:rPr lang="es-CO" sz="1100" b="0" i="0" u="none" strike="noStrike" dirty="0">
                          <a:solidFill>
                            <a:srgbClr val="FF0000"/>
                          </a:solidFill>
                          <a:effectLst/>
                          <a:latin typeface="+mn-lt"/>
                        </a:rPr>
                        <a:t>31/12/2020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v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extLst>
                  <a:ext uri="{0D108BD9-81ED-4DB2-BD59-A6C34878D82A}">
                    <a16:rowId xmlns:a16="http://schemas.microsoft.com/office/drawing/2014/main" val="1584283257"/>
                  </a:ext>
                </a:extLst>
              </a:tr>
            </a:tbl>
          </a:graphicData>
        </a:graphic>
      </p:graphicFrame>
      <p:sp>
        <p:nvSpPr>
          <p:cNvPr id="7" name="CuadroTexto 6">
            <a:extLst>
              <a:ext uri="{FF2B5EF4-FFF2-40B4-BE49-F238E27FC236}">
                <a16:creationId xmlns:a16="http://schemas.microsoft.com/office/drawing/2014/main" id="{1D91C3B3-8266-43F2-B053-D2D79403069D}"/>
              </a:ext>
            </a:extLst>
          </p:cNvPr>
          <p:cNvSpPr txBox="1"/>
          <p:nvPr/>
        </p:nvSpPr>
        <p:spPr>
          <a:xfrm>
            <a:off x="4411579" y="280994"/>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2060"/>
                </a:solidFill>
                <a:effectLst/>
                <a:uLnTx/>
                <a:uFillTx/>
                <a:latin typeface="Calibri" panose="020F0502020204030204"/>
                <a:ea typeface="+mn-ea"/>
                <a:cs typeface="+mn-cs"/>
              </a:rPr>
              <a:t>Modelo de Negocio</a:t>
            </a:r>
          </a:p>
        </p:txBody>
      </p:sp>
    </p:spTree>
    <p:extLst>
      <p:ext uri="{BB962C8B-B14F-4D97-AF65-F5344CB8AC3E}">
        <p14:creationId xmlns:p14="http://schemas.microsoft.com/office/powerpoint/2010/main" val="294301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700242E8-2F25-496D-9CD4-9F555415EA6D}"/>
              </a:ext>
            </a:extLst>
          </p:cNvPr>
          <p:cNvGraphicFramePr>
            <a:graphicFrameLocks/>
          </p:cNvGraphicFramePr>
          <p:nvPr/>
        </p:nvGraphicFramePr>
        <p:xfrm>
          <a:off x="433042" y="715309"/>
          <a:ext cx="4408280" cy="55002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a:extLst>
              <a:ext uri="{FF2B5EF4-FFF2-40B4-BE49-F238E27FC236}">
                <a16:creationId xmlns:a16="http://schemas.microsoft.com/office/drawing/2014/main" id="{86C5B0DC-6BA3-48FB-B7B1-D620C0E08497}"/>
              </a:ext>
            </a:extLst>
          </p:cNvPr>
          <p:cNvGraphicFramePr>
            <a:graphicFrameLocks noGrp="1"/>
          </p:cNvGraphicFramePr>
          <p:nvPr>
            <p:extLst>
              <p:ext uri="{D42A27DB-BD31-4B8C-83A1-F6EECF244321}">
                <p14:modId xmlns:p14="http://schemas.microsoft.com/office/powerpoint/2010/main" val="1529442803"/>
              </p:ext>
            </p:extLst>
          </p:nvPr>
        </p:nvGraphicFramePr>
        <p:xfrm>
          <a:off x="192505" y="899161"/>
          <a:ext cx="11566451" cy="4393332"/>
        </p:xfrm>
        <a:graphic>
          <a:graphicData uri="http://schemas.openxmlformats.org/drawingml/2006/table">
            <a:tbl>
              <a:tblPr/>
              <a:tblGrid>
                <a:gridCol w="1768546">
                  <a:extLst>
                    <a:ext uri="{9D8B030D-6E8A-4147-A177-3AD203B41FA5}">
                      <a16:colId xmlns:a16="http://schemas.microsoft.com/office/drawing/2014/main" val="2801736609"/>
                    </a:ext>
                  </a:extLst>
                </a:gridCol>
                <a:gridCol w="1255559">
                  <a:extLst>
                    <a:ext uri="{9D8B030D-6E8A-4147-A177-3AD203B41FA5}">
                      <a16:colId xmlns:a16="http://schemas.microsoft.com/office/drawing/2014/main" val="2401923915"/>
                    </a:ext>
                  </a:extLst>
                </a:gridCol>
                <a:gridCol w="1439299">
                  <a:extLst>
                    <a:ext uri="{9D8B030D-6E8A-4147-A177-3AD203B41FA5}">
                      <a16:colId xmlns:a16="http://schemas.microsoft.com/office/drawing/2014/main" val="2397365113"/>
                    </a:ext>
                  </a:extLst>
                </a:gridCol>
                <a:gridCol w="1255558">
                  <a:extLst>
                    <a:ext uri="{9D8B030D-6E8A-4147-A177-3AD203B41FA5}">
                      <a16:colId xmlns:a16="http://schemas.microsoft.com/office/drawing/2014/main" val="1153818024"/>
                    </a:ext>
                  </a:extLst>
                </a:gridCol>
                <a:gridCol w="1822092">
                  <a:extLst>
                    <a:ext uri="{9D8B030D-6E8A-4147-A177-3AD203B41FA5}">
                      <a16:colId xmlns:a16="http://schemas.microsoft.com/office/drawing/2014/main" val="3371992870"/>
                    </a:ext>
                  </a:extLst>
                </a:gridCol>
                <a:gridCol w="842143">
                  <a:extLst>
                    <a:ext uri="{9D8B030D-6E8A-4147-A177-3AD203B41FA5}">
                      <a16:colId xmlns:a16="http://schemas.microsoft.com/office/drawing/2014/main" val="2052000992"/>
                    </a:ext>
                  </a:extLst>
                </a:gridCol>
                <a:gridCol w="888078">
                  <a:extLst>
                    <a:ext uri="{9D8B030D-6E8A-4147-A177-3AD203B41FA5}">
                      <a16:colId xmlns:a16="http://schemas.microsoft.com/office/drawing/2014/main" val="2661945165"/>
                    </a:ext>
                  </a:extLst>
                </a:gridCol>
                <a:gridCol w="715283">
                  <a:extLst>
                    <a:ext uri="{9D8B030D-6E8A-4147-A177-3AD203B41FA5}">
                      <a16:colId xmlns:a16="http://schemas.microsoft.com/office/drawing/2014/main" val="4160326123"/>
                    </a:ext>
                  </a:extLst>
                </a:gridCol>
                <a:gridCol w="526631">
                  <a:extLst>
                    <a:ext uri="{9D8B030D-6E8A-4147-A177-3AD203B41FA5}">
                      <a16:colId xmlns:a16="http://schemas.microsoft.com/office/drawing/2014/main" val="1150005048"/>
                    </a:ext>
                  </a:extLst>
                </a:gridCol>
                <a:gridCol w="526631">
                  <a:extLst>
                    <a:ext uri="{9D8B030D-6E8A-4147-A177-3AD203B41FA5}">
                      <a16:colId xmlns:a16="http://schemas.microsoft.com/office/drawing/2014/main" val="422536626"/>
                    </a:ext>
                  </a:extLst>
                </a:gridCol>
                <a:gridCol w="526631">
                  <a:extLst>
                    <a:ext uri="{9D8B030D-6E8A-4147-A177-3AD203B41FA5}">
                      <a16:colId xmlns:a16="http://schemas.microsoft.com/office/drawing/2014/main" val="2918422063"/>
                    </a:ext>
                  </a:extLst>
                </a:gridCol>
              </a:tblGrid>
              <a:tr h="191859">
                <a:tc rowSpan="2">
                  <a:txBody>
                    <a:bodyPr/>
                    <a:lstStyle/>
                    <a:p>
                      <a:pPr algn="ctr" fontAlgn="ctr"/>
                      <a:r>
                        <a:rPr lang="es-CO" sz="1100" b="1" i="0" u="none" strike="noStrike" dirty="0">
                          <a:solidFill>
                            <a:schemeClr val="bg1"/>
                          </a:solidFill>
                          <a:effectLst/>
                          <a:latin typeface="+mn-lt"/>
                        </a:rPr>
                        <a:t>Hitos</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Indicador</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Actividades</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ctr" fontAlgn="ctr"/>
                      <a:r>
                        <a:rPr lang="es-CO" sz="1100" b="1" i="0" u="none" strike="noStrike" dirty="0">
                          <a:solidFill>
                            <a:schemeClr val="bg1"/>
                          </a:solidFill>
                          <a:effectLst/>
                          <a:latin typeface="+mn-lt"/>
                        </a:rPr>
                        <a:t>Área Involucrada</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rowSpan="2">
                  <a:txBody>
                    <a:bodyPr/>
                    <a:lstStyle/>
                    <a:p>
                      <a:pPr algn="l" fontAlgn="ctr"/>
                      <a:r>
                        <a:rPr lang="es-CO" sz="1100" b="1" i="0" u="none" strike="noStrike" dirty="0">
                          <a:solidFill>
                            <a:schemeClr val="bg1"/>
                          </a:solidFill>
                          <a:effectLst/>
                          <a:latin typeface="+mn-lt"/>
                        </a:rPr>
                        <a:t>Resultado Esperado/ Producto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gridSpan="2">
                  <a:txBody>
                    <a:bodyPr/>
                    <a:lstStyle/>
                    <a:p>
                      <a:pPr algn="ctr" fontAlgn="ctr"/>
                      <a:r>
                        <a:rPr lang="es-CO" sz="1200" b="1" i="0" u="none" strike="noStrike" dirty="0">
                          <a:solidFill>
                            <a:schemeClr val="bg1"/>
                          </a:solidFill>
                          <a:effectLst/>
                          <a:latin typeface="Calibri" panose="020F0502020204030204" pitchFamily="34" charset="0"/>
                        </a:rPr>
                        <a:t>VIGENCIA 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s-CO"/>
                    </a:p>
                  </a:txBody>
                  <a:tcPr/>
                </a:tc>
                <a:tc hMerge="1">
                  <a:txBody>
                    <a:bodyPr/>
                    <a:lstStyle/>
                    <a:p>
                      <a:endParaRPr lang="es-C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158628836"/>
                  </a:ext>
                </a:extLst>
              </a:tr>
              <a:tr h="61030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chemeClr val="bg1"/>
                          </a:solidFill>
                          <a:effectLst/>
                          <a:latin typeface="+mn-lt"/>
                        </a:rPr>
                        <a:t>Fecha de Inicio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s-CO" sz="1100" b="1" i="0" u="none" strike="noStrike" dirty="0">
                          <a:solidFill>
                            <a:schemeClr val="bg1"/>
                          </a:solidFill>
                          <a:effectLst/>
                          <a:latin typeface="+mn-lt"/>
                        </a:rPr>
                        <a:t>Fecha Fin</a:t>
                      </a:r>
                    </a:p>
                  </a:txBody>
                  <a:tcPr marL="5119" marR="5119" marT="5119"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lnT w="6350" cap="flat" cmpd="sng" algn="ctr">
                      <a:solidFill>
                        <a:srgbClr val="000000"/>
                      </a:solidFill>
                      <a:prstDash val="solid"/>
                      <a:round/>
                      <a:headEnd type="none" w="med" len="med"/>
                      <a:tailEnd type="none" w="med" len="med"/>
                    </a:lnT>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4093987543"/>
                  </a:ext>
                </a:extLst>
              </a:tr>
              <a:tr h="907222">
                <a:tc>
                  <a:txBody>
                    <a:bodyPr/>
                    <a:lstStyle/>
                    <a:p>
                      <a:pPr algn="l" fontAlgn="ctr"/>
                      <a:r>
                        <a:rPr lang="es-CO" sz="1100" b="0" i="0" u="none" strike="noStrike" dirty="0">
                          <a:solidFill>
                            <a:srgbClr val="000000"/>
                          </a:solidFill>
                          <a:effectLst/>
                          <a:latin typeface="+mn-lt"/>
                        </a:rPr>
                        <a:t>10. Decrecimiento de las otras líneas de negocio </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ctr"/>
                      <a:r>
                        <a:rPr lang="es-CO" sz="1100" b="0" i="0" u="none" strike="noStrike" dirty="0">
                          <a:solidFill>
                            <a:srgbClr val="000000"/>
                          </a:solidFill>
                          <a:effectLst/>
                          <a:latin typeface="+mn-lt"/>
                        </a:rPr>
                        <a:t>Ingresos por Estructuración / Ingresos totales </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ctr"/>
                      <a:r>
                        <a:rPr lang="es-CO" sz="1100" b="0" i="0" u="none" strike="noStrike" dirty="0">
                          <a:solidFill>
                            <a:srgbClr val="000000"/>
                          </a:solidFill>
                          <a:effectLst/>
                          <a:latin typeface="+mn-lt"/>
                        </a:rPr>
                        <a:t>Depuración de propuestas de otras líneas en el Comité de Negocios</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b="0" i="0" u="none" strike="noStrike" dirty="0">
                          <a:solidFill>
                            <a:srgbClr val="000000"/>
                          </a:solidFill>
                          <a:effectLst/>
                          <a:latin typeface="+mn-lt"/>
                        </a:rPr>
                        <a:t>Subgerencia de Estructuración, Subgerencia de Desarrollo de Proyectos y Subgerencia de Operaciones</a:t>
                      </a:r>
                    </a:p>
                    <a:p>
                      <a:pPr algn="ctr" fontAlgn="ctr"/>
                      <a:endParaRPr lang="es-CO" sz="1100" b="0" i="0" u="none" strike="noStrike" dirty="0">
                        <a:solidFill>
                          <a:srgbClr val="000000"/>
                        </a:solidFill>
                        <a:effectLst/>
                        <a:latin typeface="+mn-lt"/>
                      </a:endParaRP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algn="just" fontAlgn="ctr"/>
                      <a:r>
                        <a:rPr lang="es-CO" sz="1100" b="0" i="0" u="none" strike="noStrike" dirty="0">
                          <a:solidFill>
                            <a:srgbClr val="000000"/>
                          </a:solidFill>
                          <a:effectLst/>
                          <a:latin typeface="+mn-lt"/>
                        </a:rPr>
                        <a:t>Reporte de Mayor proporción de negocios aprobados en las líneas de estructuración y gerencia de proyectos, frente a las aprobaciones de las restantes líneas de negocio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mn-lt"/>
                        </a:rPr>
                        <a:t>6/07/2020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100" b="0" i="0" u="none" strike="noStrike" dirty="0">
                          <a:solidFill>
                            <a:srgbClr val="000000"/>
                          </a:solidFill>
                          <a:effectLst/>
                          <a:latin typeface="+mn-lt"/>
                        </a:rPr>
                        <a:t>18/12/2020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23932156"/>
                  </a:ext>
                </a:extLst>
              </a:tr>
              <a:tr h="1508975">
                <a:tc>
                  <a:txBody>
                    <a:bodyPr/>
                    <a:lstStyle/>
                    <a:p>
                      <a:pPr algn="l" fontAlgn="ctr"/>
                      <a:r>
                        <a:rPr lang="es-CO" sz="1100" b="0" i="0" u="none" strike="noStrike" dirty="0">
                          <a:solidFill>
                            <a:srgbClr val="000000"/>
                          </a:solidFill>
                          <a:effectLst/>
                          <a:latin typeface="+mn-lt"/>
                        </a:rPr>
                        <a:t>11.  Mayores utilidades en la línea de estructuración y gerencia </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algn="l" fontAlgn="ctr"/>
                      <a:r>
                        <a:rPr lang="es-CO" sz="1100" b="0" i="0" u="none" strike="noStrike" dirty="0">
                          <a:solidFill>
                            <a:srgbClr val="000000"/>
                          </a:solidFill>
                          <a:effectLst/>
                          <a:latin typeface="+mn-lt"/>
                        </a:rPr>
                        <a:t>Margen operacional  línea de estructuración / Margen operacional de Enterritorio</a:t>
                      </a:r>
                      <a:br>
                        <a:rPr lang="es-CO" sz="1100" b="0" i="0" u="none" strike="noStrike" dirty="0">
                          <a:solidFill>
                            <a:srgbClr val="000000"/>
                          </a:solidFill>
                          <a:effectLst/>
                          <a:latin typeface="+mn-lt"/>
                        </a:rPr>
                      </a:br>
                      <a:r>
                        <a:rPr lang="es-CO" sz="1100" b="0" i="0" u="none" strike="noStrike" dirty="0">
                          <a:solidFill>
                            <a:srgbClr val="000000"/>
                          </a:solidFill>
                          <a:effectLst/>
                          <a:latin typeface="+mn-lt"/>
                        </a:rPr>
                        <a:t> </a:t>
                      </a:r>
                      <a:br>
                        <a:rPr lang="es-CO" sz="1100" b="0" i="0" u="none" strike="noStrike" dirty="0">
                          <a:solidFill>
                            <a:srgbClr val="000000"/>
                          </a:solidFill>
                          <a:effectLst/>
                          <a:latin typeface="+mn-lt"/>
                        </a:rPr>
                      </a:br>
                      <a:r>
                        <a:rPr lang="es-CO" sz="1100" b="0" i="0" u="none" strike="noStrike" dirty="0">
                          <a:solidFill>
                            <a:srgbClr val="000000"/>
                          </a:solidFill>
                          <a:effectLst/>
                          <a:latin typeface="+mn-lt"/>
                        </a:rPr>
                        <a:t>Margen operacional línea de gerencia / Margen operacional de Enterritorio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algn="l" fontAlgn="ctr"/>
                      <a:r>
                        <a:rPr lang="es-CO" sz="1100" b="0" i="0" u="none" strike="noStrike" dirty="0">
                          <a:solidFill>
                            <a:srgbClr val="000000"/>
                          </a:solidFill>
                          <a:effectLst/>
                          <a:latin typeface="+mn-lt"/>
                        </a:rPr>
                        <a:t>Diseñar una estructura organizacional que permita la optimización de los recursos en esas dos líneas de negocio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vMerge="1">
                  <a:txBody>
                    <a:bodyPr/>
                    <a:lstStyle/>
                    <a:p>
                      <a:pPr algn="l" fontAlgn="ctr"/>
                      <a:endParaRPr lang="es-CO" sz="1200" b="0" i="0" u="none" strike="noStrike" dirty="0">
                        <a:solidFill>
                          <a:srgbClr val="000000"/>
                        </a:solidFill>
                        <a:effectLst/>
                        <a:latin typeface="Calibri" panose="020F0502020204030204" pitchFamily="34" charset="0"/>
                      </a:endParaRP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Los márgenes de las líneas de negocio de estructuración y gerencia &gt; márgenes de las restantes líneas de negocio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algn="ctr" fontAlgn="ctr"/>
                      <a:r>
                        <a:rPr lang="es-CO" sz="1100" b="0" i="0" u="none" strike="noStrike" dirty="0">
                          <a:solidFill>
                            <a:srgbClr val="000000"/>
                          </a:solidFill>
                          <a:effectLst/>
                          <a:latin typeface="+mn-lt"/>
                        </a:rPr>
                        <a:t>6/07/2020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algn="ctr" fontAlgn="ctr"/>
                      <a:r>
                        <a:rPr lang="es-CO" sz="1100" b="0" i="0" u="none" strike="noStrike" dirty="0">
                          <a:solidFill>
                            <a:srgbClr val="FF0000"/>
                          </a:solidFill>
                          <a:effectLst/>
                          <a:latin typeface="+mn-lt"/>
                        </a:rPr>
                        <a:t>31/12/2020</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a:ln>
                            <a:noFill/>
                          </a:ln>
                          <a:solidFill>
                            <a:srgbClr val="000000"/>
                          </a:solidFill>
                          <a:effectLst/>
                          <a:uLnTx/>
                          <a:uFillTx/>
                          <a:latin typeface="+mn-lt"/>
                          <a:ea typeface="+mn-ea"/>
                          <a:cs typeface="+mn-cs"/>
                        </a:rPr>
                        <a:t>0%</a:t>
                      </a:r>
                    </a:p>
                    <a:p>
                      <a:pPr algn="ctr"/>
                      <a:endParaRPr lang="es-CO" sz="1100" dirty="0"/>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17763057"/>
                  </a:ext>
                </a:extLst>
              </a:tr>
              <a:tr h="807409">
                <a:tc gridSpan="5">
                  <a:txBody>
                    <a:bodyPr/>
                    <a:lstStyle/>
                    <a:p>
                      <a:pPr algn="l" fontAlgn="ctr"/>
                      <a:r>
                        <a:rPr lang="es-CO" sz="1400" b="1" i="0" u="none" strike="noStrike" dirty="0">
                          <a:solidFill>
                            <a:srgbClr val="000000"/>
                          </a:solidFill>
                          <a:effectLst/>
                          <a:latin typeface="+mn-lt"/>
                        </a:rPr>
                        <a:t>AVANCE TOTAL FOCO MODELO DE NEGOCIO</a:t>
                      </a: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hMerge="1">
                  <a:txBody>
                    <a:bodyPr/>
                    <a:lstStyle/>
                    <a:p>
                      <a:pPr algn="ctr" fontAlgn="ctr"/>
                      <a:endParaRPr lang="es-CO" sz="1100" b="0" i="0" u="none" strike="noStrike" dirty="0">
                        <a:solidFill>
                          <a:srgbClr val="000000"/>
                        </a:solidFill>
                        <a:effectLst/>
                        <a:latin typeface="+mn-lt"/>
                      </a:endParaRP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hMerge="1">
                  <a:txBody>
                    <a:bodyPr/>
                    <a:lstStyle/>
                    <a:p>
                      <a:pPr algn="l" fontAlgn="ctr"/>
                      <a:endParaRPr lang="es-CO" sz="1100" b="0" i="0" u="none" strike="noStrike" dirty="0">
                        <a:solidFill>
                          <a:srgbClr val="000000"/>
                        </a:solidFill>
                        <a:effectLst/>
                        <a:latin typeface="+mn-lt"/>
                      </a:endParaRP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gridSpan="6">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mn-lt"/>
                          <a:ea typeface="+mn-ea"/>
                          <a:cs typeface="+mn-cs"/>
                        </a:rPr>
                        <a:t>Avance reportado                  28,85%</a:t>
                      </a:r>
                    </a:p>
                    <a:p>
                      <a:pPr marL="0" marR="0" lvl="0" indent="0" algn="r" defTabSz="914400" rtl="0" eaLnBrk="1" fontAlgn="ctr"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000000"/>
                          </a:solidFill>
                          <a:effectLst/>
                          <a:uLnTx/>
                          <a:uFillTx/>
                          <a:latin typeface="+mn-lt"/>
                          <a:ea typeface="+mn-ea"/>
                          <a:cs typeface="+mn-cs"/>
                        </a:rPr>
                        <a:t>Avance esperado                   56,77% </a:t>
                      </a:r>
                      <a:endParaRPr lang="es-CO" sz="1100" b="0" i="0" u="none" strike="noStrike" dirty="0">
                        <a:solidFill>
                          <a:srgbClr val="000000"/>
                        </a:solidFill>
                        <a:effectLst/>
                        <a:latin typeface="+mn-lt"/>
                      </a:endParaRP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hMerge="1">
                  <a:txBody>
                    <a:bodyPr/>
                    <a:lstStyle/>
                    <a:p>
                      <a:pPr algn="ctr" fontAlgn="ctr"/>
                      <a:endParaRPr lang="es-CO" sz="1100" b="0" i="0" u="none" strike="noStrike" dirty="0">
                        <a:solidFill>
                          <a:srgbClr val="FF0000"/>
                        </a:solidFill>
                        <a:effectLst/>
                        <a:latin typeface="+mn-lt"/>
                      </a:endParaRPr>
                    </a:p>
                  </a:txBody>
                  <a:tcPr marL="5119" marR="5119" marT="51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000000"/>
                        </a:solidFill>
                        <a:effectLst/>
                        <a:uLnTx/>
                        <a:uFillTx/>
                        <a:latin typeface="+mn-lt"/>
                        <a:ea typeface="+mn-ea"/>
                        <a:cs typeface="+mn-cs"/>
                      </a:endParaRPr>
                    </a:p>
                  </a:txBody>
                  <a:tcPr marL="2451" marR="2451" marT="2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1F4"/>
                    </a:solidFill>
                  </a:tcPr>
                </a:tc>
                <a:extLst>
                  <a:ext uri="{0D108BD9-81ED-4DB2-BD59-A6C34878D82A}">
                    <a16:rowId xmlns:a16="http://schemas.microsoft.com/office/drawing/2014/main" val="1490793410"/>
                  </a:ext>
                </a:extLst>
              </a:tr>
            </a:tbl>
          </a:graphicData>
        </a:graphic>
      </p:graphicFrame>
      <p:sp>
        <p:nvSpPr>
          <p:cNvPr id="7" name="CuadroTexto 6">
            <a:extLst>
              <a:ext uri="{FF2B5EF4-FFF2-40B4-BE49-F238E27FC236}">
                <a16:creationId xmlns:a16="http://schemas.microsoft.com/office/drawing/2014/main" id="{F3E00347-AC0B-4CA4-9FF2-7E5BFA0A603F}"/>
              </a:ext>
            </a:extLst>
          </p:cNvPr>
          <p:cNvSpPr txBox="1"/>
          <p:nvPr/>
        </p:nvSpPr>
        <p:spPr>
          <a:xfrm>
            <a:off x="4098804" y="161718"/>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2060"/>
                </a:solidFill>
                <a:effectLst/>
                <a:uLnTx/>
                <a:uFillTx/>
                <a:latin typeface="Calibri" panose="020F0502020204030204"/>
                <a:ea typeface="+mn-ea"/>
                <a:cs typeface="+mn-cs"/>
              </a:rPr>
              <a:t>Modelo de Negocio</a:t>
            </a:r>
          </a:p>
        </p:txBody>
      </p:sp>
    </p:spTree>
    <p:extLst>
      <p:ext uri="{BB962C8B-B14F-4D97-AF65-F5344CB8AC3E}">
        <p14:creationId xmlns:p14="http://schemas.microsoft.com/office/powerpoint/2010/main" val="365845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7924DE83-3926-470C-9D70-8A37D4B55659}"/>
              </a:ext>
            </a:extLst>
          </p:cNvPr>
          <p:cNvGraphicFramePr>
            <a:graphicFrameLocks noGrp="1"/>
          </p:cNvGraphicFramePr>
          <p:nvPr/>
        </p:nvGraphicFramePr>
        <p:xfrm>
          <a:off x="309285" y="533132"/>
          <a:ext cx="11573430" cy="5728335"/>
        </p:xfrm>
        <a:graphic>
          <a:graphicData uri="http://schemas.openxmlformats.org/drawingml/2006/table">
            <a:tbl>
              <a:tblPr>
                <a:tableStyleId>{BDBED569-4797-4DF1-A0F4-6AAB3CD982D8}</a:tableStyleId>
              </a:tblPr>
              <a:tblGrid>
                <a:gridCol w="809967">
                  <a:extLst>
                    <a:ext uri="{9D8B030D-6E8A-4147-A177-3AD203B41FA5}">
                      <a16:colId xmlns:a16="http://schemas.microsoft.com/office/drawing/2014/main" val="4024166710"/>
                    </a:ext>
                  </a:extLst>
                </a:gridCol>
                <a:gridCol w="849033">
                  <a:extLst>
                    <a:ext uri="{9D8B030D-6E8A-4147-A177-3AD203B41FA5}">
                      <a16:colId xmlns:a16="http://schemas.microsoft.com/office/drawing/2014/main" val="3454887214"/>
                    </a:ext>
                  </a:extLst>
                </a:gridCol>
                <a:gridCol w="1642820">
                  <a:extLst>
                    <a:ext uri="{9D8B030D-6E8A-4147-A177-3AD203B41FA5}">
                      <a16:colId xmlns:a16="http://schemas.microsoft.com/office/drawing/2014/main" val="779638465"/>
                    </a:ext>
                  </a:extLst>
                </a:gridCol>
                <a:gridCol w="816291">
                  <a:extLst>
                    <a:ext uri="{9D8B030D-6E8A-4147-A177-3AD203B41FA5}">
                      <a16:colId xmlns:a16="http://schemas.microsoft.com/office/drawing/2014/main" val="2094501841"/>
                    </a:ext>
                  </a:extLst>
                </a:gridCol>
                <a:gridCol w="2019899">
                  <a:extLst>
                    <a:ext uri="{9D8B030D-6E8A-4147-A177-3AD203B41FA5}">
                      <a16:colId xmlns:a16="http://schemas.microsoft.com/office/drawing/2014/main" val="3479348316"/>
                    </a:ext>
                  </a:extLst>
                </a:gridCol>
                <a:gridCol w="421330">
                  <a:extLst>
                    <a:ext uri="{9D8B030D-6E8A-4147-A177-3AD203B41FA5}">
                      <a16:colId xmlns:a16="http://schemas.microsoft.com/office/drawing/2014/main" val="905741081"/>
                    </a:ext>
                  </a:extLst>
                </a:gridCol>
                <a:gridCol w="1066507">
                  <a:extLst>
                    <a:ext uri="{9D8B030D-6E8A-4147-A177-3AD203B41FA5}">
                      <a16:colId xmlns:a16="http://schemas.microsoft.com/office/drawing/2014/main" val="17046910"/>
                    </a:ext>
                  </a:extLst>
                </a:gridCol>
                <a:gridCol w="2061703">
                  <a:extLst>
                    <a:ext uri="{9D8B030D-6E8A-4147-A177-3AD203B41FA5}">
                      <a16:colId xmlns:a16="http://schemas.microsoft.com/office/drawing/2014/main" val="1677000503"/>
                    </a:ext>
                  </a:extLst>
                </a:gridCol>
                <a:gridCol w="577516">
                  <a:extLst>
                    <a:ext uri="{9D8B030D-6E8A-4147-A177-3AD203B41FA5}">
                      <a16:colId xmlns:a16="http://schemas.microsoft.com/office/drawing/2014/main" val="4246660427"/>
                    </a:ext>
                  </a:extLst>
                </a:gridCol>
                <a:gridCol w="705852">
                  <a:extLst>
                    <a:ext uri="{9D8B030D-6E8A-4147-A177-3AD203B41FA5}">
                      <a16:colId xmlns:a16="http://schemas.microsoft.com/office/drawing/2014/main" val="2222705340"/>
                    </a:ext>
                  </a:extLst>
                </a:gridCol>
                <a:gridCol w="602512">
                  <a:extLst>
                    <a:ext uri="{9D8B030D-6E8A-4147-A177-3AD203B41FA5}">
                      <a16:colId xmlns:a16="http://schemas.microsoft.com/office/drawing/2014/main" val="3066467011"/>
                    </a:ext>
                  </a:extLst>
                </a:gridCol>
              </a:tblGrid>
              <a:tr h="0">
                <a:tc rowSpan="2">
                  <a:txBody>
                    <a:bodyPr/>
                    <a:lstStyle/>
                    <a:p>
                      <a:pPr algn="ctr" fontAlgn="ctr"/>
                      <a:r>
                        <a:rPr lang="es-CO" sz="1200" u="none" strike="noStrike" dirty="0">
                          <a:solidFill>
                            <a:schemeClr val="bg1"/>
                          </a:solidFill>
                          <a:effectLst/>
                        </a:rPr>
                        <a:t>Hitos</a:t>
                      </a: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200" u="none" strike="noStrike" dirty="0">
                          <a:solidFill>
                            <a:schemeClr val="bg1"/>
                          </a:solidFill>
                          <a:effectLst/>
                        </a:rPr>
                        <a:t>Indicador</a:t>
                      </a: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200" u="none" strike="noStrike" dirty="0">
                          <a:solidFill>
                            <a:schemeClr val="bg1"/>
                          </a:solidFill>
                          <a:effectLst/>
                        </a:rPr>
                        <a:t>Actividades</a:t>
                      </a: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u="none" strike="noStrike" dirty="0">
                          <a:solidFill>
                            <a:schemeClr val="bg1"/>
                          </a:solidFill>
                          <a:effectLst/>
                        </a:rPr>
                        <a:t>Áreas </a:t>
                      </a:r>
                      <a:r>
                        <a:rPr lang="es-CO" sz="1200" b="1" i="0" u="none" strike="noStrike" dirty="0">
                          <a:solidFill>
                            <a:schemeClr val="bg1"/>
                          </a:solidFill>
                          <a:effectLst/>
                          <a:latin typeface="+mn-lt"/>
                        </a:rPr>
                        <a:t>Involucradas</a:t>
                      </a:r>
                    </a:p>
                    <a:p>
                      <a:pPr algn="ctr" fontAlgn="ct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l" fontAlgn="ctr"/>
                      <a:r>
                        <a:rPr lang="es-CO" sz="1200" u="none" strike="noStrike" dirty="0">
                          <a:solidFill>
                            <a:schemeClr val="bg1"/>
                          </a:solidFill>
                          <a:effectLst/>
                        </a:rPr>
                        <a:t>Resultado Esperado/ Producto</a:t>
                      </a: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gridSpan="2">
                  <a:txBody>
                    <a:bodyPr/>
                    <a:lstStyle/>
                    <a:p>
                      <a:pPr algn="ctr" fontAlgn="ctr"/>
                      <a:r>
                        <a:rPr lang="es-CO" sz="1400" u="none" strike="noStrike" dirty="0">
                          <a:solidFill>
                            <a:schemeClr val="bg1"/>
                          </a:solidFill>
                          <a:effectLst/>
                        </a:rPr>
                        <a:t>VIGENCIA 2020</a:t>
                      </a:r>
                      <a:endParaRPr lang="es-CO" sz="14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solidFill>
                      <a:schemeClr val="accent5">
                        <a:lumMod val="75000"/>
                      </a:schemeClr>
                    </a:solidFill>
                  </a:tcPr>
                </a:tc>
                <a:extLst>
                  <a:ext uri="{0D108BD9-81ED-4DB2-BD59-A6C34878D82A}">
                    <a16:rowId xmlns:a16="http://schemas.microsoft.com/office/drawing/2014/main" val="2022193025"/>
                  </a:ext>
                </a:extLst>
              </a:tr>
              <a:tr h="514773">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200" u="none" strike="noStrike" dirty="0">
                          <a:solidFill>
                            <a:schemeClr val="bg1"/>
                          </a:solidFill>
                          <a:effectLst/>
                        </a:rPr>
                        <a:t>Fecha de Inicio</a:t>
                      </a: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200" u="none" strike="noStrike" dirty="0">
                          <a:solidFill>
                            <a:schemeClr val="bg1"/>
                          </a:solidFill>
                          <a:effectLst/>
                        </a:rPr>
                        <a:t>Fecha Fin</a:t>
                      </a: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2413097158"/>
                  </a:ext>
                </a:extLst>
              </a:tr>
              <a:tr h="308722">
                <a:tc rowSpan="5">
                  <a:txBody>
                    <a:bodyPr/>
                    <a:lstStyle/>
                    <a:p>
                      <a:pPr algn="l" fontAlgn="ctr"/>
                      <a:r>
                        <a:rPr lang="es-CO" sz="1200" u="none" strike="noStrike" dirty="0">
                          <a:effectLst/>
                        </a:rPr>
                        <a:t>1. Crear una estructura organizacional, planta y gobierno corporativo</a:t>
                      </a:r>
                      <a:br>
                        <a:rPr lang="es-CO" sz="1200" u="none" strike="noStrike" dirty="0">
                          <a:effectLst/>
                        </a:rPr>
                      </a:br>
                      <a:endParaRPr lang="es-CO" sz="1200" b="0" i="0" u="none" strike="noStrike" dirty="0">
                        <a:solidFill>
                          <a:srgbClr val="000000"/>
                        </a:solidFill>
                        <a:effectLst/>
                        <a:latin typeface="Calibri" panose="020F0502020204030204" pitchFamily="34" charset="0"/>
                      </a:endParaRPr>
                    </a:p>
                  </a:txBody>
                  <a:tcPr marL="0" marR="0" marT="0" marB="0" anchor="ctr">
                    <a:solidFill>
                      <a:schemeClr val="tx2">
                        <a:lumMod val="20000"/>
                        <a:lumOff val="80000"/>
                      </a:schemeClr>
                    </a:solidFill>
                  </a:tcPr>
                </a:tc>
                <a:tc rowSpan="5">
                  <a:txBody>
                    <a:bodyPr/>
                    <a:lstStyle/>
                    <a:p>
                      <a:pPr algn="l" fontAlgn="ctr"/>
                      <a:r>
                        <a:rPr lang="es-CO" sz="1200" u="none" strike="noStrike" dirty="0">
                          <a:effectLst/>
                        </a:rPr>
                        <a:t>Estructura organizacional definida para implementar</a:t>
                      </a:r>
                      <a:endParaRPr lang="es-CO" sz="1200" b="0" i="0" u="none" strike="noStrike" dirty="0">
                        <a:solidFill>
                          <a:srgbClr val="000000"/>
                        </a:solidFill>
                        <a:effectLst/>
                        <a:latin typeface="Calibri" panose="020F0502020204030204" pitchFamily="34" charset="0"/>
                      </a:endParaRPr>
                    </a:p>
                  </a:txBody>
                  <a:tcPr marL="0" marR="0" marT="0" marB="0" anchor="ctr">
                    <a:solidFill>
                      <a:schemeClr val="tx2">
                        <a:lumMod val="20000"/>
                        <a:lumOff val="80000"/>
                      </a:schemeClr>
                    </a:solidFill>
                  </a:tcPr>
                </a:tc>
                <a:tc>
                  <a:txBody>
                    <a:bodyPr/>
                    <a:lstStyle/>
                    <a:p>
                      <a:pPr algn="l" fontAlgn="ctr"/>
                      <a:r>
                        <a:rPr lang="es-CO" sz="1200" u="none" strike="noStrike" dirty="0">
                          <a:effectLst/>
                        </a:rPr>
                        <a:t> Definir organigrama</a:t>
                      </a:r>
                      <a:endParaRPr lang="es-CO" sz="1200" b="0" i="0" u="none" strike="noStrike" dirty="0">
                        <a:solidFill>
                          <a:srgbClr val="000000"/>
                        </a:solidFill>
                        <a:effectLst/>
                        <a:latin typeface="Calibri" panose="020F0502020204030204" pitchFamily="34" charset="0"/>
                      </a:endParaRPr>
                    </a:p>
                  </a:txBody>
                  <a:tcPr marL="0" marR="0" marT="0" marB="0" anchor="ctr">
                    <a:solidFill>
                      <a:schemeClr val="tx2">
                        <a:lumMod val="20000"/>
                        <a:lumOff val="80000"/>
                      </a:schemeClr>
                    </a:solidFill>
                  </a:tcPr>
                </a:tc>
                <a:tc rowSpan="5">
                  <a:txBody>
                    <a:bodyPr/>
                    <a:lstStyle/>
                    <a:p>
                      <a:pPr algn="ctr" fontAlgn="ctr"/>
                      <a:r>
                        <a:rPr lang="es-CO" sz="1200" u="none" strike="noStrike" kern="1200" dirty="0">
                          <a:solidFill>
                            <a:schemeClr val="tx1"/>
                          </a:solidFill>
                          <a:effectLst/>
                          <a:latin typeface="+mn-lt"/>
                          <a:ea typeface="+mn-ea"/>
                          <a:cs typeface="+mn-cs"/>
                        </a:rPr>
                        <a:t>Subgerencia Administrativa y Oficina Asesora Jurídica</a:t>
                      </a:r>
                    </a:p>
                  </a:txBody>
                  <a:tcPr marL="0" marR="0" marT="0" marB="0" anchor="ctr">
                    <a:solidFill>
                      <a:schemeClr val="tx2">
                        <a:lumMod val="20000"/>
                        <a:lumOff val="80000"/>
                      </a:schemeClr>
                    </a:solidFill>
                  </a:tcPr>
                </a:tc>
                <a:tc>
                  <a:txBody>
                    <a:bodyPr/>
                    <a:lstStyle/>
                    <a:p>
                      <a:pPr algn="l" fontAlgn="ctr"/>
                      <a:r>
                        <a:rPr lang="es-CO" sz="1200" u="none" strike="noStrike" dirty="0">
                          <a:effectLst/>
                        </a:rPr>
                        <a:t>Organigrama definido </a:t>
                      </a:r>
                      <a:endParaRPr lang="es-CO" sz="1200" b="0" i="0" u="none" strike="noStrike" dirty="0">
                        <a:solidFill>
                          <a:srgbClr val="000000"/>
                        </a:solidFill>
                        <a:effectLst/>
                        <a:latin typeface="Calibri" panose="020F0502020204030204" pitchFamily="34" charset="0"/>
                      </a:endParaRPr>
                    </a:p>
                  </a:txBody>
                  <a:tcPr marL="0" marR="0" marT="0" marB="0" anchor="ctr">
                    <a:solidFill>
                      <a:schemeClr val="tx2">
                        <a:lumMod val="20000"/>
                        <a:lumOff val="80000"/>
                      </a:schemeClr>
                    </a:solidFill>
                  </a:tcPr>
                </a:tc>
                <a:tc>
                  <a:txBody>
                    <a:bodyPr/>
                    <a:lstStyle/>
                    <a:p>
                      <a:pPr algn="ctr" fontAlgn="ctr"/>
                      <a:r>
                        <a:rPr lang="es-CO" sz="1200" b="0" i="0" u="none" strike="noStrike" dirty="0">
                          <a:solidFill>
                            <a:srgbClr val="000000"/>
                          </a:solidFill>
                          <a:effectLst/>
                          <a:latin typeface="Calibri" panose="020F0502020204030204" pitchFamily="34" charset="0"/>
                        </a:rPr>
                        <a:t>1/02/2020</a:t>
                      </a:r>
                    </a:p>
                  </a:txBody>
                  <a:tcPr marL="9525" marR="9525" marT="9525" marB="0" anchor="ctr">
                    <a:solidFill>
                      <a:schemeClr val="tx2">
                        <a:lumMod val="20000"/>
                        <a:lumOff val="80000"/>
                      </a:schemeClr>
                    </a:solidFill>
                  </a:tcPr>
                </a:tc>
                <a:tc>
                  <a:txBody>
                    <a:bodyPr/>
                    <a:lstStyle/>
                    <a:p>
                      <a:pPr algn="ctr" fontAlgn="ctr"/>
                      <a:r>
                        <a:rPr lang="es-CO" sz="1200" b="1" i="0" u="none" strike="noStrike" dirty="0">
                          <a:solidFill>
                            <a:srgbClr val="FF0000"/>
                          </a:solidFill>
                          <a:effectLst/>
                          <a:latin typeface="Calibri" panose="020F0502020204030204" pitchFamily="34" charset="0"/>
                        </a:rPr>
                        <a:t>31/07/2020</a:t>
                      </a:r>
                    </a:p>
                  </a:txBody>
                  <a:tcPr marL="9525" marR="9525" marT="9525" marB="0" anchor="ctr">
                    <a:solidFill>
                      <a:schemeClr val="tx2">
                        <a:lumMod val="20000"/>
                        <a:lumOff val="80000"/>
                      </a:schemeClr>
                    </a:solidFill>
                  </a:tcPr>
                </a:tc>
                <a:tc rowSpan="5">
                  <a:txBody>
                    <a:bodyPr/>
                    <a:lstStyle/>
                    <a:p>
                      <a:pPr algn="just" fontAlgn="ctr"/>
                      <a:r>
                        <a:rPr lang="es-CO" sz="1200" u="none" strike="noStrike" dirty="0">
                          <a:effectLst/>
                        </a:rPr>
                        <a:t>Los proyectos de decreto y el estudio técnico se radicaron en el Departamento Administrativo de la Función Pública</a:t>
                      </a:r>
                      <a:endParaRPr lang="es-CO" sz="12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rowSpan="5">
                  <a:txBody>
                    <a:bodyPr/>
                    <a:lstStyle/>
                    <a:p>
                      <a:pPr algn="ctr" fontAlgn="ctr"/>
                      <a:r>
                        <a:rPr lang="es-CO" sz="1100" b="0" i="0" u="none" strike="noStrike" dirty="0">
                          <a:solidFill>
                            <a:srgbClr val="000000"/>
                          </a:solidFill>
                          <a:effectLst/>
                          <a:latin typeface="Calibri" panose="020F0502020204030204" pitchFamily="34" charset="0"/>
                        </a:rPr>
                        <a:t>12,50%</a:t>
                      </a:r>
                    </a:p>
                  </a:txBody>
                  <a:tcPr marL="9525" marR="9525" marT="9525" marB="0" anchor="ctr">
                    <a:lnL w="12700" cap="flat" cmpd="sng" algn="ctr">
                      <a:solidFill>
                        <a:schemeClr val="accent5">
                          <a:lumMod val="75000"/>
                        </a:schemeClr>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4192818611"/>
                  </a:ext>
                </a:extLst>
              </a:tr>
              <a:tr h="802964">
                <a:tc vMerge="1">
                  <a:txBody>
                    <a:bodyPr/>
                    <a:lstStyle/>
                    <a:p>
                      <a:endParaRPr lang="es-CO"/>
                    </a:p>
                  </a:txBody>
                  <a:tcPr>
                    <a:lnT w="6350" cap="flat" cmpd="sng" algn="ctr">
                      <a:solidFill>
                        <a:srgbClr val="000000"/>
                      </a:solidFill>
                      <a:prstDash val="solid"/>
                      <a:round/>
                      <a:headEnd type="none" w="med" len="med"/>
                      <a:tailEnd type="none" w="med" len="med"/>
                    </a:lnT>
                  </a:tcPr>
                </a:tc>
                <a:tc vMerge="1">
                  <a:txBody>
                    <a:bodyPr/>
                    <a:lstStyle/>
                    <a:p>
                      <a:endParaRPr lang="es-CO"/>
                    </a:p>
                  </a:txBody>
                  <a:tcPr>
                    <a:lnT w="6350" cap="flat" cmpd="sng" algn="ctr">
                      <a:solidFill>
                        <a:srgbClr val="000000"/>
                      </a:solidFill>
                      <a:prstDash val="solid"/>
                      <a:round/>
                      <a:headEnd type="none" w="med" len="med"/>
                      <a:tailEnd type="none" w="med" len="med"/>
                    </a:lnT>
                  </a:tcPr>
                </a:tc>
                <a:tc>
                  <a:txBody>
                    <a:bodyPr/>
                    <a:lstStyle/>
                    <a:p>
                      <a:pPr algn="l" fontAlgn="ctr"/>
                      <a:r>
                        <a:rPr lang="es-CO" sz="1200" u="none" strike="noStrike" dirty="0">
                          <a:effectLst/>
                        </a:rPr>
                        <a:t>Revisión de funciones, roles y responsabilidades</a:t>
                      </a:r>
                      <a:endParaRPr lang="es-CO" sz="1200" b="0" i="0" u="none" strike="noStrike" dirty="0">
                        <a:solidFill>
                          <a:srgbClr val="000000"/>
                        </a:solidFill>
                        <a:effectLst/>
                        <a:latin typeface="Calibri" panose="020F0502020204030204" pitchFamily="34" charset="0"/>
                      </a:endParaRPr>
                    </a:p>
                  </a:txBody>
                  <a:tcPr marL="0" marR="0" marT="0" marB="0" anchor="ctr">
                    <a:solidFill>
                      <a:schemeClr val="tx2">
                        <a:lumMod val="20000"/>
                        <a:lumOff val="80000"/>
                      </a:schemeClr>
                    </a:solidFill>
                  </a:tcPr>
                </a:tc>
                <a:tc vMerge="1">
                  <a:txBody>
                    <a:bodyPr/>
                    <a:lstStyle/>
                    <a:p>
                      <a:pPr algn="ctr" fontAlgn="ctr"/>
                      <a:endParaRPr lang="es-CO" sz="1200" b="0" i="0" u="none" strike="noStrike" dirty="0">
                        <a:solidFill>
                          <a:srgbClr val="FF0000"/>
                        </a:solidFill>
                        <a:effectLst/>
                        <a:latin typeface="Calibri" panose="020F0502020204030204" pitchFamily="34" charset="0"/>
                      </a:endParaRPr>
                    </a:p>
                  </a:txBody>
                  <a:tcPr marL="0" marR="0" marT="0" marB="0" anchor="ctr">
                    <a:solidFill>
                      <a:schemeClr val="tx2">
                        <a:lumMod val="20000"/>
                        <a:lumOff val="80000"/>
                      </a:schemeClr>
                    </a:solidFill>
                  </a:tcPr>
                </a:tc>
                <a:tc>
                  <a:txBody>
                    <a:bodyPr/>
                    <a:lstStyle/>
                    <a:p>
                      <a:pPr algn="l" fontAlgn="ctr"/>
                      <a:r>
                        <a:rPr lang="es-CO" sz="1200" u="none" strike="noStrike" dirty="0">
                          <a:effectLst/>
                        </a:rPr>
                        <a:t>Informe con resultado de la revisión de funciones, roles y responsabilidades y las recomendaciones a implementar</a:t>
                      </a:r>
                      <a:endParaRPr lang="es-CO" sz="1200" b="0" i="0" u="none" strike="noStrike" dirty="0">
                        <a:solidFill>
                          <a:srgbClr val="000000"/>
                        </a:solidFill>
                        <a:effectLst/>
                        <a:latin typeface="Calibri" panose="020F0502020204030204" pitchFamily="34" charset="0"/>
                      </a:endParaRPr>
                    </a:p>
                  </a:txBody>
                  <a:tcPr marL="0" marR="0" marT="0" marB="0" anchor="ctr">
                    <a:solidFill>
                      <a:schemeClr val="tx2">
                        <a:lumMod val="20000"/>
                        <a:lumOff val="80000"/>
                      </a:schemeClr>
                    </a:solidFill>
                  </a:tcPr>
                </a:tc>
                <a:tc>
                  <a:txBody>
                    <a:bodyPr/>
                    <a:lstStyle/>
                    <a:p>
                      <a:pPr algn="ctr" fontAlgn="ctr"/>
                      <a:r>
                        <a:rPr lang="es-CO" sz="1200" b="0" i="0" u="none" strike="noStrike" dirty="0">
                          <a:solidFill>
                            <a:srgbClr val="000000"/>
                          </a:solidFill>
                          <a:effectLst/>
                          <a:latin typeface="Calibri" panose="020F0502020204030204" pitchFamily="34" charset="0"/>
                        </a:rPr>
                        <a:t>1/02/2020</a:t>
                      </a:r>
                    </a:p>
                  </a:txBody>
                  <a:tcPr marL="9525" marR="9525" marT="9525" marB="0" anchor="ctr">
                    <a:solidFill>
                      <a:schemeClr val="tx2">
                        <a:lumMod val="20000"/>
                        <a:lumOff val="80000"/>
                      </a:schemeClr>
                    </a:solidFill>
                  </a:tcPr>
                </a:tc>
                <a:tc>
                  <a:txBody>
                    <a:bodyPr/>
                    <a:lstStyle/>
                    <a:p>
                      <a:pPr algn="ctr" fontAlgn="ctr"/>
                      <a:r>
                        <a:rPr lang="es-CO" sz="1200" b="1" i="0" u="none" strike="noStrike" dirty="0">
                          <a:solidFill>
                            <a:srgbClr val="FF0000"/>
                          </a:solidFill>
                          <a:effectLst/>
                          <a:latin typeface="Calibri" panose="020F0502020204030204" pitchFamily="34" charset="0"/>
                        </a:rPr>
                        <a:t>31/07/2020</a:t>
                      </a:r>
                    </a:p>
                  </a:txBody>
                  <a:tcPr marL="9525" marR="9525" marT="9525" marB="0" anchor="ctr">
                    <a:solidFill>
                      <a:schemeClr val="tx2">
                        <a:lumMod val="20000"/>
                        <a:lumOff val="80000"/>
                      </a:schemeClr>
                    </a:solidFill>
                  </a:tcPr>
                </a:tc>
                <a:tc vMerge="1">
                  <a:txBody>
                    <a:bodyPr/>
                    <a:lstStyle/>
                    <a:p>
                      <a:endParaRPr lang="es-CO"/>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vMerge="1">
                  <a:txBody>
                    <a:bodyPr/>
                    <a:lstStyle/>
                    <a:p>
                      <a:endParaRPr lang="es-CO"/>
                    </a:p>
                  </a:txBody>
                  <a:tcPr>
                    <a:lnL w="12700" cap="flat" cmpd="sng" algn="ctr">
                      <a:solidFill>
                        <a:schemeClr val="accent5">
                          <a:lumMod val="75000"/>
                        </a:schemeClr>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3740040773"/>
                  </a:ext>
                </a:extLst>
              </a:tr>
              <a:tr h="157829">
                <a:tc vMerge="1">
                  <a:txBody>
                    <a:bodyPr/>
                    <a:lstStyle/>
                    <a:p>
                      <a:endParaRPr lang="es-CO"/>
                    </a:p>
                  </a:txBody>
                  <a:tcPr/>
                </a:tc>
                <a:tc vMerge="1">
                  <a:txBody>
                    <a:bodyPr/>
                    <a:lstStyle/>
                    <a:p>
                      <a:endParaRPr lang="es-CO"/>
                    </a:p>
                  </a:txBody>
                  <a:tcPr/>
                </a:tc>
                <a:tc>
                  <a:txBody>
                    <a:bodyPr/>
                    <a:lstStyle/>
                    <a:p>
                      <a:pPr algn="l" fontAlgn="ctr"/>
                      <a:r>
                        <a:rPr lang="es-CO" sz="1200" u="none" strike="noStrike" dirty="0">
                          <a:effectLst/>
                        </a:rPr>
                        <a:t>Hacer el estudio de cargas</a:t>
                      </a:r>
                      <a:endParaRPr lang="es-CO" sz="1200" b="0" i="0" u="none" strike="noStrike" dirty="0">
                        <a:solidFill>
                          <a:srgbClr val="000000"/>
                        </a:solidFill>
                        <a:effectLst/>
                        <a:latin typeface="Calibri" panose="020F0502020204030204" pitchFamily="34" charset="0"/>
                      </a:endParaRPr>
                    </a:p>
                  </a:txBody>
                  <a:tcPr marL="0" marR="0" marT="0" marB="0" anchor="ctr">
                    <a:solidFill>
                      <a:schemeClr val="tx2">
                        <a:lumMod val="20000"/>
                        <a:lumOff val="80000"/>
                      </a:schemeClr>
                    </a:solidFill>
                  </a:tcPr>
                </a:tc>
                <a:tc vMerge="1">
                  <a:txBody>
                    <a:bodyPr/>
                    <a:lstStyle/>
                    <a:p>
                      <a:pPr algn="ctr" fontAlgn="ctr"/>
                      <a:endParaRPr lang="es-CO" sz="1200" b="0" i="0" u="none" strike="noStrike" dirty="0">
                        <a:solidFill>
                          <a:srgbClr val="FF0000"/>
                        </a:solidFill>
                        <a:effectLst/>
                        <a:latin typeface="Calibri" panose="020F0502020204030204" pitchFamily="34" charset="0"/>
                      </a:endParaRPr>
                    </a:p>
                  </a:txBody>
                  <a:tcPr marL="0" marR="0" marT="0" marB="0" anchor="ctr">
                    <a:solidFill>
                      <a:schemeClr val="tx2">
                        <a:lumMod val="20000"/>
                        <a:lumOff val="80000"/>
                      </a:schemeClr>
                    </a:solidFill>
                  </a:tcPr>
                </a:tc>
                <a:tc>
                  <a:txBody>
                    <a:bodyPr/>
                    <a:lstStyle/>
                    <a:p>
                      <a:pPr algn="l" fontAlgn="ctr"/>
                      <a:r>
                        <a:rPr lang="es-CO" sz="1200" u="none" strike="noStrike" dirty="0">
                          <a:effectLst/>
                        </a:rPr>
                        <a:t>Estudio de cargas efectuado</a:t>
                      </a:r>
                      <a:endParaRPr lang="es-CO" sz="1200" b="0" i="0" u="none" strike="noStrike" dirty="0">
                        <a:solidFill>
                          <a:srgbClr val="000000"/>
                        </a:solidFill>
                        <a:effectLst/>
                        <a:latin typeface="Calibri" panose="020F0502020204030204" pitchFamily="34" charset="0"/>
                      </a:endParaRPr>
                    </a:p>
                  </a:txBody>
                  <a:tcPr marL="0" marR="0" marT="0" marB="0" anchor="ctr">
                    <a:solidFill>
                      <a:schemeClr val="tx2">
                        <a:lumMod val="20000"/>
                        <a:lumOff val="80000"/>
                      </a:schemeClr>
                    </a:solidFill>
                  </a:tcPr>
                </a:tc>
                <a:tc>
                  <a:txBody>
                    <a:bodyPr/>
                    <a:lstStyle/>
                    <a:p>
                      <a:pPr algn="ctr" fontAlgn="ctr"/>
                      <a:r>
                        <a:rPr lang="es-CO" sz="1200" b="0" i="0" u="none" strike="noStrike" dirty="0">
                          <a:solidFill>
                            <a:srgbClr val="000000"/>
                          </a:solidFill>
                          <a:effectLst/>
                          <a:latin typeface="Calibri" panose="020F0502020204030204" pitchFamily="34" charset="0"/>
                        </a:rPr>
                        <a:t>1/02/2020</a:t>
                      </a:r>
                    </a:p>
                  </a:txBody>
                  <a:tcPr marL="9525" marR="9525" marT="9525" marB="0" anchor="ctr">
                    <a:solidFill>
                      <a:schemeClr val="tx2">
                        <a:lumMod val="20000"/>
                        <a:lumOff val="80000"/>
                      </a:schemeClr>
                    </a:solidFill>
                  </a:tcPr>
                </a:tc>
                <a:tc>
                  <a:txBody>
                    <a:bodyPr/>
                    <a:lstStyle/>
                    <a:p>
                      <a:pPr algn="ctr" fontAlgn="ctr"/>
                      <a:r>
                        <a:rPr lang="es-CO" sz="1200" b="1" i="0" u="none" strike="noStrike" dirty="0">
                          <a:solidFill>
                            <a:srgbClr val="FF0000"/>
                          </a:solidFill>
                          <a:effectLst/>
                          <a:latin typeface="Calibri" panose="020F0502020204030204" pitchFamily="34" charset="0"/>
                        </a:rPr>
                        <a:t>31/07/2020</a:t>
                      </a:r>
                    </a:p>
                  </a:txBody>
                  <a:tcPr marL="9525" marR="9525" marT="9525" marB="0" anchor="ctr">
                    <a:solidFill>
                      <a:schemeClr val="tx2">
                        <a:lumMod val="20000"/>
                        <a:lumOff val="80000"/>
                      </a:schemeClr>
                    </a:solidFill>
                  </a:tcPr>
                </a:tc>
                <a:tc vMerge="1">
                  <a:txBody>
                    <a:bodyPr/>
                    <a:lstStyle/>
                    <a:p>
                      <a:pPr algn="l" fontAlgn="ctr"/>
                      <a:endParaRPr lang="es-CO" sz="1200" b="0" i="0" u="none" strike="noStrike" dirty="0">
                        <a:solidFill>
                          <a:srgbClr val="000000"/>
                        </a:solidFill>
                        <a:effectLst/>
                        <a:latin typeface="Calibri" panose="020F0502020204030204" pitchFamily="34" charset="0"/>
                      </a:endParaRPr>
                    </a:p>
                  </a:txBody>
                  <a:tcPr marL="0" marR="0" marT="0" marB="0" anchor="ctr">
                    <a:lnR w="6350" cap="flat" cmpd="sng" algn="ctr">
                      <a:solidFill>
                        <a:srgbClr val="000000"/>
                      </a:solidFill>
                      <a:prstDash val="solid"/>
                      <a:round/>
                      <a:headEnd type="none" w="med" len="med"/>
                      <a:tailEnd type="none" w="med" len="med"/>
                    </a:lnR>
                    <a:lnB>
                      <a:noFill/>
                    </a:lnB>
                  </a:tcPr>
                </a:tc>
                <a:tc>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vMerge="1">
                  <a:txBody>
                    <a:bodyPr/>
                    <a:lstStyle/>
                    <a:p>
                      <a:endParaRPr lang="es-CO"/>
                    </a:p>
                  </a:txBody>
                  <a:tcPr>
                    <a:lnL w="12700" cap="flat" cmpd="sng" algn="ctr">
                      <a:solidFill>
                        <a:schemeClr val="accent5">
                          <a:lumMod val="75000"/>
                        </a:schemeClr>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3487431691"/>
                  </a:ext>
                </a:extLst>
              </a:tr>
              <a:tr h="731520">
                <a:tc vMerge="1">
                  <a:txBody>
                    <a:bodyPr/>
                    <a:lstStyle/>
                    <a:p>
                      <a:endParaRPr lang="es-CO"/>
                    </a:p>
                  </a:txBody>
                  <a:tcPr/>
                </a:tc>
                <a:tc vMerge="1">
                  <a:txBody>
                    <a:bodyPr/>
                    <a:lstStyle/>
                    <a:p>
                      <a:endParaRPr lang="es-CO"/>
                    </a:p>
                  </a:txBody>
                  <a:tcPr/>
                </a:tc>
                <a:tc>
                  <a:txBody>
                    <a:bodyPr/>
                    <a:lstStyle/>
                    <a:p>
                      <a:pPr algn="l" fontAlgn="ctr"/>
                      <a:r>
                        <a:rPr lang="es-CO" sz="1200" u="none" strike="noStrike" kern="1200" dirty="0">
                          <a:solidFill>
                            <a:schemeClr val="tx1"/>
                          </a:solidFill>
                          <a:effectLst/>
                          <a:latin typeface="+mn-lt"/>
                          <a:ea typeface="+mn-ea"/>
                          <a:cs typeface="+mn-cs"/>
                        </a:rPr>
                        <a:t> Revisar las políticas de gobierno corporativo / ajuste</a:t>
                      </a:r>
                    </a:p>
                  </a:txBody>
                  <a:tcPr marL="0" marR="0" marT="0" marB="0" anchor="ctr">
                    <a:solidFill>
                      <a:schemeClr val="tx2">
                        <a:lumMod val="20000"/>
                        <a:lumOff val="80000"/>
                      </a:schemeClr>
                    </a:solidFill>
                  </a:tcPr>
                </a:tc>
                <a:tc vMerge="1">
                  <a:txBody>
                    <a:bodyPr/>
                    <a:lstStyle/>
                    <a:p>
                      <a:pPr algn="ctr" fontAlgn="ctr"/>
                      <a:endParaRPr lang="es-CO" sz="1200" u="none" strike="noStrike" kern="1200" dirty="0">
                        <a:solidFill>
                          <a:schemeClr val="tx1"/>
                        </a:solidFill>
                        <a:effectLst/>
                        <a:latin typeface="+mn-lt"/>
                        <a:ea typeface="+mn-ea"/>
                        <a:cs typeface="+mn-cs"/>
                      </a:endParaRPr>
                    </a:p>
                  </a:txBody>
                  <a:tcPr marL="0" marR="0" marT="0" marB="0" anchor="ctr">
                    <a:solidFill>
                      <a:schemeClr val="tx2">
                        <a:lumMod val="20000"/>
                        <a:lumOff val="80000"/>
                      </a:schemeClr>
                    </a:solidFill>
                  </a:tcPr>
                </a:tc>
                <a:tc>
                  <a:txBody>
                    <a:bodyPr/>
                    <a:lstStyle/>
                    <a:p>
                      <a:pPr algn="l" fontAlgn="ctr"/>
                      <a:r>
                        <a:rPr lang="es-CO" sz="1200" u="none" strike="noStrike" kern="1200" dirty="0">
                          <a:solidFill>
                            <a:schemeClr val="tx1"/>
                          </a:solidFill>
                          <a:effectLst/>
                          <a:latin typeface="+mn-lt"/>
                          <a:ea typeface="+mn-ea"/>
                          <a:cs typeface="+mn-cs"/>
                        </a:rPr>
                        <a:t>Informe resultado de la revisión de políticas de gobierno corporativo y las recomendaciones a implementar</a:t>
                      </a:r>
                    </a:p>
                  </a:txBody>
                  <a:tcPr marL="0" marR="0" marT="0" marB="0" anchor="ctr">
                    <a:solidFill>
                      <a:schemeClr val="tx2">
                        <a:lumMod val="20000"/>
                        <a:lumOff val="80000"/>
                      </a:schemeClr>
                    </a:solidFill>
                  </a:tcPr>
                </a:tc>
                <a:tc>
                  <a:txBody>
                    <a:bodyPr/>
                    <a:lstStyle/>
                    <a:p>
                      <a:pPr algn="ctr" fontAlgn="ctr"/>
                      <a:r>
                        <a:rPr lang="es-CO" sz="1200" b="0" i="0" u="none" strike="noStrike" dirty="0">
                          <a:solidFill>
                            <a:srgbClr val="000000"/>
                          </a:solidFill>
                          <a:effectLst/>
                          <a:latin typeface="Calibri" panose="020F0502020204030204" pitchFamily="34" charset="0"/>
                        </a:rPr>
                        <a:t>1/04/2020</a:t>
                      </a:r>
                    </a:p>
                  </a:txBody>
                  <a:tcPr marL="9525" marR="9525" marT="9525" marB="0" anchor="ctr">
                    <a:solidFill>
                      <a:schemeClr val="tx2">
                        <a:lumMod val="20000"/>
                        <a:lumOff val="80000"/>
                      </a:schemeClr>
                    </a:solidFill>
                  </a:tcPr>
                </a:tc>
                <a:tc>
                  <a:txBody>
                    <a:bodyPr/>
                    <a:lstStyle/>
                    <a:p>
                      <a:pPr algn="ctr" fontAlgn="ctr"/>
                      <a:r>
                        <a:rPr lang="es-CO" sz="1200" b="1" i="0" u="none" strike="noStrike" dirty="0">
                          <a:solidFill>
                            <a:srgbClr val="FF0000"/>
                          </a:solidFill>
                          <a:effectLst/>
                          <a:latin typeface="Calibri" panose="020F0502020204030204" pitchFamily="34" charset="0"/>
                        </a:rPr>
                        <a:t>31/07/2020</a:t>
                      </a:r>
                    </a:p>
                  </a:txBody>
                  <a:tcPr marL="9525" marR="9525" marT="9525" marB="0" anchor="ctr">
                    <a:solidFill>
                      <a:schemeClr val="tx2">
                        <a:lumMod val="20000"/>
                        <a:lumOff val="80000"/>
                      </a:schemeClr>
                    </a:solidFill>
                  </a:tcPr>
                </a:tc>
                <a:tc vMerge="1">
                  <a:txBody>
                    <a:bodyPr/>
                    <a:lstStyle/>
                    <a:p>
                      <a:pPr algn="l" fontAlgn="ctr"/>
                      <a:endParaRPr lang="es-CO" sz="12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vMerge="1">
                  <a:txBody>
                    <a:bodyPr/>
                    <a:lstStyle/>
                    <a:p>
                      <a:endParaRPr lang="es-CO"/>
                    </a:p>
                  </a:txBody>
                  <a:tcPr>
                    <a:lnL w="12700" cap="flat" cmpd="sng" algn="ctr">
                      <a:solidFill>
                        <a:schemeClr val="accent5">
                          <a:lumMod val="75000"/>
                        </a:schemeClr>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143079427"/>
                  </a:ext>
                </a:extLst>
              </a:tr>
              <a:tr h="288037">
                <a:tc vMerge="1">
                  <a:txBody>
                    <a:bodyPr/>
                    <a:lstStyle/>
                    <a:p>
                      <a:endParaRPr lang="es-CO"/>
                    </a:p>
                  </a:txBody>
                  <a:tcPr/>
                </a:tc>
                <a:tc vMerge="1">
                  <a:txBody>
                    <a:bodyPr/>
                    <a:lstStyle/>
                    <a:p>
                      <a:endParaRPr lang="es-CO"/>
                    </a:p>
                  </a:txBody>
                  <a:tcPr/>
                </a:tc>
                <a:tc>
                  <a:txBody>
                    <a:bodyPr/>
                    <a:lstStyle/>
                    <a:p>
                      <a:pPr algn="l" fontAlgn="ctr"/>
                      <a:r>
                        <a:rPr lang="es-CO" sz="1200" u="none" strike="noStrike" kern="1200" dirty="0">
                          <a:solidFill>
                            <a:schemeClr val="tx1"/>
                          </a:solidFill>
                          <a:effectLst/>
                          <a:latin typeface="+mn-lt"/>
                          <a:ea typeface="+mn-ea"/>
                          <a:cs typeface="+mn-cs"/>
                        </a:rPr>
                        <a:t> Analizar la viabilidad económica</a:t>
                      </a:r>
                    </a:p>
                  </a:txBody>
                  <a:tcPr marL="0" marR="0" marT="0" marB="0" anchor="ctr">
                    <a:solidFill>
                      <a:schemeClr val="tx2">
                        <a:lumMod val="20000"/>
                        <a:lumOff val="80000"/>
                      </a:schemeClr>
                    </a:solidFill>
                  </a:tcPr>
                </a:tc>
                <a:tc vMerge="1">
                  <a:txBody>
                    <a:bodyPr/>
                    <a:lstStyle/>
                    <a:p>
                      <a:pPr algn="ctr" fontAlgn="ctr"/>
                      <a:endParaRPr lang="es-CO" sz="1200" u="none" strike="noStrike" kern="1200" dirty="0">
                        <a:solidFill>
                          <a:schemeClr val="tx1"/>
                        </a:solidFill>
                        <a:effectLst/>
                        <a:latin typeface="+mn-lt"/>
                        <a:ea typeface="+mn-ea"/>
                        <a:cs typeface="+mn-cs"/>
                      </a:endParaRPr>
                    </a:p>
                  </a:txBody>
                  <a:tcPr marL="0" marR="0" marT="0" marB="0" anchor="ctr">
                    <a:solidFill>
                      <a:schemeClr val="tx2">
                        <a:lumMod val="20000"/>
                        <a:lumOff val="80000"/>
                      </a:schemeClr>
                    </a:solidFill>
                  </a:tcPr>
                </a:tc>
                <a:tc>
                  <a:txBody>
                    <a:bodyPr/>
                    <a:lstStyle/>
                    <a:p>
                      <a:pPr algn="l" fontAlgn="ctr"/>
                      <a:r>
                        <a:rPr lang="es-CO" sz="1200" u="none" strike="noStrike" kern="1200" dirty="0">
                          <a:solidFill>
                            <a:schemeClr val="tx1"/>
                          </a:solidFill>
                          <a:effectLst/>
                          <a:latin typeface="+mn-lt"/>
                          <a:ea typeface="+mn-ea"/>
                          <a:cs typeface="+mn-cs"/>
                        </a:rPr>
                        <a:t>Informe con el resultado del análisis de viabilidad económica</a:t>
                      </a:r>
                    </a:p>
                  </a:txBody>
                  <a:tcPr marL="0" marR="0" marT="0" marB="0" anchor="ctr">
                    <a:solidFill>
                      <a:schemeClr val="tx2">
                        <a:lumMod val="20000"/>
                        <a:lumOff val="80000"/>
                      </a:schemeClr>
                    </a:solidFill>
                  </a:tcPr>
                </a:tc>
                <a:tc>
                  <a:txBody>
                    <a:bodyPr/>
                    <a:lstStyle/>
                    <a:p>
                      <a:pPr algn="ctr" fontAlgn="ctr"/>
                      <a:r>
                        <a:rPr lang="es-CO" sz="1200" b="0" i="0" u="none" strike="noStrike" dirty="0">
                          <a:solidFill>
                            <a:srgbClr val="000000"/>
                          </a:solidFill>
                          <a:effectLst/>
                          <a:latin typeface="Calibri" panose="020F0502020204030204" pitchFamily="34" charset="0"/>
                        </a:rPr>
                        <a:t>1/04/2020</a:t>
                      </a:r>
                    </a:p>
                  </a:txBody>
                  <a:tcPr marL="9525" marR="9525" marT="9525" marB="0" anchor="ctr">
                    <a:solidFill>
                      <a:schemeClr val="tx2">
                        <a:lumMod val="20000"/>
                        <a:lumOff val="80000"/>
                      </a:schemeClr>
                    </a:solidFill>
                  </a:tcPr>
                </a:tc>
                <a:tc>
                  <a:txBody>
                    <a:bodyPr/>
                    <a:lstStyle/>
                    <a:p>
                      <a:pPr algn="ctr" fontAlgn="ctr"/>
                      <a:r>
                        <a:rPr lang="es-CO" sz="1200" b="1" i="0" u="none" strike="noStrike" dirty="0">
                          <a:solidFill>
                            <a:srgbClr val="FF0000"/>
                          </a:solidFill>
                          <a:effectLst/>
                          <a:latin typeface="Calibri" panose="020F0502020204030204" pitchFamily="34" charset="0"/>
                        </a:rPr>
                        <a:t>31/07/2020</a:t>
                      </a:r>
                    </a:p>
                  </a:txBody>
                  <a:tcPr marL="9525" marR="9525" marT="9525" marB="0" anchor="ctr">
                    <a:solidFill>
                      <a:schemeClr val="tx2">
                        <a:lumMod val="20000"/>
                        <a:lumOff val="80000"/>
                      </a:schemeClr>
                    </a:solidFill>
                  </a:tcPr>
                </a:tc>
                <a:tc vMerge="1">
                  <a:txBody>
                    <a:bodyPr/>
                    <a:lstStyle/>
                    <a:p>
                      <a:pPr algn="l" fontAlgn="ctr"/>
                      <a:endParaRPr lang="es-CO" sz="1400" b="0" i="0" u="none" strike="noStrike" dirty="0">
                        <a:solidFill>
                          <a:srgbClr val="000000"/>
                        </a:solidFill>
                        <a:effectLst/>
                        <a:latin typeface="Calibri" panose="020F0502020204030204" pitchFamily="34" charset="0"/>
                      </a:endParaRPr>
                    </a:p>
                  </a:txBody>
                  <a:tcPr marL="0" marR="0" marT="0" marB="0" anchor="ctr">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solidFill>
                      <a:schemeClr val="tx2">
                        <a:lumMod val="20000"/>
                        <a:lumOff val="80000"/>
                      </a:schemeClr>
                    </a:solidFill>
                  </a:tcPr>
                </a:tc>
                <a:tc vMerge="1">
                  <a:txBody>
                    <a:bodyPr/>
                    <a:lstStyle/>
                    <a:p>
                      <a:endParaRPr lang="es-CO"/>
                    </a:p>
                  </a:txBody>
                  <a:tcPr>
                    <a:lnL w="12700" cap="flat" cmpd="sng" algn="ctr">
                      <a:solidFill>
                        <a:schemeClr val="accent5">
                          <a:lumMod val="75000"/>
                        </a:schemeClr>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704186892"/>
                  </a:ext>
                </a:extLst>
              </a:tr>
              <a:tr h="378789">
                <a:tc rowSpan="2">
                  <a:txBody>
                    <a:bodyPr/>
                    <a:lstStyle/>
                    <a:p>
                      <a:pPr algn="l" fontAlgn="ctr"/>
                      <a:r>
                        <a:rPr lang="es-CO" sz="1200" u="none" strike="noStrike" dirty="0">
                          <a:effectLst/>
                        </a:rPr>
                        <a:t>2.Implementación de la primera fase de política de gobierno corporativo</a:t>
                      </a:r>
                      <a:endParaRPr lang="es-CO" sz="12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rowSpan="2">
                  <a:txBody>
                    <a:bodyPr/>
                    <a:lstStyle/>
                    <a:p>
                      <a:pPr algn="l" fontAlgn="ctr"/>
                      <a:r>
                        <a:rPr lang="es-CO" sz="1200" u="none" strike="noStrike" dirty="0">
                          <a:effectLst/>
                        </a:rPr>
                        <a:t>Nuevos comités y política de Gobierno Corporativo implementada</a:t>
                      </a:r>
                      <a:endParaRPr lang="es-CO" sz="12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l" fontAlgn="ctr"/>
                      <a:r>
                        <a:rPr lang="es-CO" sz="1200" u="none" strike="noStrike" dirty="0">
                          <a:effectLst/>
                        </a:rPr>
                        <a:t>Expedir actos administrativos que reglamenten los nuevos comités y/o reestructurar los existentes</a:t>
                      </a:r>
                      <a:endParaRPr lang="es-CO" sz="12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rowSpan="2">
                  <a:txBody>
                    <a:bodyPr/>
                    <a:lstStyle/>
                    <a:p>
                      <a:pPr algn="ctr" fontAlgn="ctr"/>
                      <a:r>
                        <a:rPr lang="es-CO" sz="1200" u="none" strike="noStrike" dirty="0">
                          <a:effectLst/>
                        </a:rPr>
                        <a:t>Gerencia, </a:t>
                      </a:r>
                      <a:r>
                        <a:rPr lang="es-CO" sz="1200" u="none" strike="noStrike" kern="1200" dirty="0">
                          <a:solidFill>
                            <a:schemeClr val="tx1"/>
                          </a:solidFill>
                          <a:effectLst/>
                          <a:latin typeface="+mn-lt"/>
                          <a:ea typeface="+mn-ea"/>
                          <a:cs typeface="+mn-cs"/>
                        </a:rPr>
                        <a:t>Subgerencia Administrativa </a:t>
                      </a:r>
                      <a:r>
                        <a:rPr lang="es-CO" sz="1200" u="none" strike="noStrike" dirty="0">
                          <a:effectLst/>
                        </a:rPr>
                        <a:t>y Oficina Asesora  Jurídica</a:t>
                      </a:r>
                      <a:endParaRPr lang="es-CO" sz="12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l" fontAlgn="ctr"/>
                      <a:r>
                        <a:rPr lang="es-CO" sz="1200" u="none" strike="noStrike" dirty="0">
                          <a:effectLst/>
                        </a:rPr>
                        <a:t>Actos administrativos expedidos</a:t>
                      </a:r>
                      <a:endParaRPr lang="es-CO" sz="12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1/06/2020</a:t>
                      </a:r>
                    </a:p>
                  </a:txBody>
                  <a:tcPr marL="9525" marR="9525" marT="9525" marB="0" anchor="ctr">
                    <a:solidFill>
                      <a:srgbClr val="EDFBDC"/>
                    </a:solidFill>
                  </a:tcPr>
                </a:tc>
                <a:tc>
                  <a:txBody>
                    <a:bodyPr/>
                    <a:lstStyle/>
                    <a:p>
                      <a:pPr algn="ctr" fontAlgn="ctr"/>
                      <a:r>
                        <a:rPr lang="es-CO" sz="1200" b="1" i="0" u="none" strike="noStrike" dirty="0">
                          <a:solidFill>
                            <a:srgbClr val="FF0000"/>
                          </a:solidFill>
                          <a:effectLst/>
                          <a:latin typeface="Calibri" panose="020F0502020204030204" pitchFamily="34" charset="0"/>
                        </a:rPr>
                        <a:t>31/07/2020</a:t>
                      </a:r>
                    </a:p>
                  </a:txBody>
                  <a:tcPr marL="9525" marR="9525" marT="9525" marB="0" anchor="ctr">
                    <a:solidFill>
                      <a:srgbClr val="EDFBDC"/>
                    </a:solidFill>
                  </a:tcPr>
                </a:tc>
                <a:tc>
                  <a:txBody>
                    <a:bodyPr/>
                    <a:lstStyle/>
                    <a:p>
                      <a:pPr algn="just" fontAlgn="ctr"/>
                      <a:r>
                        <a:rPr lang="es-CO" sz="1200" u="none" strike="noStrike" dirty="0">
                          <a:effectLst/>
                        </a:rPr>
                        <a:t>En el mes de septiembre se presentó a la Junta directiva el primer borrador de los actos administrativos que reglamenten los nuevos comités La Junta Directiva solicitó cambios</a:t>
                      </a:r>
                      <a:endParaRPr lang="es-CO" sz="12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EDFBDC"/>
                    </a:solidFill>
                  </a:tcPr>
                </a:tc>
                <a:tc rowSpan="2">
                  <a:txBody>
                    <a:bodyPr/>
                    <a:lstStyle/>
                    <a:p>
                      <a:pPr algn="ctr" fontAlgn="ctr"/>
                      <a:r>
                        <a:rPr lang="es-CO" sz="1100" b="0" i="0" u="none" strike="noStrike" dirty="0">
                          <a:solidFill>
                            <a:srgbClr val="000000"/>
                          </a:solidFill>
                          <a:effectLst/>
                          <a:latin typeface="Calibri" panose="020F0502020204030204" pitchFamily="34" charset="0"/>
                        </a:rPr>
                        <a:t>12,50%</a:t>
                      </a:r>
                    </a:p>
                  </a:txBody>
                  <a:tcPr marL="9525" marR="9525" marT="9525" marB="0" anchor="ctr">
                    <a:solidFill>
                      <a:srgbClr val="EDFBDC"/>
                    </a:solidFill>
                  </a:tcPr>
                </a:tc>
                <a:extLst>
                  <a:ext uri="{0D108BD9-81ED-4DB2-BD59-A6C34878D82A}">
                    <a16:rowId xmlns:a16="http://schemas.microsoft.com/office/drawing/2014/main" val="266232676"/>
                  </a:ext>
                </a:extLst>
              </a:tr>
              <a:tr h="201124">
                <a:tc vMerge="1">
                  <a:txBody>
                    <a:bodyPr/>
                    <a:lstStyle/>
                    <a:p>
                      <a:endParaRPr lang="es-CO"/>
                    </a:p>
                  </a:txBody>
                  <a:tcPr>
                    <a:lnT w="6350" cap="flat" cmpd="sng" algn="ctr">
                      <a:solidFill>
                        <a:srgbClr val="000000"/>
                      </a:solidFill>
                      <a:prstDash val="solid"/>
                      <a:round/>
                      <a:headEnd type="none" w="med" len="med"/>
                      <a:tailEnd type="none" w="med" len="med"/>
                    </a:lnT>
                  </a:tcPr>
                </a:tc>
                <a:tc vMerge="1">
                  <a:txBody>
                    <a:bodyPr/>
                    <a:lstStyle/>
                    <a:p>
                      <a:endParaRPr lang="es-CO"/>
                    </a:p>
                  </a:txBody>
                  <a:tcPr>
                    <a:lnT w="6350" cap="flat" cmpd="sng" algn="ctr">
                      <a:solidFill>
                        <a:srgbClr val="000000"/>
                      </a:solidFill>
                      <a:prstDash val="solid"/>
                      <a:round/>
                      <a:headEnd type="none" w="med" len="med"/>
                      <a:tailEnd type="none" w="med" len="med"/>
                    </a:lnT>
                  </a:tcPr>
                </a:tc>
                <a:tc>
                  <a:txBody>
                    <a:bodyPr/>
                    <a:lstStyle/>
                    <a:p>
                      <a:pPr algn="l" fontAlgn="ctr"/>
                      <a:r>
                        <a:rPr lang="es-CO" sz="1200" u="none" strike="noStrike" dirty="0">
                          <a:effectLst/>
                        </a:rPr>
                        <a:t>Actualización de manuales políticas y lineamientos</a:t>
                      </a:r>
                      <a:endParaRPr lang="es-CO" sz="12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vMerge="1">
                  <a:txBody>
                    <a:bodyPr/>
                    <a:lstStyle/>
                    <a:p>
                      <a:pPr algn="ctr" fontAlgn="ctr"/>
                      <a:endParaRPr lang="es-CO" sz="1200" b="0" i="0" u="none" strike="noStrike" dirty="0">
                        <a:solidFill>
                          <a:srgbClr val="FF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l" fontAlgn="ctr"/>
                      <a:r>
                        <a:rPr lang="es-CO" sz="1200" u="none" strike="noStrike" dirty="0">
                          <a:effectLst/>
                        </a:rPr>
                        <a:t>Manuales, políticas y lineamientos actualizados</a:t>
                      </a:r>
                      <a:endParaRPr lang="es-CO" sz="1200" b="0" i="0" u="none" strike="noStrike" dirty="0">
                        <a:solidFill>
                          <a:srgbClr val="000000"/>
                        </a:solidFill>
                        <a:effectLst/>
                        <a:latin typeface="Calibri" panose="020F0502020204030204" pitchFamily="34" charset="0"/>
                      </a:endParaRPr>
                    </a:p>
                  </a:txBody>
                  <a:tcPr marL="0" marR="0" marT="0"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1/09/2020</a:t>
                      </a:r>
                    </a:p>
                  </a:txBody>
                  <a:tcPr marL="9525" marR="9525" marT="9525" marB="0" anchor="ctr">
                    <a:solidFill>
                      <a:srgbClr val="EDFBDC"/>
                    </a:solidFill>
                  </a:tcPr>
                </a:tc>
                <a:tc>
                  <a:txBody>
                    <a:bodyPr/>
                    <a:lstStyle/>
                    <a:p>
                      <a:pPr algn="ctr" fontAlgn="ctr"/>
                      <a:r>
                        <a:rPr lang="es-CO" sz="1200" b="0" i="0" u="none" strike="noStrike" dirty="0">
                          <a:solidFill>
                            <a:srgbClr val="000000"/>
                          </a:solidFill>
                          <a:effectLst/>
                          <a:latin typeface="Calibri" panose="020F0502020204030204" pitchFamily="34" charset="0"/>
                        </a:rPr>
                        <a:t>31/12/2020</a:t>
                      </a:r>
                    </a:p>
                  </a:txBody>
                  <a:tcPr marL="9525" marR="9525" marT="9525" marB="0" anchor="ctr">
                    <a:solidFill>
                      <a:srgbClr val="EDFBDC"/>
                    </a:solidFill>
                  </a:tcPr>
                </a:tc>
                <a:tc>
                  <a:txBody>
                    <a:bodyPr/>
                    <a:lstStyle/>
                    <a:p>
                      <a:pPr algn="just" fontAlgn="ctr"/>
                      <a:r>
                        <a:rPr lang="es-CO" sz="1200" u="none" strike="noStrike" dirty="0">
                          <a:effectLst/>
                        </a:rPr>
                        <a:t>Se cuenta con el borrador de elaborado del Código de Buen Gobierno, se estima que sea presentado a Junta Directiva en el mes de Noviembre 2020.</a:t>
                      </a:r>
                    </a:p>
                  </a:txBody>
                  <a:tcPr marL="0" marR="0" marT="0"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50%</a:t>
                      </a:r>
                    </a:p>
                  </a:txBody>
                  <a:tcPr marL="9525" marR="9525" marT="9525" marB="0" anchor="ctr">
                    <a:solidFill>
                      <a:srgbClr val="EDFBDC"/>
                    </a:solidFill>
                  </a:tcPr>
                </a:tc>
                <a:tc>
                  <a:txBody>
                    <a:bodyPr/>
                    <a:lstStyle/>
                    <a:p>
                      <a:pPr algn="ctr" fontAlgn="ctr"/>
                      <a:r>
                        <a:rPr lang="es-CO" sz="1100" b="0" i="0" u="none" strike="noStrike" dirty="0">
                          <a:solidFill>
                            <a:srgbClr val="000000"/>
                          </a:solidFill>
                          <a:effectLst/>
                          <a:latin typeface="Calibri" panose="020F0502020204030204" pitchFamily="34" charset="0"/>
                        </a:rPr>
                        <a:t>24%</a:t>
                      </a:r>
                    </a:p>
                  </a:txBody>
                  <a:tcPr marL="9525" marR="9525" marT="9525" marB="0" anchor="ctr">
                    <a:solidFill>
                      <a:srgbClr val="EDFBDC"/>
                    </a:solidFill>
                  </a:tcPr>
                </a:tc>
                <a:tc vMerge="1">
                  <a:txBody>
                    <a:bodyPr/>
                    <a:lstStyle/>
                    <a:p>
                      <a:endParaRPr lang="es-CO"/>
                    </a:p>
                  </a:txBody>
                  <a:tcPr>
                    <a:solidFill>
                      <a:srgbClr val="EDFBDC"/>
                    </a:solidFill>
                  </a:tcPr>
                </a:tc>
                <a:extLst>
                  <a:ext uri="{0D108BD9-81ED-4DB2-BD59-A6C34878D82A}">
                    <a16:rowId xmlns:a16="http://schemas.microsoft.com/office/drawing/2014/main" val="4123057280"/>
                  </a:ext>
                </a:extLst>
              </a:tr>
            </a:tbl>
          </a:graphicData>
        </a:graphic>
      </p:graphicFrame>
      <p:sp>
        <p:nvSpPr>
          <p:cNvPr id="6" name="14 CuadroTexto">
            <a:extLst>
              <a:ext uri="{FF2B5EF4-FFF2-40B4-BE49-F238E27FC236}">
                <a16:creationId xmlns:a16="http://schemas.microsoft.com/office/drawing/2014/main" id="{828A2BCF-2C79-4BD4-B2DA-7FE666403483}"/>
              </a:ext>
            </a:extLst>
          </p:cNvPr>
          <p:cNvSpPr txBox="1"/>
          <p:nvPr/>
        </p:nvSpPr>
        <p:spPr>
          <a:xfrm>
            <a:off x="595440" y="26242"/>
            <a:ext cx="9879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charset="0"/>
                <a:ea typeface="Calibri" charset="0"/>
                <a:cs typeface="Calibri" charset="0"/>
              </a:rPr>
              <a:t>Procedimientos, roles y responsabilidades </a:t>
            </a:r>
          </a:p>
        </p:txBody>
      </p:sp>
    </p:spTree>
    <p:extLst>
      <p:ext uri="{BB962C8B-B14F-4D97-AF65-F5344CB8AC3E}">
        <p14:creationId xmlns:p14="http://schemas.microsoft.com/office/powerpoint/2010/main" val="261630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072A92BD-4068-4695-9876-803583D63889}"/>
              </a:ext>
            </a:extLst>
          </p:cNvPr>
          <p:cNvGraphicFramePr>
            <a:graphicFrameLocks noGrp="1"/>
          </p:cNvGraphicFramePr>
          <p:nvPr/>
        </p:nvGraphicFramePr>
        <p:xfrm>
          <a:off x="185532" y="714904"/>
          <a:ext cx="11779159" cy="4643667"/>
        </p:xfrm>
        <a:graphic>
          <a:graphicData uri="http://schemas.openxmlformats.org/drawingml/2006/table">
            <a:tbl>
              <a:tblPr>
                <a:tableStyleId>{BDBED569-4797-4DF1-A0F4-6AAB3CD982D8}</a:tableStyleId>
              </a:tblPr>
              <a:tblGrid>
                <a:gridCol w="1290653">
                  <a:extLst>
                    <a:ext uri="{9D8B030D-6E8A-4147-A177-3AD203B41FA5}">
                      <a16:colId xmlns:a16="http://schemas.microsoft.com/office/drawing/2014/main" val="1829966704"/>
                    </a:ext>
                  </a:extLst>
                </a:gridCol>
                <a:gridCol w="863792">
                  <a:extLst>
                    <a:ext uri="{9D8B030D-6E8A-4147-A177-3AD203B41FA5}">
                      <a16:colId xmlns:a16="http://schemas.microsoft.com/office/drawing/2014/main" val="3732983623"/>
                    </a:ext>
                  </a:extLst>
                </a:gridCol>
                <a:gridCol w="1479716">
                  <a:extLst>
                    <a:ext uri="{9D8B030D-6E8A-4147-A177-3AD203B41FA5}">
                      <a16:colId xmlns:a16="http://schemas.microsoft.com/office/drawing/2014/main" val="2765043745"/>
                    </a:ext>
                  </a:extLst>
                </a:gridCol>
                <a:gridCol w="1006742">
                  <a:extLst>
                    <a:ext uri="{9D8B030D-6E8A-4147-A177-3AD203B41FA5}">
                      <a16:colId xmlns:a16="http://schemas.microsoft.com/office/drawing/2014/main" val="1895289351"/>
                    </a:ext>
                  </a:extLst>
                </a:gridCol>
                <a:gridCol w="1038202">
                  <a:extLst>
                    <a:ext uri="{9D8B030D-6E8A-4147-A177-3AD203B41FA5}">
                      <a16:colId xmlns:a16="http://schemas.microsoft.com/office/drawing/2014/main" val="2769523554"/>
                    </a:ext>
                  </a:extLst>
                </a:gridCol>
                <a:gridCol w="723595">
                  <a:extLst>
                    <a:ext uri="{9D8B030D-6E8A-4147-A177-3AD203B41FA5}">
                      <a16:colId xmlns:a16="http://schemas.microsoft.com/office/drawing/2014/main" val="2562755083"/>
                    </a:ext>
                  </a:extLst>
                </a:gridCol>
                <a:gridCol w="880899">
                  <a:extLst>
                    <a:ext uri="{9D8B030D-6E8A-4147-A177-3AD203B41FA5}">
                      <a16:colId xmlns:a16="http://schemas.microsoft.com/office/drawing/2014/main" val="2962503041"/>
                    </a:ext>
                  </a:extLst>
                </a:gridCol>
                <a:gridCol w="2898303">
                  <a:extLst>
                    <a:ext uri="{9D8B030D-6E8A-4147-A177-3AD203B41FA5}">
                      <a16:colId xmlns:a16="http://schemas.microsoft.com/office/drawing/2014/main" val="1586731087"/>
                    </a:ext>
                  </a:extLst>
                </a:gridCol>
                <a:gridCol w="532419">
                  <a:extLst>
                    <a:ext uri="{9D8B030D-6E8A-4147-A177-3AD203B41FA5}">
                      <a16:colId xmlns:a16="http://schemas.microsoft.com/office/drawing/2014/main" val="3525966298"/>
                    </a:ext>
                  </a:extLst>
                </a:gridCol>
                <a:gridCol w="532419">
                  <a:extLst>
                    <a:ext uri="{9D8B030D-6E8A-4147-A177-3AD203B41FA5}">
                      <a16:colId xmlns:a16="http://schemas.microsoft.com/office/drawing/2014/main" val="536853248"/>
                    </a:ext>
                  </a:extLst>
                </a:gridCol>
                <a:gridCol w="532419">
                  <a:extLst>
                    <a:ext uri="{9D8B030D-6E8A-4147-A177-3AD203B41FA5}">
                      <a16:colId xmlns:a16="http://schemas.microsoft.com/office/drawing/2014/main" val="4226726745"/>
                    </a:ext>
                  </a:extLst>
                </a:gridCol>
              </a:tblGrid>
              <a:tr h="460287">
                <a:tc rowSpan="2">
                  <a:txBody>
                    <a:bodyPr/>
                    <a:lstStyle/>
                    <a:p>
                      <a:pPr algn="ctr" fontAlgn="ctr"/>
                      <a:r>
                        <a:rPr lang="es-CO" sz="1100" u="none" strike="noStrike" dirty="0">
                          <a:solidFill>
                            <a:schemeClr val="bg1"/>
                          </a:solidFill>
                          <a:effectLst/>
                        </a:rPr>
                        <a:t>Hitos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Indicador</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Actividades</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100" u="none" strike="noStrike" dirty="0">
                          <a:solidFill>
                            <a:schemeClr val="bg1"/>
                          </a:solidFill>
                          <a:effectLst/>
                        </a:rPr>
                        <a:t>Áreas </a:t>
                      </a:r>
                      <a:r>
                        <a:rPr lang="es-CO" sz="1100" b="1" i="0" u="none" strike="noStrike" dirty="0">
                          <a:solidFill>
                            <a:schemeClr val="bg1"/>
                          </a:solidFill>
                          <a:effectLst/>
                          <a:latin typeface="+mn-lt"/>
                        </a:rPr>
                        <a:t>Involucradas</a:t>
                      </a:r>
                    </a:p>
                  </a:txBody>
                  <a:tcPr marL="0" marR="0" marT="0" marB="0" anchor="ctr">
                    <a:solidFill>
                      <a:schemeClr val="accent5">
                        <a:lumMod val="75000"/>
                      </a:schemeClr>
                    </a:solidFill>
                  </a:tcPr>
                </a:tc>
                <a:tc rowSpan="2">
                  <a:txBody>
                    <a:bodyPr/>
                    <a:lstStyle/>
                    <a:p>
                      <a:pPr algn="ctr" fontAlgn="ctr"/>
                      <a:r>
                        <a:rPr lang="es-CO" sz="1100" u="none" strike="noStrike" dirty="0">
                          <a:solidFill>
                            <a:schemeClr val="bg1"/>
                          </a:solidFill>
                          <a:effectLst/>
                        </a:rPr>
                        <a:t>Resultado Esperado/ Producto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gridSpan="2">
                  <a:txBody>
                    <a:bodyPr/>
                    <a:lstStyle/>
                    <a:p>
                      <a:pPr algn="ctr" fontAlgn="ctr"/>
                      <a:r>
                        <a:rPr lang="es-CO" sz="1200" u="none" strike="noStrike" dirty="0">
                          <a:solidFill>
                            <a:schemeClr val="bg1"/>
                          </a:solidFill>
                          <a:effectLst/>
                        </a:rPr>
                        <a:t>VIGENCIA 2020</a:t>
                      </a:r>
                      <a:endParaRPr lang="es-CO" sz="12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hMerge="1">
                  <a:txBody>
                    <a:bodyPr/>
                    <a:lstStyle/>
                    <a:p>
                      <a:endParaRPr lang="es-CO"/>
                    </a:p>
                  </a:txBody>
                  <a:tcPr/>
                </a:tc>
                <a:tc gridSpan="4">
                  <a:txBody>
                    <a:bodyPr/>
                    <a:lstStyle/>
                    <a:p>
                      <a:pPr algn="ctr" fontAlgn="b"/>
                      <a:r>
                        <a:rPr lang="es-CO" sz="1400" u="none" strike="noStrike" dirty="0">
                          <a:solidFill>
                            <a:schemeClr val="bg1"/>
                          </a:solidFill>
                          <a:effectLst/>
                        </a:rPr>
                        <a:t>Septiembre</a:t>
                      </a:r>
                      <a:endParaRPr lang="es-CO" sz="1400" b="1" i="0" u="none" strike="noStrike" dirty="0">
                        <a:solidFill>
                          <a:schemeClr val="bg1"/>
                        </a:solidFill>
                        <a:effectLst/>
                        <a:latin typeface="Calibri" panose="020F0502020204030204" pitchFamily="34" charset="0"/>
                      </a:endParaRPr>
                    </a:p>
                  </a:txBody>
                  <a:tcPr marL="0" marR="0" marT="0" marB="0" anchor="b">
                    <a:solidFill>
                      <a:schemeClr val="accent5">
                        <a:lumMod val="75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solidFill>
                      <a:schemeClr val="accent5">
                        <a:lumMod val="75000"/>
                      </a:schemeClr>
                    </a:solidFill>
                  </a:tcPr>
                </a:tc>
                <a:extLst>
                  <a:ext uri="{0D108BD9-81ED-4DB2-BD59-A6C34878D82A}">
                    <a16:rowId xmlns:a16="http://schemas.microsoft.com/office/drawing/2014/main" val="1787538577"/>
                  </a:ext>
                </a:extLst>
              </a:tr>
              <a:tr h="10131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1100" u="none" strike="noStrike" dirty="0">
                          <a:solidFill>
                            <a:schemeClr val="bg1"/>
                          </a:solidFill>
                          <a:effectLst/>
                        </a:rPr>
                        <a:t>Fecha de Inicio</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100" u="none" strike="noStrike" dirty="0">
                          <a:solidFill>
                            <a:schemeClr val="bg1"/>
                          </a:solidFill>
                          <a:effectLst/>
                        </a:rPr>
                        <a:t>Fecha Fin</a:t>
                      </a:r>
                      <a:endParaRPr lang="es-CO" sz="1100" b="1" i="0" u="none" strike="noStrike" dirty="0">
                        <a:solidFill>
                          <a:schemeClr val="bg1"/>
                        </a:solidFill>
                        <a:effectLst/>
                        <a:latin typeface="Calibri" panose="020F0502020204030204" pitchFamily="34" charset="0"/>
                      </a:endParaRPr>
                    </a:p>
                  </a:txBody>
                  <a:tcPr marL="0" marR="0" marT="0" marB="0" anchor="ctr">
                    <a:solidFill>
                      <a:schemeClr val="accent5">
                        <a:lumMod val="75000"/>
                      </a:schemeClr>
                    </a:solidFill>
                  </a:tcPr>
                </a:tc>
                <a:tc>
                  <a:txBody>
                    <a:bodyPr/>
                    <a:lstStyle/>
                    <a:p>
                      <a:pPr algn="ctr" fontAlgn="ctr"/>
                      <a:r>
                        <a:rPr lang="es-CO" sz="1400" u="none" strike="noStrike" kern="1200" dirty="0">
                          <a:solidFill>
                            <a:schemeClr val="bg1"/>
                          </a:solidFill>
                          <a:effectLst/>
                          <a:latin typeface="+mn-lt"/>
                          <a:ea typeface="+mn-ea"/>
                          <a:cs typeface="+mn-cs"/>
                        </a:rPr>
                        <a:t>AVANCES</a:t>
                      </a:r>
                    </a:p>
                  </a:txBody>
                  <a:tcPr marL="0" marR="0" marT="0" marB="0" anchor="ctr">
                    <a:solidFill>
                      <a:schemeClr val="accent5">
                        <a:lumMod val="75000"/>
                      </a:schemeClr>
                    </a:solidFill>
                  </a:tcPr>
                </a:tc>
                <a:tc>
                  <a:txBody>
                    <a:bodyPr/>
                    <a:lstStyle/>
                    <a:p>
                      <a:pPr algn="ctr" fontAlgn="ctr"/>
                      <a:r>
                        <a:rPr lang="es-CO" sz="1200" b="1" i="0" u="none" strike="noStrike" dirty="0">
                          <a:solidFill>
                            <a:schemeClr val="bg1"/>
                          </a:solidFill>
                          <a:effectLst/>
                          <a:latin typeface="Calibri" panose="020F0502020204030204" pitchFamily="34" charset="0"/>
                        </a:rPr>
                        <a:t>% de Avance</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 AVANCE ESPERADO</a:t>
                      </a:r>
                    </a:p>
                  </a:txBody>
                  <a:tcPr marL="9525" marR="9525" marT="9525" marB="0" anchor="ctr">
                    <a:solidFill>
                      <a:schemeClr val="accent5">
                        <a:lumMod val="75000"/>
                      </a:schemeClr>
                    </a:solidFill>
                  </a:tcPr>
                </a:tc>
                <a:tc>
                  <a:txBody>
                    <a:bodyPr/>
                    <a:lstStyle/>
                    <a:p>
                      <a:pPr algn="ctr" fontAlgn="ctr"/>
                      <a:r>
                        <a:rPr lang="es-CO" sz="1100" b="1" i="0" u="none" strike="noStrike" dirty="0">
                          <a:solidFill>
                            <a:schemeClr val="bg1"/>
                          </a:solidFill>
                          <a:effectLst/>
                          <a:latin typeface="Calibri" panose="020F0502020204030204" pitchFamily="34" charset="0"/>
                        </a:rPr>
                        <a:t>CUMPLIMIENTO POR HITO</a:t>
                      </a:r>
                    </a:p>
                  </a:txBody>
                  <a:tcPr marL="9525" marR="9525" marT="9525" marB="0" anchor="ctr">
                    <a:solidFill>
                      <a:schemeClr val="accent5">
                        <a:lumMod val="75000"/>
                      </a:schemeClr>
                    </a:solidFill>
                  </a:tcPr>
                </a:tc>
                <a:extLst>
                  <a:ext uri="{0D108BD9-81ED-4DB2-BD59-A6C34878D82A}">
                    <a16:rowId xmlns:a16="http://schemas.microsoft.com/office/drawing/2014/main" val="4157073015"/>
                  </a:ext>
                </a:extLst>
              </a:tr>
              <a:tr h="800652">
                <a:tc rowSpan="3">
                  <a:txBody>
                    <a:bodyPr/>
                    <a:lstStyle/>
                    <a:p>
                      <a:pPr algn="l" fontAlgn="ctr"/>
                      <a:r>
                        <a:rPr lang="es-CO" sz="1100" u="none" strike="noStrike" dirty="0">
                          <a:effectLst/>
                        </a:rPr>
                        <a:t>3. Modificación e implementación de procesos y procedimientos</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rowSpan="3">
                  <a:txBody>
                    <a:bodyPr/>
                    <a:lstStyle/>
                    <a:p>
                      <a:pPr algn="l" fontAlgn="ctr"/>
                      <a:r>
                        <a:rPr lang="es-CO" sz="1100" u="none" strike="noStrike" dirty="0">
                          <a:effectLst/>
                        </a:rPr>
                        <a:t>Procesos y procedimientos implementados</a:t>
                      </a:r>
                      <a:endParaRPr lang="es-CO" sz="1100" b="0" i="0" u="none" strike="noStrike" dirty="0">
                        <a:solidFill>
                          <a:srgbClr val="000000"/>
                        </a:solidFill>
                        <a:effectLst/>
                        <a:latin typeface="Calibri" panose="020F0502020204030204" pitchFamily="34" charset="0"/>
                      </a:endParaRPr>
                    </a:p>
                  </a:txBody>
                  <a:tcPr marL="0" marR="0" marT="0" marB="0" anchor="ctr">
                    <a:solidFill>
                      <a:srgbClr val="DCE1F4"/>
                    </a:solidFill>
                  </a:tcPr>
                </a:tc>
                <a:tc>
                  <a:txBody>
                    <a:bodyPr/>
                    <a:lstStyle/>
                    <a:p>
                      <a:pPr algn="just" fontAlgn="ctr"/>
                      <a:r>
                        <a:rPr lang="es-CO" sz="1200" b="0" i="0" u="none" strike="noStrike" dirty="0">
                          <a:solidFill>
                            <a:srgbClr val="000000"/>
                          </a:solidFill>
                          <a:effectLst/>
                          <a:latin typeface="Calibri" panose="020F0502020204030204" pitchFamily="34" charset="0"/>
                        </a:rPr>
                        <a:t>Definir un plan de trabajo para revisión y actualización de procesos priorizados</a:t>
                      </a:r>
                    </a:p>
                  </a:txBody>
                  <a:tcPr marL="9525" marR="9525" marT="9525" marB="0" anchor="ctr">
                    <a:solidFill>
                      <a:srgbClr val="DCE1F4"/>
                    </a:solidFill>
                  </a:tcPr>
                </a:tc>
                <a:tc rowSpan="3">
                  <a:txBody>
                    <a:bodyPr/>
                    <a:lstStyle/>
                    <a:p>
                      <a:pPr algn="ctr" fontAlgn="ctr"/>
                      <a:r>
                        <a:rPr lang="es-CO" sz="1200" u="none" strike="noStrike" kern="1200" dirty="0">
                          <a:solidFill>
                            <a:schemeClr val="tx1"/>
                          </a:solidFill>
                          <a:effectLst/>
                          <a:latin typeface="+mn-lt"/>
                          <a:ea typeface="+mn-ea"/>
                          <a:cs typeface="+mn-cs"/>
                        </a:rPr>
                        <a:t>Subgerencia Administrativa </a:t>
                      </a:r>
                      <a:endParaRPr lang="es-CO" sz="1200" b="0" i="0" u="none" strike="noStrike" dirty="0">
                        <a:solidFill>
                          <a:srgbClr val="000000"/>
                        </a:solidFill>
                        <a:effectLst/>
                        <a:latin typeface="Calibri" panose="020F0502020204030204" pitchFamily="34" charset="0"/>
                      </a:endParaRPr>
                    </a:p>
                  </a:txBody>
                  <a:tcPr marL="9525" marR="9525" marT="9525" marB="0" anchor="ctr">
                    <a:solidFill>
                      <a:srgbClr val="DCE1F4"/>
                    </a:solidFill>
                  </a:tcPr>
                </a:tc>
                <a:tc>
                  <a:txBody>
                    <a:bodyPr/>
                    <a:lstStyle/>
                    <a:p>
                      <a:pPr algn="l" fontAlgn="ctr"/>
                      <a:r>
                        <a:rPr lang="es-CO" sz="1200" b="0" i="0" u="none" strike="noStrike" dirty="0">
                          <a:solidFill>
                            <a:srgbClr val="000000"/>
                          </a:solidFill>
                          <a:effectLst/>
                          <a:latin typeface="Calibri" panose="020F0502020204030204" pitchFamily="34" charset="0"/>
                        </a:rPr>
                        <a:t>Plan de trabajo definido </a:t>
                      </a:r>
                    </a:p>
                  </a:txBody>
                  <a:tcPr marL="9525" marR="9525" marT="9525" marB="0" anchor="ctr">
                    <a:solidFill>
                      <a:srgbClr val="DCE1F4"/>
                    </a:solidFill>
                  </a:tcPr>
                </a:tc>
                <a:tc>
                  <a:txBody>
                    <a:bodyPr/>
                    <a:lstStyle/>
                    <a:p>
                      <a:pPr algn="ctr" fontAlgn="ctr"/>
                      <a:r>
                        <a:rPr lang="es-CO" sz="1200" b="0" i="0" u="none" strike="noStrike" dirty="0">
                          <a:solidFill>
                            <a:srgbClr val="000000"/>
                          </a:solidFill>
                          <a:effectLst/>
                          <a:latin typeface="Calibri" panose="020F0502020204030204" pitchFamily="34" charset="0"/>
                        </a:rPr>
                        <a:t>1/03/2020</a:t>
                      </a:r>
                    </a:p>
                  </a:txBody>
                  <a:tcPr marL="9525" marR="9525" marT="9525" marB="0" anchor="ctr">
                    <a:solidFill>
                      <a:srgbClr val="DCE1F4"/>
                    </a:solidFill>
                  </a:tcPr>
                </a:tc>
                <a:tc>
                  <a:txBody>
                    <a:bodyPr/>
                    <a:lstStyle/>
                    <a:p>
                      <a:pPr algn="ctr" fontAlgn="ctr"/>
                      <a:r>
                        <a:rPr lang="es-CO" sz="1200" b="0" i="0" u="none" strike="noStrike" dirty="0">
                          <a:solidFill>
                            <a:srgbClr val="000000"/>
                          </a:solidFill>
                          <a:effectLst/>
                          <a:latin typeface="Calibri" panose="020F0502020204030204" pitchFamily="34" charset="0"/>
                        </a:rPr>
                        <a:t>31/03/2020</a:t>
                      </a:r>
                    </a:p>
                  </a:txBody>
                  <a:tcPr marL="9525" marR="9525" marT="9525" marB="0" anchor="ctr">
                    <a:solidFill>
                      <a:srgbClr val="DCE1F4"/>
                    </a:solidFill>
                  </a:tcPr>
                </a:tc>
                <a:tc>
                  <a:txBody>
                    <a:bodyPr/>
                    <a:lstStyle/>
                    <a:p>
                      <a:pPr algn="just" fontAlgn="ctr"/>
                      <a:r>
                        <a:rPr lang="es-CO" sz="1200" b="0" i="0" u="none" strike="noStrike" dirty="0">
                          <a:solidFill>
                            <a:srgbClr val="000000"/>
                          </a:solidFill>
                          <a:effectLst/>
                          <a:latin typeface="Calibri" panose="020F0502020204030204" pitchFamily="34" charset="0"/>
                        </a:rPr>
                        <a:t>Plan de trabajo presentado para aprobación del Comité Institucional de Gestión y Desempeño el día 29 de abril.</a:t>
                      </a:r>
                      <a:br>
                        <a:rPr lang="es-CO" sz="1200" b="0" i="0" u="none" strike="noStrike" dirty="0">
                          <a:solidFill>
                            <a:srgbClr val="000000"/>
                          </a:solidFill>
                          <a:effectLst/>
                          <a:latin typeface="Calibri" panose="020F0502020204030204" pitchFamily="34" charset="0"/>
                        </a:rPr>
                      </a:br>
                      <a:r>
                        <a:rPr lang="es-CO" sz="1200" b="0" i="0" u="none" strike="noStrike" dirty="0">
                          <a:solidFill>
                            <a:srgbClr val="000000"/>
                          </a:solidFill>
                          <a:effectLst/>
                          <a:latin typeface="Calibri" panose="020F0502020204030204" pitchFamily="34" charset="0"/>
                        </a:rPr>
                        <a:t>El 30 de julio se solicitó al comité un ajuste en las fechas da actualización de algunos procedimientos</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DCE1F4"/>
                    </a:solidFill>
                  </a:tcPr>
                </a:tc>
                <a:tc rowSpan="3">
                  <a:txBody>
                    <a:bodyPr/>
                    <a:lstStyle/>
                    <a:p>
                      <a:pPr algn="ctr" fontAlgn="ctr"/>
                      <a:r>
                        <a:rPr lang="es-CO" sz="1100" b="0" i="0" u="none" strike="noStrike" dirty="0">
                          <a:solidFill>
                            <a:srgbClr val="000000"/>
                          </a:solidFill>
                          <a:effectLst/>
                          <a:latin typeface="Calibri" panose="020F0502020204030204" pitchFamily="34" charset="0"/>
                        </a:rPr>
                        <a:t>22,50%</a:t>
                      </a:r>
                    </a:p>
                  </a:txBody>
                  <a:tcPr marL="9525" marR="9525" marT="9525" marB="0" anchor="ctr">
                    <a:solidFill>
                      <a:srgbClr val="DCE1F4"/>
                    </a:solidFill>
                  </a:tcPr>
                </a:tc>
                <a:extLst>
                  <a:ext uri="{0D108BD9-81ED-4DB2-BD59-A6C34878D82A}">
                    <a16:rowId xmlns:a16="http://schemas.microsoft.com/office/drawing/2014/main" val="2371143453"/>
                  </a:ext>
                </a:extLst>
              </a:tr>
              <a:tr h="577516">
                <a:tc vMerge="1">
                  <a:txBody>
                    <a:bodyPr/>
                    <a:lstStyle/>
                    <a:p>
                      <a:endParaRPr lang="es-CO"/>
                    </a:p>
                  </a:txBody>
                  <a:tcPr/>
                </a:tc>
                <a:tc vMerge="1">
                  <a:txBody>
                    <a:bodyPr/>
                    <a:lstStyle/>
                    <a:p>
                      <a:endParaRPr lang="es-CO"/>
                    </a:p>
                  </a:txBody>
                  <a:tcPr/>
                </a:tc>
                <a:tc>
                  <a:txBody>
                    <a:bodyPr/>
                    <a:lstStyle/>
                    <a:p>
                      <a:pPr algn="just" fontAlgn="ctr"/>
                      <a:r>
                        <a:rPr lang="es-CO" sz="1200" b="0" i="0" u="none" strike="noStrike" dirty="0">
                          <a:solidFill>
                            <a:srgbClr val="000000"/>
                          </a:solidFill>
                          <a:effectLst/>
                          <a:latin typeface="Calibri" panose="020F0502020204030204" pitchFamily="34" charset="0"/>
                        </a:rPr>
                        <a:t>Actualizar los procedimientos priorizados</a:t>
                      </a:r>
                    </a:p>
                  </a:txBody>
                  <a:tcPr marL="9525" marR="9525" marT="9525" marB="0" anchor="ctr">
                    <a:solidFill>
                      <a:srgbClr val="DCE1F4"/>
                    </a:solidFill>
                  </a:tcPr>
                </a:tc>
                <a:tc vMerge="1">
                  <a:txBody>
                    <a:bodyPr/>
                    <a:lstStyle/>
                    <a:p>
                      <a:endParaRPr lang="es-CO"/>
                    </a:p>
                  </a:txBody>
                  <a:tcPr/>
                </a:tc>
                <a:tc>
                  <a:txBody>
                    <a:bodyPr/>
                    <a:lstStyle/>
                    <a:p>
                      <a:pPr algn="l" fontAlgn="ctr"/>
                      <a:r>
                        <a:rPr lang="es-CO" sz="1200" b="0" i="0" u="none" strike="noStrike" dirty="0">
                          <a:solidFill>
                            <a:srgbClr val="000000"/>
                          </a:solidFill>
                          <a:effectLst/>
                          <a:latin typeface="Calibri" panose="020F0502020204030204" pitchFamily="34" charset="0"/>
                        </a:rPr>
                        <a:t>Procedimientos priorizados actualizados</a:t>
                      </a:r>
                    </a:p>
                  </a:txBody>
                  <a:tcPr marL="9525" marR="9525" marT="9525" marB="0" anchor="ctr">
                    <a:solidFill>
                      <a:srgbClr val="DCE1F4"/>
                    </a:solidFill>
                  </a:tcPr>
                </a:tc>
                <a:tc>
                  <a:txBody>
                    <a:bodyPr/>
                    <a:lstStyle/>
                    <a:p>
                      <a:pPr algn="ctr" fontAlgn="ctr"/>
                      <a:r>
                        <a:rPr lang="es-CO" sz="1200" b="0" i="0" u="none" strike="noStrike" dirty="0">
                          <a:solidFill>
                            <a:srgbClr val="000000"/>
                          </a:solidFill>
                          <a:effectLst/>
                          <a:latin typeface="Calibri" panose="020F0502020204030204" pitchFamily="34" charset="0"/>
                        </a:rPr>
                        <a:t>1/09/2020</a:t>
                      </a:r>
                    </a:p>
                  </a:txBody>
                  <a:tcPr marL="9525" marR="9525" marT="9525" marB="0" anchor="ctr">
                    <a:solidFill>
                      <a:srgbClr val="DCE1F4"/>
                    </a:solidFill>
                  </a:tcPr>
                </a:tc>
                <a:tc>
                  <a:txBody>
                    <a:bodyPr/>
                    <a:lstStyle/>
                    <a:p>
                      <a:pPr algn="ctr" fontAlgn="ctr"/>
                      <a:r>
                        <a:rPr lang="es-CO" sz="1200" b="0" i="0" u="none" strike="noStrike" dirty="0">
                          <a:solidFill>
                            <a:srgbClr val="000000"/>
                          </a:solidFill>
                          <a:effectLst/>
                          <a:latin typeface="Calibri" panose="020F0502020204030204" pitchFamily="34" charset="0"/>
                        </a:rPr>
                        <a:t>31/12/2020</a:t>
                      </a:r>
                    </a:p>
                  </a:txBody>
                  <a:tcPr marL="9525" marR="9525" marT="9525" marB="0" anchor="ctr">
                    <a:solidFill>
                      <a:srgbClr val="DCE1F4"/>
                    </a:solidFill>
                  </a:tcPr>
                </a:tc>
                <a:tc>
                  <a:txBody>
                    <a:bodyPr/>
                    <a:lstStyle/>
                    <a:p>
                      <a:pPr algn="just" fontAlgn="ctr"/>
                      <a:r>
                        <a:rPr lang="es-CO" sz="1200" b="0" i="0" u="none" strike="noStrike" dirty="0">
                          <a:solidFill>
                            <a:srgbClr val="000000"/>
                          </a:solidFill>
                          <a:effectLst/>
                          <a:latin typeface="Calibri" panose="020F0502020204030204" pitchFamily="34" charset="0"/>
                        </a:rPr>
                        <a:t>De los 51 procedimientos priorizados, se han gestionado 45 equivalentes al 88% y se encuentran publicados  38 documentos equivalentes al 75% que corresponde al porcentaje de la actividad a corte del mes de septiembre 2020.Por lo anterior se adjunta Matriz de actualización de procedimientos priorizados con el estado de cada procedimiento.</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75%</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24%</a:t>
                      </a:r>
                    </a:p>
                  </a:txBody>
                  <a:tcPr marL="9525" marR="9525" marT="9525" marB="0" anchor="ctr">
                    <a:solidFill>
                      <a:srgbClr val="DCE1F4"/>
                    </a:solidFill>
                  </a:tcPr>
                </a:tc>
                <a:tc vMerge="1">
                  <a:txBody>
                    <a:bodyPr/>
                    <a:lstStyle/>
                    <a:p>
                      <a:endParaRPr lang="es-CO"/>
                    </a:p>
                  </a:txBody>
                  <a:tcPr/>
                </a:tc>
                <a:extLst>
                  <a:ext uri="{0D108BD9-81ED-4DB2-BD59-A6C34878D82A}">
                    <a16:rowId xmlns:a16="http://schemas.microsoft.com/office/drawing/2014/main" val="3224650484"/>
                  </a:ext>
                </a:extLst>
              </a:tr>
              <a:tr h="378231">
                <a:tc vMerge="1">
                  <a:txBody>
                    <a:bodyPr/>
                    <a:lstStyle/>
                    <a:p>
                      <a:endParaRPr lang="es-CO"/>
                    </a:p>
                  </a:txBody>
                  <a:tcPr/>
                </a:tc>
                <a:tc vMerge="1">
                  <a:txBody>
                    <a:bodyPr/>
                    <a:lstStyle/>
                    <a:p>
                      <a:endParaRPr lang="es-CO"/>
                    </a:p>
                  </a:txBody>
                  <a:tcPr/>
                </a:tc>
                <a:tc>
                  <a:txBody>
                    <a:bodyPr/>
                    <a:lstStyle/>
                    <a:p>
                      <a:pPr algn="just" fontAlgn="ctr"/>
                      <a:r>
                        <a:rPr lang="es-CO" sz="1200" b="0" i="0" u="none" strike="noStrike" dirty="0">
                          <a:solidFill>
                            <a:srgbClr val="000000"/>
                          </a:solidFill>
                          <a:effectLst/>
                          <a:latin typeface="Calibri" panose="020F0502020204030204" pitchFamily="34" charset="0"/>
                        </a:rPr>
                        <a:t>Identificar mecanismos para hacer exigible la aplicación de los procedimientos</a:t>
                      </a:r>
                    </a:p>
                  </a:txBody>
                  <a:tcPr marL="9525" marR="9525" marT="9525" marB="0" anchor="ctr">
                    <a:solidFill>
                      <a:srgbClr val="DCE1F4"/>
                    </a:solidFill>
                  </a:tcPr>
                </a:tc>
                <a:tc vMerge="1">
                  <a:txBody>
                    <a:bodyPr/>
                    <a:lstStyle/>
                    <a:p>
                      <a:endParaRPr lang="es-CO"/>
                    </a:p>
                  </a:txBody>
                  <a:tcPr/>
                </a:tc>
                <a:tc>
                  <a:txBody>
                    <a:bodyPr/>
                    <a:lstStyle/>
                    <a:p>
                      <a:pPr algn="l" fontAlgn="ctr"/>
                      <a:r>
                        <a:rPr lang="es-CO" sz="1200" b="0" i="0" u="none" strike="noStrike" dirty="0">
                          <a:solidFill>
                            <a:srgbClr val="000000"/>
                          </a:solidFill>
                          <a:effectLst/>
                          <a:latin typeface="Calibri" panose="020F0502020204030204" pitchFamily="34" charset="0"/>
                        </a:rPr>
                        <a:t>Mecanismos diseñados e implementados</a:t>
                      </a:r>
                    </a:p>
                  </a:txBody>
                  <a:tcPr marL="9525" marR="9525" marT="9525" marB="0" anchor="ctr">
                    <a:solidFill>
                      <a:srgbClr val="DCE1F4"/>
                    </a:solidFill>
                  </a:tcPr>
                </a:tc>
                <a:tc>
                  <a:txBody>
                    <a:bodyPr/>
                    <a:lstStyle/>
                    <a:p>
                      <a:pPr algn="ctr" fontAlgn="ctr"/>
                      <a:r>
                        <a:rPr lang="es-CO" sz="1200" b="0" i="0" u="none" strike="noStrike" dirty="0">
                          <a:solidFill>
                            <a:srgbClr val="000000"/>
                          </a:solidFill>
                          <a:effectLst/>
                          <a:latin typeface="Calibri" panose="020F0502020204030204" pitchFamily="34" charset="0"/>
                        </a:rPr>
                        <a:t>1/09/2020</a:t>
                      </a:r>
                    </a:p>
                  </a:txBody>
                  <a:tcPr marL="9525" marR="9525" marT="9525" marB="0" anchor="ctr">
                    <a:solidFill>
                      <a:srgbClr val="DCE1F4"/>
                    </a:solidFill>
                  </a:tcPr>
                </a:tc>
                <a:tc>
                  <a:txBody>
                    <a:bodyPr/>
                    <a:lstStyle/>
                    <a:p>
                      <a:pPr algn="ctr" fontAlgn="ctr"/>
                      <a:r>
                        <a:rPr lang="es-CO" sz="1200" b="0" i="0" u="none" strike="noStrike" dirty="0">
                          <a:solidFill>
                            <a:srgbClr val="000000"/>
                          </a:solidFill>
                          <a:effectLst/>
                          <a:latin typeface="Calibri" panose="020F0502020204030204" pitchFamily="34" charset="0"/>
                        </a:rPr>
                        <a:t>31/12/2020</a:t>
                      </a:r>
                    </a:p>
                  </a:txBody>
                  <a:tcPr marL="9525" marR="9525" marT="9525" marB="0" anchor="ctr">
                    <a:solidFill>
                      <a:srgbClr val="DCE1F4"/>
                    </a:solidFill>
                  </a:tcPr>
                </a:tc>
                <a:tc>
                  <a:txBody>
                    <a:bodyPr/>
                    <a:lstStyle/>
                    <a:p>
                      <a:pPr algn="just" fontAlgn="ctr"/>
                      <a:r>
                        <a:rPr lang="es-CO" sz="1200" b="0" i="0" u="none" strike="noStrike" dirty="0">
                          <a:solidFill>
                            <a:srgbClr val="000000"/>
                          </a:solidFill>
                          <a:effectLst/>
                          <a:latin typeface="Calibri" panose="020F0502020204030204" pitchFamily="34" charset="0"/>
                        </a:rPr>
                        <a:t>Se elabora documento con mecanismos establecidos para dar cumplimiento a los procedimientos de la Entidad. </a:t>
                      </a:r>
                    </a:p>
                    <a:p>
                      <a:pPr algn="just" fontAlgn="ctr"/>
                      <a:r>
                        <a:rPr lang="es-CO" sz="1200" b="0" i="0" u="none" strike="noStrike" dirty="0">
                          <a:solidFill>
                            <a:srgbClr val="000000"/>
                          </a:solidFill>
                          <a:effectLst/>
                          <a:latin typeface="Calibri" panose="020F0502020204030204" pitchFamily="34" charset="0"/>
                        </a:rPr>
                        <a:t>Se adjunta documento soporte.</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100%</a:t>
                      </a:r>
                    </a:p>
                  </a:txBody>
                  <a:tcPr marL="9525" marR="9525" marT="9525" marB="0" anchor="ctr">
                    <a:solidFill>
                      <a:srgbClr val="DCE1F4"/>
                    </a:solidFill>
                  </a:tcPr>
                </a:tc>
                <a:tc>
                  <a:txBody>
                    <a:bodyPr/>
                    <a:lstStyle/>
                    <a:p>
                      <a:pPr algn="ctr" fontAlgn="ctr"/>
                      <a:r>
                        <a:rPr lang="es-CO" sz="1100" b="0" i="0" u="none" strike="noStrike" dirty="0">
                          <a:solidFill>
                            <a:srgbClr val="000000"/>
                          </a:solidFill>
                          <a:effectLst/>
                          <a:latin typeface="Calibri" panose="020F0502020204030204" pitchFamily="34" charset="0"/>
                        </a:rPr>
                        <a:t>24%</a:t>
                      </a:r>
                    </a:p>
                  </a:txBody>
                  <a:tcPr marL="9525" marR="9525" marT="9525" marB="0" anchor="ctr">
                    <a:solidFill>
                      <a:srgbClr val="DCE1F4"/>
                    </a:solidFill>
                  </a:tcPr>
                </a:tc>
                <a:tc vMerge="1">
                  <a:txBody>
                    <a:bodyPr/>
                    <a:lstStyle/>
                    <a:p>
                      <a:endParaRPr lang="es-CO"/>
                    </a:p>
                  </a:txBody>
                  <a:tcPr/>
                </a:tc>
                <a:extLst>
                  <a:ext uri="{0D108BD9-81ED-4DB2-BD59-A6C34878D82A}">
                    <a16:rowId xmlns:a16="http://schemas.microsoft.com/office/drawing/2014/main" val="4078264656"/>
                  </a:ext>
                </a:extLst>
              </a:tr>
            </a:tbl>
          </a:graphicData>
        </a:graphic>
      </p:graphicFrame>
      <p:sp>
        <p:nvSpPr>
          <p:cNvPr id="9" name="14 CuadroTexto">
            <a:extLst>
              <a:ext uri="{FF2B5EF4-FFF2-40B4-BE49-F238E27FC236}">
                <a16:creationId xmlns:a16="http://schemas.microsoft.com/office/drawing/2014/main" id="{828A2BCF-2C79-4BD4-B2DA-7FE666403483}"/>
              </a:ext>
            </a:extLst>
          </p:cNvPr>
          <p:cNvSpPr txBox="1"/>
          <p:nvPr/>
        </p:nvSpPr>
        <p:spPr>
          <a:xfrm>
            <a:off x="401055" y="176186"/>
            <a:ext cx="98790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a:ln>
                  <a:noFill/>
                </a:ln>
                <a:solidFill>
                  <a:srgbClr val="002060"/>
                </a:solidFill>
                <a:effectLst/>
                <a:uLnTx/>
                <a:uFillTx/>
                <a:latin typeface="Calibri" charset="0"/>
                <a:ea typeface="Calibri" charset="0"/>
                <a:cs typeface="Calibri" charset="0"/>
              </a:rPr>
              <a:t>Procedimientos, roles y responsabilidades </a:t>
            </a:r>
          </a:p>
        </p:txBody>
      </p:sp>
    </p:spTree>
    <p:extLst>
      <p:ext uri="{BB962C8B-B14F-4D97-AF65-F5344CB8AC3E}">
        <p14:creationId xmlns:p14="http://schemas.microsoft.com/office/powerpoint/2010/main" val="5808645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A0D99372F1E94892A3B999ED105456" ma:contentTypeVersion="11" ma:contentTypeDescription="Create a new document." ma:contentTypeScope="" ma:versionID="039ad4838db991a7ea9da4707a83e415">
  <xsd:schema xmlns:xsd="http://www.w3.org/2001/XMLSchema" xmlns:xs="http://www.w3.org/2001/XMLSchema" xmlns:p="http://schemas.microsoft.com/office/2006/metadata/properties" xmlns:ns3="a6f50e83-2579-4447-82cb-767eaeb07aab" xmlns:ns4="cf5c6c46-bb30-4195-92a4-70c89c3c11bc" targetNamespace="http://schemas.microsoft.com/office/2006/metadata/properties" ma:root="true" ma:fieldsID="5d4be7e2be6366ffd1dba2cb664b509c" ns3:_="" ns4:_="">
    <xsd:import namespace="a6f50e83-2579-4447-82cb-767eaeb07aab"/>
    <xsd:import namespace="cf5c6c46-bb30-4195-92a4-70c89c3c11bc"/>
    <xsd:element name="properties">
      <xsd:complexType>
        <xsd:sequence>
          <xsd:element name="documentManagement">
            <xsd:complexType>
              <xsd:all>
                <xsd:element ref="ns3:SharedWithUsers" minOccurs="0"/>
                <xsd:element ref="ns3:SharingHintHash" minOccurs="0"/>
                <xsd:element ref="ns4:MediaServiceMetadata" minOccurs="0"/>
                <xsd:element ref="ns4:MediaServiceFastMetadata" minOccurs="0"/>
                <xsd:element ref="ns3:SharedWithDetails"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50e83-2579-4447-82cb-767eaeb07a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5c6c46-bb30-4195-92a4-70c89c3c11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6079B3-2B7F-4A1B-BCF7-D5757E90569A}">
  <ds:schemaRefs>
    <ds:schemaRef ds:uri="http://purl.org/dc/elements/1.1/"/>
    <ds:schemaRef ds:uri="http://purl.org/dc/dcmitype/"/>
    <ds:schemaRef ds:uri="http://purl.org/dc/terms/"/>
    <ds:schemaRef ds:uri="http://schemas.openxmlformats.org/package/2006/metadata/core-properties"/>
    <ds:schemaRef ds:uri="a6f50e83-2579-4447-82cb-767eaeb07aab"/>
    <ds:schemaRef ds:uri="http://schemas.microsoft.com/office/2006/documentManagement/types"/>
    <ds:schemaRef ds:uri="http://schemas.microsoft.com/office/infopath/2007/PartnerControls"/>
    <ds:schemaRef ds:uri="cf5c6c46-bb30-4195-92a4-70c89c3c11b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2D6002-6AA7-4113-9587-65C12A19994B}">
  <ds:schemaRefs>
    <ds:schemaRef ds:uri="http://schemas.microsoft.com/sharepoint/v3/contenttype/forms"/>
  </ds:schemaRefs>
</ds:datastoreItem>
</file>

<file path=customXml/itemProps3.xml><?xml version="1.0" encoding="utf-8"?>
<ds:datastoreItem xmlns:ds="http://schemas.openxmlformats.org/officeDocument/2006/customXml" ds:itemID="{7EF1E785-BA8D-4B37-9255-41F7D6706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f50e83-2579-4447-82cb-767eaeb07aab"/>
    <ds:schemaRef ds:uri="cf5c6c46-bb30-4195-92a4-70c89c3c1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39804</TotalTime>
  <Words>4115</Words>
  <Application>Microsoft Office PowerPoint</Application>
  <PresentationFormat>Panorámica</PresentationFormat>
  <Paragraphs>818</Paragraphs>
  <Slides>17</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Marta Liced Rodriguez Quimbayo</cp:lastModifiedBy>
  <cp:revision>191</cp:revision>
  <dcterms:created xsi:type="dcterms:W3CDTF">2019-08-27T20:49:37Z</dcterms:created>
  <dcterms:modified xsi:type="dcterms:W3CDTF">2020-10-21T17:53:42Z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0x0101007CA0D99372F1E94892A3B999ED105456</vt:lpwstr>
  </property>
</Properties>
</file>