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86" r:id="rId3"/>
    <p:sldId id="288" r:id="rId4"/>
    <p:sldId id="290" r:id="rId5"/>
    <p:sldId id="289" r:id="rId6"/>
    <p:sldId id="291" r:id="rId7"/>
    <p:sldId id="292" r:id="rId8"/>
    <p:sldId id="293" r:id="rId9"/>
    <p:sldId id="294" r:id="rId10"/>
    <p:sldId id="295" r:id="rId11"/>
    <p:sldId id="287" r:id="rId1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1246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vmlDrawing" Target="../drawings/vmlDrawing1.vml"/><Relationship Id="rId7" Type="http://schemas.openxmlformats.org/officeDocument/2006/relationships/oleObject" Target="../embeddings/oleObject1.bin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Imagen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266824"/>
            <a:ext cx="2915815" cy="5258519"/>
          </a:xfrm>
          <a:prstGeom prst="rect">
            <a:avLst/>
          </a:prstGeom>
        </p:spPr>
      </p:pic>
      <p:pic>
        <p:nvPicPr>
          <p:cNvPr id="8" name="5 Imagen" descr="logo fonade sin 40 años.JP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9446" y="162549"/>
            <a:ext cx="715042" cy="96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6 Objeto"/>
          <p:cNvGraphicFramePr>
            <a:graphicFrameLocks noGrp="1"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4099242541"/>
              </p:ext>
            </p:extLst>
          </p:nvPr>
        </p:nvGraphicFramePr>
        <p:xfrm>
          <a:off x="35496" y="4836368"/>
          <a:ext cx="173824" cy="1616968"/>
        </p:xfrm>
        <a:graphic>
          <a:graphicData uri="http://schemas.openxmlformats.org/presentationml/2006/ole">
            <p:oleObj spid="_x0000_s40970" name="CorelDRAW" r:id="rId7" imgW="242640" imgH="2249640" progId="">
              <p:embed/>
            </p:oleObj>
          </a:graphicData>
        </a:graphic>
      </p:graphicFrame>
      <p:pic>
        <p:nvPicPr>
          <p:cNvPr id="10" name="13 Imagen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" y="32767"/>
            <a:ext cx="1114425" cy="1190625"/>
          </a:xfrm>
          <a:prstGeom prst="rect">
            <a:avLst/>
          </a:prstGeom>
        </p:spPr>
      </p:pic>
      <p:pic>
        <p:nvPicPr>
          <p:cNvPr id="13" name="Picture 2" descr="http://www.google.com.co/url?source=imglanding&amp;ct=img&amp;q=http://www.incoder.gov.co/images/Logo_prosperidad.png&amp;sa=X&amp;ei=e6AlT5j3DdCltwfL3JmiCw&amp;ved=0CAwQ8wc&amp;usg=AFQjCNHiUdvDP5z2X2PimFdWZFI4IL-vSw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165304"/>
            <a:ext cx="1080120" cy="65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16 Grupo"/>
          <p:cNvGrpSpPr/>
          <p:nvPr userDrawn="1"/>
        </p:nvGrpSpPr>
        <p:grpSpPr>
          <a:xfrm>
            <a:off x="0" y="6487417"/>
            <a:ext cx="8050577" cy="388599"/>
            <a:chOff x="46174" y="6487417"/>
            <a:chExt cx="8004403" cy="388599"/>
          </a:xfrm>
        </p:grpSpPr>
        <p:sp>
          <p:nvSpPr>
            <p:cNvPr id="11" name="12 Redondear rectángulo de esquina del mismo lado"/>
            <p:cNvSpPr/>
            <p:nvPr userDrawn="1"/>
          </p:nvSpPr>
          <p:spPr>
            <a:xfrm>
              <a:off x="1187624" y="6499551"/>
              <a:ext cx="6768752" cy="358449"/>
            </a:xfrm>
            <a:prstGeom prst="round2Same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5" name="23 CuadroTexto"/>
            <p:cNvSpPr txBox="1"/>
            <p:nvPr userDrawn="1"/>
          </p:nvSpPr>
          <p:spPr>
            <a:xfrm>
              <a:off x="46174" y="6487417"/>
              <a:ext cx="1357474" cy="369332"/>
            </a:xfrm>
            <a:custGeom>
              <a:avLst/>
              <a:gdLst>
                <a:gd name="connsiteX0" fmla="*/ 0 w 1903065"/>
                <a:gd name="connsiteY0" fmla="*/ 0 h 523220"/>
                <a:gd name="connsiteX1" fmla="*/ 1903065 w 1903065"/>
                <a:gd name="connsiteY1" fmla="*/ 0 h 523220"/>
                <a:gd name="connsiteX2" fmla="*/ 1903065 w 1903065"/>
                <a:gd name="connsiteY2" fmla="*/ 523220 h 523220"/>
                <a:gd name="connsiteX3" fmla="*/ 0 w 1903065"/>
                <a:gd name="connsiteY3" fmla="*/ 523220 h 523220"/>
                <a:gd name="connsiteX4" fmla="*/ 0 w 1903065"/>
                <a:gd name="connsiteY4" fmla="*/ 0 h 523220"/>
                <a:gd name="connsiteX0" fmla="*/ 0 w 1903065"/>
                <a:gd name="connsiteY0" fmla="*/ 0 h 523220"/>
                <a:gd name="connsiteX1" fmla="*/ 1903065 w 1903065"/>
                <a:gd name="connsiteY1" fmla="*/ 0 h 523220"/>
                <a:gd name="connsiteX2" fmla="*/ 1769900 w 1903065"/>
                <a:gd name="connsiteY2" fmla="*/ 523220 h 523220"/>
                <a:gd name="connsiteX3" fmla="*/ 0 w 1903065"/>
                <a:gd name="connsiteY3" fmla="*/ 523220 h 523220"/>
                <a:gd name="connsiteX4" fmla="*/ 0 w 1903065"/>
                <a:gd name="connsiteY4" fmla="*/ 0 h 52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065" h="523220">
                  <a:moveTo>
                    <a:pt x="0" y="0"/>
                  </a:moveTo>
                  <a:lnTo>
                    <a:pt x="1903065" y="0"/>
                  </a:lnTo>
                  <a:lnTo>
                    <a:pt x="1769900" y="523220"/>
                  </a:lnTo>
                  <a:lnTo>
                    <a:pt x="0" y="523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CO" sz="1800" b="1" dirty="0" smtClean="0">
                  <a:solidFill>
                    <a:schemeClr val="bg1"/>
                  </a:solidFill>
                  <a:latin typeface="Century Gothic" pitchFamily="34" charset="0"/>
                  <a:ea typeface="Ebrima" pitchFamily="2" charset="0"/>
                  <a:cs typeface="Ebrima" pitchFamily="2" charset="0"/>
                </a:rPr>
                <a:t>Desarrollo</a:t>
              </a:r>
              <a:endParaRPr lang="es-CO" sz="1800" b="1" dirty="0">
                <a:solidFill>
                  <a:schemeClr val="bg1"/>
                </a:solidFill>
                <a:latin typeface="Century Gothic" pitchFamily="34" charset="0"/>
                <a:ea typeface="Ebrima" pitchFamily="2" charset="0"/>
                <a:cs typeface="Ebrima" pitchFamily="2" charset="0"/>
              </a:endParaRPr>
            </a:p>
          </p:txBody>
        </p:sp>
        <p:sp>
          <p:nvSpPr>
            <p:cNvPr id="12" name="14 CuadroTexto"/>
            <p:cNvSpPr txBox="1"/>
            <p:nvPr userDrawn="1"/>
          </p:nvSpPr>
          <p:spPr>
            <a:xfrm>
              <a:off x="1228967" y="6506684"/>
              <a:ext cx="20468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 smtClean="0">
                  <a:solidFill>
                    <a:srgbClr val="C00000"/>
                  </a:solidFill>
                </a:rPr>
                <a:t>  que no se detiene</a:t>
              </a:r>
              <a:endParaRPr lang="es-CO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4" name="23 CuadroTexto"/>
            <p:cNvSpPr txBox="1"/>
            <p:nvPr userDrawn="1"/>
          </p:nvSpPr>
          <p:spPr>
            <a:xfrm>
              <a:off x="5929859" y="6495307"/>
              <a:ext cx="21207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CO" i="1" dirty="0" smtClean="0">
                  <a:solidFill>
                    <a:srgbClr val="C00000"/>
                  </a:solidFill>
                </a:rPr>
                <a:t>www.fonade.gov.co</a:t>
              </a:r>
              <a:endParaRPr lang="es-CO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5 Rectángulo"/>
          <p:cNvSpPr/>
          <p:nvPr userDrawn="1"/>
        </p:nvSpPr>
        <p:spPr>
          <a:xfrm>
            <a:off x="13716" y="1221106"/>
            <a:ext cx="9130283" cy="45719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17 CuadroTexto"/>
          <p:cNvSpPr txBox="1"/>
          <p:nvPr userDrawn="1"/>
        </p:nvSpPr>
        <p:spPr>
          <a:xfrm rot="16200000">
            <a:off x="7739567" y="4797937"/>
            <a:ext cx="233108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500" b="1" dirty="0" smtClean="0">
                <a:latin typeface="Arial" pitchFamily="34" charset="0"/>
                <a:cs typeface="Arial" pitchFamily="34" charset="0"/>
              </a:rPr>
              <a:t>COMUNICACIONES</a:t>
            </a:r>
            <a:r>
              <a:rPr lang="es-CO" sz="500" b="1" baseline="0" dirty="0" smtClean="0">
                <a:latin typeface="Arial" pitchFamily="34" charset="0"/>
                <a:cs typeface="Arial" pitchFamily="34" charset="0"/>
              </a:rPr>
              <a:t> Y RELACIONES CORPORATIVAS FONADE 2012 ®</a:t>
            </a:r>
            <a:endParaRPr lang="es-ES" sz="5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884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lang="es-ES" sz="4400" i="1" kern="1200" dirty="0" smtClean="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880656293"/>
              </p:ext>
            </p:extLst>
          </p:nvPr>
        </p:nvGraphicFramePr>
        <p:xfrm>
          <a:off x="34925" y="4837113"/>
          <a:ext cx="174625" cy="1616075"/>
        </p:xfrm>
        <a:graphic>
          <a:graphicData uri="http://schemas.openxmlformats.org/presentationml/2006/ole">
            <p:oleObj spid="_x0000_s17426" name="CorelDRAW" r:id="rId3" imgW="242640" imgH="2249640" progId="">
              <p:embed/>
            </p:oleObj>
          </a:graphicData>
        </a:graphic>
      </p:graphicFrame>
      <p:grpSp>
        <p:nvGrpSpPr>
          <p:cNvPr id="26" name="25 Grupo"/>
          <p:cNvGrpSpPr/>
          <p:nvPr/>
        </p:nvGrpSpPr>
        <p:grpSpPr>
          <a:xfrm>
            <a:off x="1" y="1"/>
            <a:ext cx="9144239" cy="6857999"/>
            <a:chOff x="1" y="1"/>
            <a:chExt cx="9144239" cy="6857999"/>
          </a:xfrm>
        </p:grpSpPr>
        <p:grpSp>
          <p:nvGrpSpPr>
            <p:cNvPr id="18" name="17 Grupo"/>
            <p:cNvGrpSpPr/>
            <p:nvPr/>
          </p:nvGrpSpPr>
          <p:grpSpPr>
            <a:xfrm>
              <a:off x="250" y="1"/>
              <a:ext cx="9143990" cy="6857999"/>
              <a:chOff x="250" y="1"/>
              <a:chExt cx="9143990" cy="6857999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250" y="1"/>
                <a:ext cx="9143990" cy="6453335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7" name="16 Rectángulo"/>
              <p:cNvSpPr/>
              <p:nvPr/>
            </p:nvSpPr>
            <p:spPr>
              <a:xfrm>
                <a:off x="8028384" y="6021288"/>
                <a:ext cx="1115616" cy="83671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104"/>
            <a:stretch>
              <a:fillRect/>
            </a:stretch>
          </p:blipFill>
          <p:spPr>
            <a:xfrm>
              <a:off x="1" y="1"/>
              <a:ext cx="3563887" cy="6453336"/>
            </a:xfrm>
            <a:prstGeom prst="rect">
              <a:avLst/>
            </a:prstGeom>
          </p:spPr>
        </p:pic>
        <p:pic>
          <p:nvPicPr>
            <p:cNvPr id="6" name="5 Imagen" descr="logo fonade sin 40 años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90116" y="204192"/>
              <a:ext cx="1593798" cy="2144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8 Imagen" descr="2.jpg"/>
            <p:cNvPicPr>
              <a:picLocks noChangeAspect="1"/>
            </p:cNvPicPr>
            <p:nvPr/>
          </p:nvPicPr>
          <p:blipFill rotWithShape="1">
            <a:blip r:embed="rId8" cstate="print"/>
            <a:srcRect l="63103" t="65157" r="6938" b="22928"/>
            <a:stretch/>
          </p:blipFill>
          <p:spPr bwMode="auto">
            <a:xfrm>
              <a:off x="7515670" y="2420888"/>
              <a:ext cx="1448818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" descr="http://www.google.com.co/url?source=imglanding&amp;ct=img&amp;q=http://www.incoder.gov.co/images/Logo_prosperidad.png&amp;sa=X&amp;ei=e6AlT5j3DdCltwfL3JmiCw&amp;ved=0CAwQ8wc&amp;usg=AFQjCNHiUdvDP5z2X2PimFdWZFI4IL-vSw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6165304"/>
              <a:ext cx="1080120" cy="65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26 Retraso"/>
          <p:cNvSpPr/>
          <p:nvPr/>
        </p:nvSpPr>
        <p:spPr>
          <a:xfrm flipH="1">
            <a:off x="5252613" y="3645024"/>
            <a:ext cx="3891377" cy="2304256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27 CuadroTexto"/>
          <p:cNvSpPr txBox="1"/>
          <p:nvPr/>
        </p:nvSpPr>
        <p:spPr>
          <a:xfrm>
            <a:off x="6012160" y="3933056"/>
            <a:ext cx="2971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MODULO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3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35896" y="1772816"/>
            <a:ext cx="511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  <a:p>
            <a:pPr algn="just"/>
            <a:endParaRPr lang="es-CO" sz="1000" dirty="0" smtClean="0"/>
          </a:p>
          <a:p>
            <a:pPr algn="just"/>
            <a:endParaRPr lang="es-ES" sz="1000" dirty="0" smtClean="0"/>
          </a:p>
        </p:txBody>
      </p:sp>
      <p:sp>
        <p:nvSpPr>
          <p:cNvPr id="19" name="18 Rectángulo"/>
          <p:cNvSpPr/>
          <p:nvPr/>
        </p:nvSpPr>
        <p:spPr>
          <a:xfrm>
            <a:off x="3639181" y="1268760"/>
            <a:ext cx="25658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¿Cómo Ingreso?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20" name="19 Conector recto"/>
          <p:cNvCxnSpPr/>
          <p:nvPr/>
        </p:nvCxnSpPr>
        <p:spPr>
          <a:xfrm flipV="1">
            <a:off x="3635896" y="1700808"/>
            <a:ext cx="2808312" cy="99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707904" y="1772817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En el menú de ORFEO, en la parte izquierda, en el grupo de opciones «RADICACION» haga «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click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» en el vínculo «Transferencias Documentales».</a:t>
            </a:r>
            <a:endParaRPr lang="es-ES" dirty="0"/>
          </a:p>
        </p:txBody>
      </p:sp>
      <p:pic>
        <p:nvPicPr>
          <p:cNvPr id="24" name="23 Imagen"/>
          <p:cNvPicPr/>
          <p:nvPr/>
        </p:nvPicPr>
        <p:blipFill>
          <a:blip r:embed="rId2" cstate="print"/>
          <a:srcRect l="860" t="19531" r="4844" b="75683"/>
          <a:stretch>
            <a:fillRect/>
          </a:stretch>
        </p:blipFill>
        <p:spPr bwMode="auto">
          <a:xfrm>
            <a:off x="539552" y="3212976"/>
            <a:ext cx="81369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24 Imagen"/>
          <p:cNvPicPr/>
          <p:nvPr/>
        </p:nvPicPr>
        <p:blipFill>
          <a:blip r:embed="rId3" cstate="print"/>
          <a:srcRect l="781" t="31054" r="4843" b="52930"/>
          <a:stretch>
            <a:fillRect/>
          </a:stretch>
        </p:blipFill>
        <p:spPr bwMode="auto">
          <a:xfrm>
            <a:off x="611560" y="3789040"/>
            <a:ext cx="806489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3707904" y="1412776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Encontrará un menú con la opción de registrar, consultar e imprimir las transferencias asociadas a su 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usuario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s-ES" dirty="0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 l="16797" t="17188" r="16953" b="39453"/>
          <a:stretch>
            <a:fillRect/>
          </a:stretch>
        </p:blipFill>
        <p:spPr bwMode="auto">
          <a:xfrm>
            <a:off x="683568" y="1916833"/>
            <a:ext cx="792088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55576" y="1340768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Debe diligenciar  como mínimo los campos: «Nombre del Documento», «Fecha del Documento», «Folios»  y «Observaciones» . En Tipo Documental se abrirá una ventana para que seleccione la «serie», «sub-serie» y «tipo documental», que son obligatorios.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 l="16406" t="17676" r="17969" b="22070"/>
          <a:stretch>
            <a:fillRect/>
          </a:stretch>
        </p:blipFill>
        <p:spPr bwMode="auto">
          <a:xfrm>
            <a:off x="683568" y="1772816"/>
            <a:ext cx="756084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51520" y="1340768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sz="1200" dirty="0" smtClean="0"/>
              <a:t>El personal de archivo revisará la tipificación y en caso de no ser correcta se devolverá la transferencia . Por favor seleccione la «Serie», «</a:t>
            </a:r>
            <a:r>
              <a:rPr lang="es-ES" sz="1200" dirty="0" err="1" smtClean="0"/>
              <a:t>SubSerie</a:t>
            </a:r>
            <a:r>
              <a:rPr lang="es-ES" sz="1200" dirty="0" smtClean="0"/>
              <a:t>» y «Tipo Documental».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pic>
        <p:nvPicPr>
          <p:cNvPr id="11" name="10 Imagen"/>
          <p:cNvPicPr/>
          <p:nvPr/>
        </p:nvPicPr>
        <p:blipFill>
          <a:blip r:embed="rId2" cstate="print"/>
          <a:srcRect l="16484" t="16992" r="17891" b="38574"/>
          <a:stretch>
            <a:fillRect/>
          </a:stretch>
        </p:blipFill>
        <p:spPr bwMode="auto">
          <a:xfrm>
            <a:off x="539552" y="2132856"/>
            <a:ext cx="76409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940152" y="1268760"/>
            <a:ext cx="2259465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Registro de la</a:t>
            </a:r>
          </a:p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Transferencia</a:t>
            </a:r>
            <a:endParaRPr lang="es-E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7" name="6 Conector recto"/>
          <p:cNvCxnSpPr/>
          <p:nvPr/>
        </p:nvCxnSpPr>
        <p:spPr>
          <a:xfrm flipV="1">
            <a:off x="5652120" y="2204864"/>
            <a:ext cx="2808312" cy="99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771800" y="1196752"/>
            <a:ext cx="59046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Al hacer clic en el botón «Guardar», el sistema genera un número de radicado de acuerdo al área a la cual pertenece el usuario. Con este número se recibirá la transferencia en el archivo. Observe que el radicado finaliza «7».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4023" t="16226" r="4940" b="6878"/>
          <a:stretch>
            <a:fillRect/>
          </a:stretch>
        </p:blipFill>
        <p:spPr bwMode="auto">
          <a:xfrm>
            <a:off x="971600" y="1844824"/>
            <a:ext cx="691276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987824" y="1340768"/>
            <a:ext cx="59046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Usted podrá consultarlo y  visualizar el formato de transferencias documentales desde ORFEO como cualquier otro documento</a:t>
            </a:r>
            <a:r>
              <a:rPr lang="es-ES" sz="1100" dirty="0"/>
              <a:t>. Observe que el radicado finaliza «7».</a:t>
            </a:r>
            <a:endParaRPr lang="es-ES" dirty="0"/>
          </a:p>
        </p:txBody>
      </p:sp>
      <p:pic>
        <p:nvPicPr>
          <p:cNvPr id="8" name="7 Imagen"/>
          <p:cNvPicPr/>
          <p:nvPr/>
        </p:nvPicPr>
        <p:blipFill>
          <a:blip r:embed="rId2" cstate="print"/>
          <a:srcRect l="17431" t="19224" b="24339"/>
          <a:stretch>
            <a:fillRect/>
          </a:stretch>
        </p:blipFill>
        <p:spPr bwMode="auto">
          <a:xfrm>
            <a:off x="467544" y="1916832"/>
            <a:ext cx="756084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Elipse"/>
          <p:cNvSpPr/>
          <p:nvPr/>
        </p:nvSpPr>
        <p:spPr>
          <a:xfrm>
            <a:off x="323528" y="5589240"/>
            <a:ext cx="1368152" cy="43204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39552" y="1412776"/>
            <a:ext cx="79208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Si por alguna razón requiere cambiar la información ingrese en la opción «Registre Nueva Transferencia Documental»,  digite el número de radicado a modificar , y haga clic en «Buscar».  La aplicación le mostrara la transferencia documental con la información ingresada y con la opción de modificarla.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4305" t="30688" r="6069" b="26808"/>
          <a:stretch>
            <a:fillRect/>
          </a:stretch>
        </p:blipFill>
        <p:spPr bwMode="auto">
          <a:xfrm>
            <a:off x="683568" y="2132856"/>
            <a:ext cx="792088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71600" y="1628800"/>
            <a:ext cx="38884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100" dirty="0" smtClean="0"/>
              <a:t>En el momento de entregar los documentos  físicos, en  papel, al archivo, el usuario encargado dela archivo hace «</a:t>
            </a:r>
            <a:r>
              <a:rPr lang="es-ES" sz="1100" dirty="0" err="1" smtClean="0"/>
              <a:t>click</a:t>
            </a:r>
            <a:r>
              <a:rPr lang="es-ES" sz="1100" dirty="0" smtClean="0"/>
              <a:t>» en la opción «Recepción Transferencia Documental». </a:t>
            </a:r>
            <a:endParaRPr lang="es-E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 l="20081" t="37371" r="21448" b="40481"/>
          <a:stretch>
            <a:fillRect/>
          </a:stretch>
        </p:blipFill>
        <p:spPr bwMode="auto">
          <a:xfrm>
            <a:off x="1043608" y="2924944"/>
            <a:ext cx="712879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487768" y="1412776"/>
            <a:ext cx="45881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Recepción de la Transferencia</a:t>
            </a:r>
          </a:p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Documental</a:t>
            </a:r>
            <a:endParaRPr lang="es-E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6" name="5 Conector recto"/>
          <p:cNvCxnSpPr/>
          <p:nvPr/>
        </p:nvCxnSpPr>
        <p:spPr>
          <a:xfrm flipV="1">
            <a:off x="5292080" y="2636912"/>
            <a:ext cx="2808312" cy="99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043608" y="1340768"/>
            <a:ext cx="792088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Ingresa el número de radicado en el campo «No. Transferencia» y hace «</a:t>
            </a:r>
            <a:r>
              <a:rPr lang="es-ES" sz="1100" dirty="0" err="1" smtClean="0"/>
              <a:t>click</a:t>
            </a:r>
            <a:r>
              <a:rPr lang="es-ES" sz="1100" dirty="0" smtClean="0"/>
              <a:t>» en «Buscar». El sistema muestra la información de la transferencia documental. </a:t>
            </a:r>
          </a:p>
          <a:p>
            <a:pPr lvl="0"/>
            <a:endParaRPr lang="es-ES" sz="1100" dirty="0" smtClean="0"/>
          </a:p>
          <a:p>
            <a:pPr lvl="0"/>
            <a:r>
              <a:rPr lang="es-ES" sz="1100" dirty="0" smtClean="0"/>
              <a:t>El usuario debe  verificar que los documentos entregados sean los mismos registrados en la transferencia documental,  seleccionar el «DESTINO», e  ingresar la a persona asignada  para la gestión de archivo de los documentos.</a:t>
            </a:r>
          </a:p>
          <a:p>
            <a:pPr lvl="0"/>
            <a:endParaRPr lang="es-ES" sz="1100" dirty="0" smtClean="0"/>
          </a:p>
          <a:p>
            <a:pPr lvl="0"/>
            <a:r>
              <a:rPr lang="es-ES" sz="1100" dirty="0" smtClean="0"/>
              <a:t>Clic en «Guardar» para finalizar el trámite.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10515" t="29101" r="11997" b="28571"/>
          <a:stretch>
            <a:fillRect/>
          </a:stretch>
        </p:blipFill>
        <p:spPr bwMode="auto">
          <a:xfrm>
            <a:off x="1115616" y="2780928"/>
            <a:ext cx="705678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1934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880656293"/>
              </p:ext>
            </p:extLst>
          </p:nvPr>
        </p:nvGraphicFramePr>
        <p:xfrm>
          <a:off x="34925" y="4837113"/>
          <a:ext cx="174625" cy="1616075"/>
        </p:xfrm>
        <a:graphic>
          <a:graphicData uri="http://schemas.openxmlformats.org/presentationml/2006/ole">
            <p:oleObj spid="_x0000_s54282" name="CorelDRAW" r:id="rId3" imgW="242640" imgH="2249640" progId="">
              <p:embed/>
            </p:oleObj>
          </a:graphicData>
        </a:graphic>
      </p:graphicFrame>
      <p:grpSp>
        <p:nvGrpSpPr>
          <p:cNvPr id="3" name="25 Grupo"/>
          <p:cNvGrpSpPr/>
          <p:nvPr/>
        </p:nvGrpSpPr>
        <p:grpSpPr>
          <a:xfrm>
            <a:off x="-239" y="-99392"/>
            <a:ext cx="9144239" cy="6857999"/>
            <a:chOff x="1" y="1"/>
            <a:chExt cx="9144239" cy="6857999"/>
          </a:xfrm>
        </p:grpSpPr>
        <p:grpSp>
          <p:nvGrpSpPr>
            <p:cNvPr id="8" name="17 Grupo"/>
            <p:cNvGrpSpPr/>
            <p:nvPr/>
          </p:nvGrpSpPr>
          <p:grpSpPr>
            <a:xfrm>
              <a:off x="250" y="1"/>
              <a:ext cx="9143990" cy="6857999"/>
              <a:chOff x="250" y="1"/>
              <a:chExt cx="9143990" cy="6857999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250" y="1"/>
                <a:ext cx="9143990" cy="6453335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7" name="16 Rectángulo"/>
              <p:cNvSpPr/>
              <p:nvPr/>
            </p:nvSpPr>
            <p:spPr>
              <a:xfrm>
                <a:off x="8028384" y="6021288"/>
                <a:ext cx="1115616" cy="83671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104"/>
            <a:stretch>
              <a:fillRect/>
            </a:stretch>
          </p:blipFill>
          <p:spPr>
            <a:xfrm>
              <a:off x="1" y="1"/>
              <a:ext cx="3563887" cy="6453336"/>
            </a:xfrm>
            <a:prstGeom prst="rect">
              <a:avLst/>
            </a:prstGeom>
          </p:spPr>
        </p:pic>
        <p:pic>
          <p:nvPicPr>
            <p:cNvPr id="6" name="5 Imagen" descr="logo fonade sin 40 años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90116" y="204192"/>
              <a:ext cx="1593798" cy="2144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8 Imagen" descr="2.jpg"/>
            <p:cNvPicPr>
              <a:picLocks noChangeAspect="1"/>
            </p:cNvPicPr>
            <p:nvPr/>
          </p:nvPicPr>
          <p:blipFill rotWithShape="1">
            <a:blip r:embed="rId8" cstate="print"/>
            <a:srcRect l="63103" t="65157" r="6938" b="22928"/>
            <a:stretch/>
          </p:blipFill>
          <p:spPr bwMode="auto">
            <a:xfrm>
              <a:off x="7515670" y="2420888"/>
              <a:ext cx="1448818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" descr="http://www.google.com.co/url?source=imglanding&amp;ct=img&amp;q=http://www.incoder.gov.co/images/Logo_prosperidad.png&amp;sa=X&amp;ei=e6AlT5j3DdCltwfL3JmiCw&amp;ved=0CAwQ8wc&amp;usg=AFQjCNHiUdvDP5z2X2PimFdWZFI4IL-vSw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6165304"/>
              <a:ext cx="1080120" cy="65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26 Retraso"/>
          <p:cNvSpPr/>
          <p:nvPr/>
        </p:nvSpPr>
        <p:spPr>
          <a:xfrm flipH="1">
            <a:off x="5252613" y="3645024"/>
            <a:ext cx="3891377" cy="2304256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12 CuadroTexto"/>
          <p:cNvSpPr txBox="1"/>
          <p:nvPr/>
        </p:nvSpPr>
        <p:spPr>
          <a:xfrm>
            <a:off x="2205540" y="1077704"/>
            <a:ext cx="5184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b="1" dirty="0" smtClean="0">
                <a:solidFill>
                  <a:srgbClr val="C00000"/>
                </a:solidFill>
              </a:rPr>
              <a:t>AGENCIA ESTATAL DE DESARROLLO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Calle 26 # 13 – 19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PBX: 5940407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Línea Transparente: 01 8000 914 502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Bogotá D.C.  </a:t>
            </a:r>
          </a:p>
          <a:p>
            <a:pPr algn="r"/>
            <a:endParaRPr lang="es-CO" sz="1600" b="1" dirty="0">
              <a:solidFill>
                <a:srgbClr val="C0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227878" y="4149080"/>
            <a:ext cx="27560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MUCHAS GRACIAS POR SU ATENCIÓN</a:t>
            </a:r>
            <a:endParaRPr lang="es-CO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3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440</Words>
  <Application>Microsoft Office PowerPoint</Application>
  <PresentationFormat>Presentación en pantalla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CorelDRAW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</dc:creator>
  <cp:lastModifiedBy>Gmahecha</cp:lastModifiedBy>
  <cp:revision>68</cp:revision>
  <dcterms:created xsi:type="dcterms:W3CDTF">2012-01-30T02:46:52Z</dcterms:created>
  <dcterms:modified xsi:type="dcterms:W3CDTF">2012-05-25T20:10:01Z</dcterms:modified>
</cp:coreProperties>
</file>