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Default Extension="wdp" ContentType="image/vnd.ms-photo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8" r:id="rId2"/>
    <p:sldId id="286" r:id="rId3"/>
    <p:sldId id="288" r:id="rId4"/>
    <p:sldId id="290" r:id="rId5"/>
    <p:sldId id="289" r:id="rId6"/>
    <p:sldId id="291" r:id="rId7"/>
    <p:sldId id="296" r:id="rId8"/>
    <p:sldId id="297" r:id="rId9"/>
    <p:sldId id="292" r:id="rId10"/>
    <p:sldId id="293" r:id="rId11"/>
    <p:sldId id="294" r:id="rId12"/>
    <p:sldId id="295" r:id="rId13"/>
    <p:sldId id="287" r:id="rId14"/>
  </p:sldIdLst>
  <p:sldSz cx="9144000" cy="6858000" type="screen4x3"/>
  <p:notesSz cx="7099300" cy="10234613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CC333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300" y="-1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812465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vmlDrawing" Target="../drawings/vmlDrawing1.vml"/><Relationship Id="rId7" Type="http://schemas.openxmlformats.org/officeDocument/2006/relationships/oleObject" Target="../embeddings/oleObject1.bin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microsoft.com/office/2007/relationships/hdphoto" Target="../media/hdphoto1.wdp"/><Relationship Id="rId4" Type="http://schemas.openxmlformats.org/officeDocument/2006/relationships/image" Target="../media/image2.jpeg"/><Relationship Id="rId9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3 Imagen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266824"/>
            <a:ext cx="2915815" cy="5258519"/>
          </a:xfrm>
          <a:prstGeom prst="rect">
            <a:avLst/>
          </a:prstGeom>
        </p:spPr>
      </p:pic>
      <p:pic>
        <p:nvPicPr>
          <p:cNvPr id="8" name="5 Imagen" descr="logo fonade sin 40 años.JPG"/>
          <p:cNvPicPr>
            <a:picLocks noChangeAspect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49446" y="162549"/>
            <a:ext cx="715042" cy="962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6 Objeto"/>
          <p:cNvGraphicFramePr>
            <a:graphicFrameLocks noGrp="1" noChangeAspect="1"/>
          </p:cNvGraphicFramePr>
          <p:nvPr userDrawn="1">
            <p:extLst>
              <p:ext uri="{D42A27DB-BD31-4B8C-83A1-F6EECF244321}">
                <p14:modId xmlns="" xmlns:p14="http://schemas.microsoft.com/office/powerpoint/2010/main" val="4099242541"/>
              </p:ext>
            </p:extLst>
          </p:nvPr>
        </p:nvGraphicFramePr>
        <p:xfrm>
          <a:off x="35496" y="4836368"/>
          <a:ext cx="173824" cy="1616968"/>
        </p:xfrm>
        <a:graphic>
          <a:graphicData uri="http://schemas.openxmlformats.org/presentationml/2006/ole">
            <p:oleObj spid="_x0000_s40970" name="CorelDRAW" r:id="rId7" imgW="242640" imgH="2249640" progId="">
              <p:embed/>
            </p:oleObj>
          </a:graphicData>
        </a:graphic>
      </p:graphicFrame>
      <p:pic>
        <p:nvPicPr>
          <p:cNvPr id="10" name="13 Imagen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" y="32767"/>
            <a:ext cx="1114425" cy="1190625"/>
          </a:xfrm>
          <a:prstGeom prst="rect">
            <a:avLst/>
          </a:prstGeom>
        </p:spPr>
      </p:pic>
      <p:pic>
        <p:nvPicPr>
          <p:cNvPr id="13" name="Picture 2" descr="http://www.google.com.co/url?source=imglanding&amp;ct=img&amp;q=http://www.incoder.gov.co/images/Logo_prosperidad.png&amp;sa=X&amp;ei=e6AlT5j3DdCltwfL3JmiCw&amp;ved=0CAwQ8wc&amp;usg=AFQjCNHiUdvDP5z2X2PimFdWZFI4IL-vSw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6165304"/>
            <a:ext cx="1080120" cy="654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16 Grupo"/>
          <p:cNvGrpSpPr/>
          <p:nvPr userDrawn="1"/>
        </p:nvGrpSpPr>
        <p:grpSpPr>
          <a:xfrm>
            <a:off x="0" y="6487417"/>
            <a:ext cx="8050577" cy="388599"/>
            <a:chOff x="46174" y="6487417"/>
            <a:chExt cx="8004403" cy="388599"/>
          </a:xfrm>
        </p:grpSpPr>
        <p:sp>
          <p:nvSpPr>
            <p:cNvPr id="11" name="12 Redondear rectángulo de esquina del mismo lado"/>
            <p:cNvSpPr/>
            <p:nvPr userDrawn="1"/>
          </p:nvSpPr>
          <p:spPr>
            <a:xfrm>
              <a:off x="1187624" y="6499551"/>
              <a:ext cx="6768752" cy="358449"/>
            </a:xfrm>
            <a:prstGeom prst="round2SameRect">
              <a:avLst/>
            </a:prstGeom>
            <a:noFill/>
            <a:ln w="190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15" name="23 CuadroTexto"/>
            <p:cNvSpPr txBox="1"/>
            <p:nvPr userDrawn="1"/>
          </p:nvSpPr>
          <p:spPr>
            <a:xfrm>
              <a:off x="46174" y="6487417"/>
              <a:ext cx="1357474" cy="369332"/>
            </a:xfrm>
            <a:custGeom>
              <a:avLst/>
              <a:gdLst>
                <a:gd name="connsiteX0" fmla="*/ 0 w 1903065"/>
                <a:gd name="connsiteY0" fmla="*/ 0 h 523220"/>
                <a:gd name="connsiteX1" fmla="*/ 1903065 w 1903065"/>
                <a:gd name="connsiteY1" fmla="*/ 0 h 523220"/>
                <a:gd name="connsiteX2" fmla="*/ 1903065 w 1903065"/>
                <a:gd name="connsiteY2" fmla="*/ 523220 h 523220"/>
                <a:gd name="connsiteX3" fmla="*/ 0 w 1903065"/>
                <a:gd name="connsiteY3" fmla="*/ 523220 h 523220"/>
                <a:gd name="connsiteX4" fmla="*/ 0 w 1903065"/>
                <a:gd name="connsiteY4" fmla="*/ 0 h 523220"/>
                <a:gd name="connsiteX0" fmla="*/ 0 w 1903065"/>
                <a:gd name="connsiteY0" fmla="*/ 0 h 523220"/>
                <a:gd name="connsiteX1" fmla="*/ 1903065 w 1903065"/>
                <a:gd name="connsiteY1" fmla="*/ 0 h 523220"/>
                <a:gd name="connsiteX2" fmla="*/ 1769900 w 1903065"/>
                <a:gd name="connsiteY2" fmla="*/ 523220 h 523220"/>
                <a:gd name="connsiteX3" fmla="*/ 0 w 1903065"/>
                <a:gd name="connsiteY3" fmla="*/ 523220 h 523220"/>
                <a:gd name="connsiteX4" fmla="*/ 0 w 1903065"/>
                <a:gd name="connsiteY4" fmla="*/ 0 h 523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3065" h="523220">
                  <a:moveTo>
                    <a:pt x="0" y="0"/>
                  </a:moveTo>
                  <a:lnTo>
                    <a:pt x="1903065" y="0"/>
                  </a:lnTo>
                  <a:lnTo>
                    <a:pt x="1769900" y="523220"/>
                  </a:lnTo>
                  <a:lnTo>
                    <a:pt x="0" y="5232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s-CO" sz="1800" b="1" dirty="0" smtClean="0">
                  <a:solidFill>
                    <a:schemeClr val="bg1"/>
                  </a:solidFill>
                  <a:latin typeface="Century Gothic" pitchFamily="34" charset="0"/>
                  <a:ea typeface="Ebrima" pitchFamily="2" charset="0"/>
                  <a:cs typeface="Ebrima" pitchFamily="2" charset="0"/>
                </a:rPr>
                <a:t>Desarrollo</a:t>
              </a:r>
              <a:endParaRPr lang="es-CO" sz="1800" b="1" dirty="0">
                <a:solidFill>
                  <a:schemeClr val="bg1"/>
                </a:solidFill>
                <a:latin typeface="Century Gothic" pitchFamily="34" charset="0"/>
                <a:ea typeface="Ebrima" pitchFamily="2" charset="0"/>
                <a:cs typeface="Ebrima" pitchFamily="2" charset="0"/>
              </a:endParaRPr>
            </a:p>
          </p:txBody>
        </p:sp>
        <p:sp>
          <p:nvSpPr>
            <p:cNvPr id="12" name="14 CuadroTexto"/>
            <p:cNvSpPr txBox="1"/>
            <p:nvPr userDrawn="1"/>
          </p:nvSpPr>
          <p:spPr>
            <a:xfrm>
              <a:off x="1228967" y="6506684"/>
              <a:ext cx="20468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dirty="0" smtClean="0">
                  <a:solidFill>
                    <a:srgbClr val="C00000"/>
                  </a:solidFill>
                </a:rPr>
                <a:t>  que no se detiene</a:t>
              </a:r>
              <a:endParaRPr lang="es-CO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14" name="23 CuadroTexto"/>
            <p:cNvSpPr txBox="1"/>
            <p:nvPr userDrawn="1"/>
          </p:nvSpPr>
          <p:spPr>
            <a:xfrm>
              <a:off x="5929859" y="6495307"/>
              <a:ext cx="2120718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s-CO" i="1" dirty="0" smtClean="0">
                  <a:solidFill>
                    <a:srgbClr val="C00000"/>
                  </a:solidFill>
                </a:rPr>
                <a:t>www.fonade.gov.co</a:t>
              </a:r>
              <a:endParaRPr lang="es-CO" i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16" name="5 Rectángulo"/>
          <p:cNvSpPr/>
          <p:nvPr userDrawn="1"/>
        </p:nvSpPr>
        <p:spPr>
          <a:xfrm>
            <a:off x="13716" y="1221106"/>
            <a:ext cx="9130283" cy="45719"/>
          </a:xfrm>
          <a:prstGeom prst="rect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8" name="17 CuadroTexto"/>
          <p:cNvSpPr txBox="1"/>
          <p:nvPr userDrawn="1"/>
        </p:nvSpPr>
        <p:spPr>
          <a:xfrm rot="16200000">
            <a:off x="7739567" y="4797937"/>
            <a:ext cx="2331087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500" b="1" dirty="0" smtClean="0">
                <a:latin typeface="Arial" pitchFamily="34" charset="0"/>
                <a:cs typeface="Arial" pitchFamily="34" charset="0"/>
              </a:rPr>
              <a:t>COMUNICACIONES</a:t>
            </a:r>
            <a:r>
              <a:rPr lang="es-CO" sz="500" b="1" baseline="0" dirty="0" smtClean="0">
                <a:latin typeface="Arial" pitchFamily="34" charset="0"/>
                <a:cs typeface="Arial" pitchFamily="34" charset="0"/>
              </a:rPr>
              <a:t> Y RELACIONES CORPORATIVAS FONADE 2012 ®</a:t>
            </a:r>
            <a:endParaRPr lang="es-ES" sz="5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38843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xStyles>
    <p:titleStyle>
      <a:lvl1pPr marL="0" marR="0" indent="0" algn="ctr" defTabSz="914400" rtl="0" eaLnBrk="1" fontAlgn="auto" latinLnBrk="0" hangingPunct="1">
        <a:lnSpc>
          <a:spcPct val="100000"/>
        </a:lnSpc>
        <a:spcBef>
          <a:spcPct val="0"/>
        </a:spcBef>
        <a:spcAft>
          <a:spcPts val="0"/>
        </a:spcAft>
        <a:buClrTx/>
        <a:buSzTx/>
        <a:buFontTx/>
        <a:buNone/>
        <a:tabLst/>
        <a:defRPr lang="es-ES" sz="4400" i="1" kern="1200" dirty="0" smtClean="0">
          <a:solidFill>
            <a:srgbClr val="C000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CC3333"/>
        </a:buClr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CC3333"/>
        </a:buClr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CC3333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CC3333"/>
        </a:buClr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CC3333"/>
        </a:buClr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oleObject" Target="../embeddings/oleObject2.bin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microsoft.com/office/2007/relationships/hdphoto" Target="../media/hdphoto1.wdp"/><Relationship Id="rId4" Type="http://schemas.openxmlformats.org/officeDocument/2006/relationships/image" Target="../media/image2.jpeg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oleObject" Target="../embeddings/oleObject3.bin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microsoft.com/office/2007/relationships/hdphoto" Target="../media/hdphoto1.wdp"/><Relationship Id="rId4" Type="http://schemas.openxmlformats.org/officeDocument/2006/relationships/image" Target="../media/image2.jpeg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Objeto"/>
          <p:cNvGraphicFramePr>
            <a:graphicFrameLocks noGrp="1" noChangeAspect="1"/>
          </p:cNvGraphicFramePr>
          <p:nvPr>
            <p:extLst>
              <p:ext uri="{D42A27DB-BD31-4B8C-83A1-F6EECF244321}">
                <p14:modId xmlns="" xmlns:p14="http://schemas.microsoft.com/office/powerpoint/2010/main" val="2880656293"/>
              </p:ext>
            </p:extLst>
          </p:nvPr>
        </p:nvGraphicFramePr>
        <p:xfrm>
          <a:off x="34925" y="4837113"/>
          <a:ext cx="174625" cy="1616075"/>
        </p:xfrm>
        <a:graphic>
          <a:graphicData uri="http://schemas.openxmlformats.org/presentationml/2006/ole">
            <p:oleObj spid="_x0000_s17426" name="CorelDRAW" r:id="rId3" imgW="242640" imgH="2249640" progId="">
              <p:embed/>
            </p:oleObj>
          </a:graphicData>
        </a:graphic>
      </p:graphicFrame>
      <p:grpSp>
        <p:nvGrpSpPr>
          <p:cNvPr id="26" name="25 Grupo"/>
          <p:cNvGrpSpPr/>
          <p:nvPr/>
        </p:nvGrpSpPr>
        <p:grpSpPr>
          <a:xfrm>
            <a:off x="1" y="1"/>
            <a:ext cx="9144239" cy="6857999"/>
            <a:chOff x="1" y="1"/>
            <a:chExt cx="9144239" cy="6857999"/>
          </a:xfrm>
        </p:grpSpPr>
        <p:grpSp>
          <p:nvGrpSpPr>
            <p:cNvPr id="18" name="17 Grupo"/>
            <p:cNvGrpSpPr/>
            <p:nvPr/>
          </p:nvGrpSpPr>
          <p:grpSpPr>
            <a:xfrm>
              <a:off x="250" y="1"/>
              <a:ext cx="9143990" cy="6857999"/>
              <a:chOff x="250" y="1"/>
              <a:chExt cx="9143990" cy="6857999"/>
            </a:xfrm>
          </p:grpSpPr>
          <p:sp>
            <p:nvSpPr>
              <p:cNvPr id="4" name="3 Rectángulo"/>
              <p:cNvSpPr/>
              <p:nvPr/>
            </p:nvSpPr>
            <p:spPr>
              <a:xfrm>
                <a:off x="250" y="1"/>
                <a:ext cx="9143990" cy="6453335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17" name="16 Rectángulo"/>
              <p:cNvSpPr/>
              <p:nvPr/>
            </p:nvSpPr>
            <p:spPr>
              <a:xfrm>
                <a:off x="8028384" y="6021288"/>
                <a:ext cx="1115616" cy="836712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</p:grpSp>
        <p:pic>
          <p:nvPicPr>
            <p:cNvPr id="5" name="4 Imagen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="" xmlns:a14="http://schemas.microsoft.com/office/drawing/2010/main">
                    <a14:imgLayer r:embed="rId6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04"/>
            <a:stretch>
              <a:fillRect/>
            </a:stretch>
          </p:blipFill>
          <p:spPr>
            <a:xfrm>
              <a:off x="1" y="1"/>
              <a:ext cx="3563887" cy="6453336"/>
            </a:xfrm>
            <a:prstGeom prst="rect">
              <a:avLst/>
            </a:prstGeom>
          </p:spPr>
        </p:pic>
        <p:pic>
          <p:nvPicPr>
            <p:cNvPr id="6" name="5 Imagen" descr="logo fonade sin 40 años.JPG"/>
            <p:cNvPicPr>
              <a:picLocks noChangeAspect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7390116" y="204192"/>
              <a:ext cx="1593798" cy="21446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8 Imagen" descr="2.jpg"/>
            <p:cNvPicPr>
              <a:picLocks noChangeAspect="1"/>
            </p:cNvPicPr>
            <p:nvPr/>
          </p:nvPicPr>
          <p:blipFill rotWithShape="1">
            <a:blip r:embed="rId8" cstate="print"/>
            <a:srcRect l="63103" t="65157" r="6938" b="22928"/>
            <a:stretch/>
          </p:blipFill>
          <p:spPr bwMode="auto">
            <a:xfrm>
              <a:off x="7515670" y="2420888"/>
              <a:ext cx="1448818" cy="5760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2" descr="http://www.google.com.co/url?source=imglanding&amp;ct=img&amp;q=http://www.incoder.gov.co/images/Logo_prosperidad.png&amp;sa=X&amp;ei=e6AlT5j3DdCltwfL3JmiCw&amp;ved=0CAwQ8wc&amp;usg=AFQjCNHiUdvDP5z2X2PimFdWZFI4IL-vSw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84" y="6165304"/>
              <a:ext cx="1080120" cy="654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7" name="26 Retraso"/>
          <p:cNvSpPr/>
          <p:nvPr/>
        </p:nvSpPr>
        <p:spPr>
          <a:xfrm flipH="1">
            <a:off x="5252613" y="3645024"/>
            <a:ext cx="3891377" cy="2304256"/>
          </a:xfrm>
          <a:prstGeom prst="flowChartDelay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27 CuadroTexto"/>
          <p:cNvSpPr txBox="1"/>
          <p:nvPr/>
        </p:nvSpPr>
        <p:spPr>
          <a:xfrm>
            <a:off x="6012160" y="3933056"/>
            <a:ext cx="297175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2800" b="1" dirty="0" smtClean="0">
                <a:solidFill>
                  <a:srgbClr val="C00000"/>
                </a:solidFill>
              </a:rPr>
              <a:t>ORFEO</a:t>
            </a:r>
          </a:p>
          <a:p>
            <a:pPr algn="r"/>
            <a:r>
              <a:rPr lang="es-CO" sz="2800" b="1" dirty="0" smtClean="0">
                <a:solidFill>
                  <a:srgbClr val="C00000"/>
                </a:solidFill>
              </a:rPr>
              <a:t>MODULO</a:t>
            </a:r>
          </a:p>
          <a:p>
            <a:pPr algn="r"/>
            <a:r>
              <a:rPr lang="es-CO" sz="2800" b="1" dirty="0" smtClean="0">
                <a:solidFill>
                  <a:srgbClr val="C00000"/>
                </a:solidFill>
              </a:rPr>
              <a:t>TRANSFERENCIAS</a:t>
            </a:r>
          </a:p>
          <a:p>
            <a:pPr algn="r"/>
            <a:r>
              <a:rPr lang="es-CO" sz="2800" b="1" dirty="0" smtClean="0">
                <a:solidFill>
                  <a:srgbClr val="C00000"/>
                </a:solidFill>
              </a:rPr>
              <a:t>DOCUMENTALES</a:t>
            </a:r>
            <a:endParaRPr lang="es-CO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53382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1259632" y="188640"/>
            <a:ext cx="68407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2800" b="1" dirty="0" smtClean="0">
                <a:solidFill>
                  <a:srgbClr val="C00000"/>
                </a:solidFill>
              </a:rPr>
              <a:t>ORFEO </a:t>
            </a:r>
          </a:p>
          <a:p>
            <a:pPr algn="r"/>
            <a:r>
              <a:rPr lang="es-CO" sz="2800" b="1" dirty="0" smtClean="0">
                <a:solidFill>
                  <a:srgbClr val="C00000"/>
                </a:solidFill>
              </a:rPr>
              <a:t>TRANSFERENCIAS DOCUMENTALES</a:t>
            </a:r>
            <a:endParaRPr lang="es-CO" sz="2800" b="1" dirty="0">
              <a:solidFill>
                <a:srgbClr val="C00000"/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3635896" y="1772816"/>
            <a:ext cx="51125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ES" sz="1000" dirty="0" smtClean="0"/>
          </a:p>
          <a:p>
            <a:pPr algn="just"/>
            <a:endParaRPr lang="es-ES" sz="1000" dirty="0" smtClean="0"/>
          </a:p>
          <a:p>
            <a:pPr algn="just"/>
            <a:endParaRPr lang="es-ES" sz="1000" dirty="0" smtClean="0"/>
          </a:p>
          <a:p>
            <a:pPr algn="just"/>
            <a:endParaRPr lang="es-ES" sz="1000" dirty="0" smtClean="0"/>
          </a:p>
          <a:p>
            <a:pPr algn="just"/>
            <a:endParaRPr lang="es-CO" sz="1000" dirty="0" smtClean="0"/>
          </a:p>
          <a:p>
            <a:pPr algn="just"/>
            <a:endParaRPr lang="es-ES" sz="1000" dirty="0" smtClean="0"/>
          </a:p>
        </p:txBody>
      </p:sp>
      <p:sp>
        <p:nvSpPr>
          <p:cNvPr id="19" name="18 Rectángulo"/>
          <p:cNvSpPr/>
          <p:nvPr/>
        </p:nvSpPr>
        <p:spPr>
          <a:xfrm>
            <a:off x="3639181" y="1268760"/>
            <a:ext cx="2565895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¿Cómo Ingreso?</a:t>
            </a:r>
            <a:endParaRPr lang="es-ES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cxnSp>
        <p:nvCxnSpPr>
          <p:cNvPr id="20" name="19 Conector recto"/>
          <p:cNvCxnSpPr/>
          <p:nvPr/>
        </p:nvCxnSpPr>
        <p:spPr>
          <a:xfrm flipV="1">
            <a:off x="3635896" y="1700808"/>
            <a:ext cx="2808312" cy="999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12 CuadroTexto"/>
          <p:cNvSpPr txBox="1"/>
          <p:nvPr/>
        </p:nvSpPr>
        <p:spPr>
          <a:xfrm>
            <a:off x="3707904" y="1772817"/>
            <a:ext cx="4968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dirty="0" smtClean="0">
                <a:latin typeface="Arial" pitchFamily="34" charset="0"/>
                <a:cs typeface="Arial" pitchFamily="34" charset="0"/>
              </a:rPr>
              <a:t>En el menú de ORFEO, en la parte izquierda, en el grupo de opciones «RADICACION» haga «</a:t>
            </a:r>
            <a:r>
              <a:rPr lang="es-ES" sz="1200" dirty="0" err="1" smtClean="0">
                <a:latin typeface="Arial" pitchFamily="34" charset="0"/>
                <a:cs typeface="Arial" pitchFamily="34" charset="0"/>
              </a:rPr>
              <a:t>click</a:t>
            </a:r>
            <a:r>
              <a:rPr lang="es-ES" sz="1200" dirty="0" smtClean="0">
                <a:latin typeface="Arial" pitchFamily="34" charset="0"/>
                <a:cs typeface="Arial" pitchFamily="34" charset="0"/>
              </a:rPr>
              <a:t>» en el vínculo «Transferencias Documentales».</a:t>
            </a:r>
            <a:endParaRPr lang="es-ES" dirty="0"/>
          </a:p>
        </p:txBody>
      </p:sp>
      <p:pic>
        <p:nvPicPr>
          <p:cNvPr id="24" name="23 Imagen"/>
          <p:cNvPicPr/>
          <p:nvPr/>
        </p:nvPicPr>
        <p:blipFill>
          <a:blip r:embed="rId2" cstate="print"/>
          <a:srcRect l="860" t="19531" r="4844" b="75683"/>
          <a:stretch>
            <a:fillRect/>
          </a:stretch>
        </p:blipFill>
        <p:spPr bwMode="auto">
          <a:xfrm>
            <a:off x="539552" y="3212976"/>
            <a:ext cx="8136904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24 Imagen"/>
          <p:cNvPicPr/>
          <p:nvPr/>
        </p:nvPicPr>
        <p:blipFill>
          <a:blip r:embed="rId3" cstate="print"/>
          <a:srcRect l="781" t="31054" r="4843" b="52930"/>
          <a:stretch>
            <a:fillRect/>
          </a:stretch>
        </p:blipFill>
        <p:spPr bwMode="auto">
          <a:xfrm>
            <a:off x="611560" y="3789040"/>
            <a:ext cx="8064896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751934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CuadroTexto"/>
          <p:cNvSpPr txBox="1"/>
          <p:nvPr/>
        </p:nvSpPr>
        <p:spPr>
          <a:xfrm>
            <a:off x="2627784" y="1412776"/>
            <a:ext cx="6048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dirty="0" smtClean="0">
                <a:latin typeface="Arial" pitchFamily="34" charset="0"/>
                <a:cs typeface="Arial" pitchFamily="34" charset="0"/>
              </a:rPr>
              <a:t>Encontrará un menú con la opción de registrar, consultar e imprimir las transferencias asociadas a su usuario</a:t>
            </a:r>
            <a:r>
              <a:rPr lang="es-ES" sz="1200" dirty="0" smtClean="0">
                <a:latin typeface="Arial" pitchFamily="34" charset="0"/>
                <a:cs typeface="Arial" pitchFamily="34" charset="0"/>
              </a:rPr>
              <a:t>. Ingrese a la opción Transferencias Masivas</a:t>
            </a:r>
            <a:endParaRPr lang="es-ES" dirty="0"/>
          </a:p>
        </p:txBody>
      </p:sp>
      <p:sp>
        <p:nvSpPr>
          <p:cNvPr id="11" name="10 CuadroTexto"/>
          <p:cNvSpPr txBox="1"/>
          <p:nvPr/>
        </p:nvSpPr>
        <p:spPr>
          <a:xfrm>
            <a:off x="1259632" y="188640"/>
            <a:ext cx="68407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2800" b="1" dirty="0" smtClean="0">
                <a:solidFill>
                  <a:srgbClr val="C00000"/>
                </a:solidFill>
              </a:rPr>
              <a:t>ORFEO </a:t>
            </a:r>
          </a:p>
          <a:p>
            <a:pPr algn="r"/>
            <a:r>
              <a:rPr lang="es-CO" sz="2800" b="1" dirty="0" smtClean="0">
                <a:solidFill>
                  <a:srgbClr val="C00000"/>
                </a:solidFill>
              </a:rPr>
              <a:t>TRANSFERENCIAS DOCUMENTALES</a:t>
            </a:r>
            <a:endParaRPr lang="es-CO" sz="2800" b="1" dirty="0">
              <a:solidFill>
                <a:srgbClr val="C00000"/>
              </a:solidFill>
            </a:endParaRPr>
          </a:p>
        </p:txBody>
      </p:sp>
      <p:pic>
        <p:nvPicPr>
          <p:cNvPr id="62465" name="Picture 1"/>
          <p:cNvPicPr>
            <a:picLocks noChangeAspect="1" noChangeArrowheads="1"/>
          </p:cNvPicPr>
          <p:nvPr/>
        </p:nvPicPr>
        <p:blipFill>
          <a:blip r:embed="rId2" cstate="print"/>
          <a:srcRect l="7969" t="11532" r="9344" b="34475"/>
          <a:stretch>
            <a:fillRect/>
          </a:stretch>
        </p:blipFill>
        <p:spPr bwMode="auto">
          <a:xfrm>
            <a:off x="467544" y="1916832"/>
            <a:ext cx="8270633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751934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755576" y="1340768"/>
            <a:ext cx="813690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1100" dirty="0" smtClean="0"/>
              <a:t>Si lo desea puede descargar la plantilla para ingresar la información a radicar.</a:t>
            </a:r>
            <a:endParaRPr lang="es-ES" dirty="0"/>
          </a:p>
        </p:txBody>
      </p:sp>
      <p:sp>
        <p:nvSpPr>
          <p:cNvPr id="8" name="7 CuadroTexto"/>
          <p:cNvSpPr txBox="1"/>
          <p:nvPr/>
        </p:nvSpPr>
        <p:spPr>
          <a:xfrm>
            <a:off x="1259632" y="188640"/>
            <a:ext cx="68407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2800" b="1" dirty="0" smtClean="0">
                <a:solidFill>
                  <a:srgbClr val="C00000"/>
                </a:solidFill>
              </a:rPr>
              <a:t>ORFEO </a:t>
            </a:r>
          </a:p>
          <a:p>
            <a:pPr algn="r"/>
            <a:r>
              <a:rPr lang="es-CO" sz="2800" b="1" dirty="0" smtClean="0">
                <a:solidFill>
                  <a:srgbClr val="C00000"/>
                </a:solidFill>
              </a:rPr>
              <a:t>TRANSFERENCIAS DOCUMENTALES</a:t>
            </a:r>
            <a:endParaRPr lang="es-CO" sz="2800" b="1" dirty="0">
              <a:solidFill>
                <a:srgbClr val="C00000"/>
              </a:solidFill>
            </a:endParaRPr>
          </a:p>
        </p:txBody>
      </p:sp>
      <p:pic>
        <p:nvPicPr>
          <p:cNvPr id="5" name="4 Imagen"/>
          <p:cNvPicPr/>
          <p:nvPr/>
        </p:nvPicPr>
        <p:blipFill>
          <a:blip r:embed="rId2" cstate="print"/>
          <a:srcRect l="8003" t="11279" r="9205" b="15261"/>
          <a:stretch>
            <a:fillRect/>
          </a:stretch>
        </p:blipFill>
        <p:spPr bwMode="auto">
          <a:xfrm>
            <a:off x="1403648" y="2420888"/>
            <a:ext cx="5832648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Elipse"/>
          <p:cNvSpPr/>
          <p:nvPr/>
        </p:nvSpPr>
        <p:spPr>
          <a:xfrm>
            <a:off x="4788024" y="4149080"/>
            <a:ext cx="720080" cy="4320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5478422" y="1268760"/>
            <a:ext cx="348606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Registro </a:t>
            </a:r>
            <a:r>
              <a:rPr lang="es-E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es-E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Masivo de </a:t>
            </a:r>
            <a:endParaRPr lang="es-ES" sz="28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>
              <a:defRPr/>
            </a:pPr>
            <a:r>
              <a:rPr lang="es-E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es-E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Transferencias</a:t>
            </a:r>
            <a:endParaRPr lang="es-ES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cxnSp>
        <p:nvCxnSpPr>
          <p:cNvPr id="10" name="9 Conector recto"/>
          <p:cNvCxnSpPr/>
          <p:nvPr/>
        </p:nvCxnSpPr>
        <p:spPr>
          <a:xfrm flipV="1">
            <a:off x="5652120" y="2204864"/>
            <a:ext cx="3168352" cy="999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751934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uadroTexto"/>
          <p:cNvSpPr txBox="1"/>
          <p:nvPr/>
        </p:nvSpPr>
        <p:spPr>
          <a:xfrm>
            <a:off x="251520" y="1340768"/>
            <a:ext cx="46805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dirty="0" smtClean="0"/>
              <a:t>Ingrese la infor</a:t>
            </a:r>
            <a:r>
              <a:rPr lang="es-ES" sz="1200" dirty="0" smtClean="0"/>
              <a:t>mación que desea transferir por medio de una herramienta ofimática como Excel. </a:t>
            </a:r>
            <a:r>
              <a:rPr lang="es-ES" sz="1200" dirty="0" smtClean="0"/>
              <a:t>El personal de archivo revisará la tipificación y en caso de no ser correcta se </a:t>
            </a:r>
            <a:r>
              <a:rPr lang="es-ES" sz="1200" dirty="0" smtClean="0"/>
              <a:t>devolverán las transferencias.  Guarde el archivo.</a:t>
            </a:r>
            <a:endParaRPr lang="es-ES" sz="1200" dirty="0" smtClean="0"/>
          </a:p>
          <a:p>
            <a:pPr lvl="0" algn="just"/>
            <a:endParaRPr lang="es-ES" sz="1200" dirty="0" smtClean="0"/>
          </a:p>
        </p:txBody>
      </p:sp>
      <p:sp>
        <p:nvSpPr>
          <p:cNvPr id="6" name="5 CuadroTexto"/>
          <p:cNvSpPr txBox="1"/>
          <p:nvPr/>
        </p:nvSpPr>
        <p:spPr>
          <a:xfrm>
            <a:off x="1259632" y="188640"/>
            <a:ext cx="68407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2800" b="1" dirty="0" smtClean="0">
                <a:solidFill>
                  <a:srgbClr val="C00000"/>
                </a:solidFill>
              </a:rPr>
              <a:t>ORFEO </a:t>
            </a:r>
          </a:p>
          <a:p>
            <a:pPr algn="r"/>
            <a:r>
              <a:rPr lang="es-CO" sz="2800" b="1" dirty="0" smtClean="0">
                <a:solidFill>
                  <a:srgbClr val="C00000"/>
                </a:solidFill>
              </a:rPr>
              <a:t>TRANSFERENCIAS DOCUMENTALES</a:t>
            </a:r>
            <a:endParaRPr lang="es-CO" sz="2800" b="1" dirty="0">
              <a:solidFill>
                <a:srgbClr val="C00000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5478422" y="1268760"/>
            <a:ext cx="348606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Registro </a:t>
            </a:r>
            <a:r>
              <a:rPr lang="es-E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es-E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Masivo de </a:t>
            </a:r>
            <a:endParaRPr lang="es-ES" sz="28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>
              <a:defRPr/>
            </a:pPr>
            <a:r>
              <a:rPr lang="es-E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es-E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Transferencias</a:t>
            </a:r>
            <a:endParaRPr lang="es-ES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cxnSp>
        <p:nvCxnSpPr>
          <p:cNvPr id="10" name="9 Conector recto"/>
          <p:cNvCxnSpPr/>
          <p:nvPr/>
        </p:nvCxnSpPr>
        <p:spPr>
          <a:xfrm flipV="1">
            <a:off x="5652120" y="2204864"/>
            <a:ext cx="3168352" cy="999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2" name="11 Imagen"/>
          <p:cNvPicPr/>
          <p:nvPr/>
        </p:nvPicPr>
        <p:blipFill>
          <a:blip r:embed="rId2" cstate="print"/>
          <a:srcRect r="11074" b="66896"/>
          <a:stretch>
            <a:fillRect/>
          </a:stretch>
        </p:blipFill>
        <p:spPr bwMode="auto">
          <a:xfrm>
            <a:off x="1115616" y="2852936"/>
            <a:ext cx="6480720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751934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uadroTexto"/>
          <p:cNvSpPr txBox="1"/>
          <p:nvPr/>
        </p:nvSpPr>
        <p:spPr>
          <a:xfrm>
            <a:off x="1259632" y="188640"/>
            <a:ext cx="68407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2800" b="1" dirty="0" smtClean="0">
                <a:solidFill>
                  <a:srgbClr val="C00000"/>
                </a:solidFill>
              </a:rPr>
              <a:t>ORFEO </a:t>
            </a:r>
          </a:p>
          <a:p>
            <a:pPr algn="r"/>
            <a:r>
              <a:rPr lang="es-CO" sz="2800" b="1" dirty="0" smtClean="0">
                <a:solidFill>
                  <a:srgbClr val="C00000"/>
                </a:solidFill>
              </a:rPr>
              <a:t>TRANSFERENCIAS DOCUMENTALES</a:t>
            </a:r>
            <a:endParaRPr lang="es-CO" sz="2800" b="1" dirty="0">
              <a:solidFill>
                <a:srgbClr val="C00000"/>
              </a:solidFill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2771800" y="1196752"/>
            <a:ext cx="590465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1100" dirty="0" smtClean="0"/>
              <a:t>Al hacer clic en el botón </a:t>
            </a:r>
            <a:r>
              <a:rPr lang="es-ES" sz="1100" dirty="0" smtClean="0"/>
              <a:t>“Seleccione el archivo CSV”  abrirá una ventana para que seleccione el archivo CSV cargado con anterioridad. </a:t>
            </a:r>
          </a:p>
          <a:p>
            <a:pPr lvl="0"/>
            <a:endParaRPr lang="es-ES" sz="1100" dirty="0" smtClean="0"/>
          </a:p>
        </p:txBody>
      </p:sp>
      <p:pic>
        <p:nvPicPr>
          <p:cNvPr id="6" name="5 Imagen"/>
          <p:cNvPicPr/>
          <p:nvPr/>
        </p:nvPicPr>
        <p:blipFill>
          <a:blip r:embed="rId2" cstate="print"/>
          <a:srcRect r="8510" b="14533"/>
          <a:stretch>
            <a:fillRect/>
          </a:stretch>
        </p:blipFill>
        <p:spPr bwMode="auto">
          <a:xfrm>
            <a:off x="1187624" y="1844824"/>
            <a:ext cx="6264696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7519343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uadroTexto"/>
          <p:cNvSpPr txBox="1"/>
          <p:nvPr/>
        </p:nvSpPr>
        <p:spPr>
          <a:xfrm>
            <a:off x="1259632" y="188640"/>
            <a:ext cx="68407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2800" b="1" dirty="0" smtClean="0">
                <a:solidFill>
                  <a:srgbClr val="C00000"/>
                </a:solidFill>
              </a:rPr>
              <a:t>ORFEO </a:t>
            </a:r>
          </a:p>
          <a:p>
            <a:pPr algn="r"/>
            <a:r>
              <a:rPr lang="es-CO" sz="2800" b="1" dirty="0" smtClean="0">
                <a:solidFill>
                  <a:srgbClr val="C00000"/>
                </a:solidFill>
              </a:rPr>
              <a:t>TRANSFERENCIAS DOCUMENTALES</a:t>
            </a:r>
            <a:endParaRPr lang="es-CO" sz="2800" b="1" dirty="0">
              <a:solidFill>
                <a:srgbClr val="C00000"/>
              </a:solidFill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755576" y="1268760"/>
            <a:ext cx="345638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1100" dirty="0" smtClean="0"/>
              <a:t>Haga </a:t>
            </a:r>
            <a:r>
              <a:rPr lang="es-ES" sz="1100" dirty="0" err="1" smtClean="0"/>
              <a:t>click</a:t>
            </a:r>
            <a:r>
              <a:rPr lang="es-ES" sz="1100" dirty="0" smtClean="0"/>
              <a:t> en el botón “Cargar Archivo”</a:t>
            </a:r>
          </a:p>
          <a:p>
            <a:pPr lvl="0"/>
            <a:endParaRPr lang="es-ES" sz="1100" dirty="0" smtClean="0"/>
          </a:p>
        </p:txBody>
      </p:sp>
      <p:pic>
        <p:nvPicPr>
          <p:cNvPr id="5" name="4 Imagen"/>
          <p:cNvPicPr/>
          <p:nvPr/>
        </p:nvPicPr>
        <p:blipFill>
          <a:blip r:embed="rId2" cstate="print"/>
          <a:srcRect l="8747" t="33654" r="10029" b="28846"/>
          <a:stretch>
            <a:fillRect/>
          </a:stretch>
        </p:blipFill>
        <p:spPr bwMode="auto">
          <a:xfrm>
            <a:off x="755576" y="1844825"/>
            <a:ext cx="4680520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9 Conector recto de flecha"/>
          <p:cNvCxnSpPr/>
          <p:nvPr/>
        </p:nvCxnSpPr>
        <p:spPr>
          <a:xfrm>
            <a:off x="2627784" y="1556792"/>
            <a:ext cx="0" cy="108012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11 Rectángulo"/>
          <p:cNvSpPr/>
          <p:nvPr/>
        </p:nvSpPr>
        <p:spPr>
          <a:xfrm>
            <a:off x="5436096" y="3573016"/>
            <a:ext cx="345638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1100" dirty="0" smtClean="0"/>
              <a:t>El sistema mostrar el mensaje “Archivo Cargado”</a:t>
            </a:r>
          </a:p>
          <a:p>
            <a:pPr lvl="0"/>
            <a:endParaRPr lang="es-ES" sz="1100" dirty="0" smtClean="0"/>
          </a:p>
        </p:txBody>
      </p:sp>
      <p:pic>
        <p:nvPicPr>
          <p:cNvPr id="13" name="12 Imagen"/>
          <p:cNvPicPr/>
          <p:nvPr/>
        </p:nvPicPr>
        <p:blipFill>
          <a:blip r:embed="rId3" cstate="print"/>
          <a:srcRect l="9436" t="39560" r="11953" b="28297"/>
          <a:stretch>
            <a:fillRect/>
          </a:stretch>
        </p:blipFill>
        <p:spPr bwMode="auto">
          <a:xfrm>
            <a:off x="3347864" y="4149080"/>
            <a:ext cx="4824536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13 Rectángulo"/>
          <p:cNvSpPr/>
          <p:nvPr/>
        </p:nvSpPr>
        <p:spPr>
          <a:xfrm>
            <a:off x="5478422" y="1268760"/>
            <a:ext cx="348606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Registro </a:t>
            </a:r>
            <a:r>
              <a:rPr lang="es-E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es-E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Masivo de </a:t>
            </a:r>
            <a:endParaRPr lang="es-ES" sz="28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>
              <a:defRPr/>
            </a:pPr>
            <a:r>
              <a:rPr lang="es-E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es-E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Transferencias</a:t>
            </a:r>
            <a:endParaRPr lang="es-ES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cxnSp>
        <p:nvCxnSpPr>
          <p:cNvPr id="15" name="14 Conector recto"/>
          <p:cNvCxnSpPr/>
          <p:nvPr/>
        </p:nvCxnSpPr>
        <p:spPr>
          <a:xfrm flipV="1">
            <a:off x="5652120" y="2204864"/>
            <a:ext cx="3168352" cy="999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7" name="16 Conector recto de flecha"/>
          <p:cNvCxnSpPr/>
          <p:nvPr/>
        </p:nvCxnSpPr>
        <p:spPr>
          <a:xfrm flipH="1">
            <a:off x="5796136" y="3789040"/>
            <a:ext cx="2016224" cy="1224136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17 Rectángulo"/>
          <p:cNvSpPr/>
          <p:nvPr/>
        </p:nvSpPr>
        <p:spPr>
          <a:xfrm>
            <a:off x="755576" y="4653136"/>
            <a:ext cx="259228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1100" dirty="0" smtClean="0"/>
              <a:t>Luego  haga </a:t>
            </a:r>
            <a:r>
              <a:rPr lang="es-ES" sz="1100" dirty="0" err="1" smtClean="0"/>
              <a:t>click</a:t>
            </a:r>
            <a:r>
              <a:rPr lang="es-ES" sz="1100" dirty="0" smtClean="0"/>
              <a:t> en “Radicar”</a:t>
            </a:r>
          </a:p>
          <a:p>
            <a:pPr lvl="0"/>
            <a:endParaRPr lang="es-ES" sz="1100" dirty="0" smtClean="0"/>
          </a:p>
        </p:txBody>
      </p:sp>
      <p:cxnSp>
        <p:nvCxnSpPr>
          <p:cNvPr id="20" name="19 Conector recto de flecha"/>
          <p:cNvCxnSpPr/>
          <p:nvPr/>
        </p:nvCxnSpPr>
        <p:spPr>
          <a:xfrm>
            <a:off x="2195736" y="4941168"/>
            <a:ext cx="3312368" cy="504056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7519343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uadroTexto"/>
          <p:cNvSpPr txBox="1"/>
          <p:nvPr/>
        </p:nvSpPr>
        <p:spPr>
          <a:xfrm>
            <a:off x="1259632" y="188640"/>
            <a:ext cx="68407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2800" b="1" dirty="0" smtClean="0">
                <a:solidFill>
                  <a:srgbClr val="C00000"/>
                </a:solidFill>
              </a:rPr>
              <a:t>ORFEO </a:t>
            </a:r>
          </a:p>
          <a:p>
            <a:pPr algn="r"/>
            <a:r>
              <a:rPr lang="es-CO" sz="2800" b="1" dirty="0" smtClean="0">
                <a:solidFill>
                  <a:srgbClr val="C00000"/>
                </a:solidFill>
              </a:rPr>
              <a:t>TRANSFERENCIAS DOCUMENTALES</a:t>
            </a:r>
            <a:endParaRPr lang="es-CO" sz="2800" b="1" dirty="0">
              <a:solidFill>
                <a:srgbClr val="C00000"/>
              </a:solidFill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6588224" y="2852936"/>
            <a:ext cx="216024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s-ES" sz="1100" dirty="0" smtClean="0"/>
              <a:t>Al hacer clic en el botón </a:t>
            </a:r>
            <a:r>
              <a:rPr lang="es-ES" sz="1100" dirty="0" smtClean="0"/>
              <a:t>«Radicar», </a:t>
            </a:r>
            <a:r>
              <a:rPr lang="es-ES" sz="1100" dirty="0" smtClean="0"/>
              <a:t>el sistema genera </a:t>
            </a:r>
            <a:r>
              <a:rPr lang="es-ES" sz="1100" dirty="0" smtClean="0"/>
              <a:t>el rango de radicados </a:t>
            </a:r>
            <a:r>
              <a:rPr lang="es-ES" sz="1100" dirty="0" smtClean="0"/>
              <a:t>de acuerdo al área a la cual pertenece el usuario. Con </a:t>
            </a:r>
            <a:r>
              <a:rPr lang="es-ES" sz="1100" dirty="0" smtClean="0"/>
              <a:t>estos números </a:t>
            </a:r>
            <a:r>
              <a:rPr lang="es-ES" sz="1100" dirty="0" smtClean="0"/>
              <a:t>se </a:t>
            </a:r>
            <a:r>
              <a:rPr lang="es-ES" sz="1100" dirty="0" smtClean="0"/>
              <a:t>recibirán </a:t>
            </a:r>
            <a:r>
              <a:rPr lang="es-ES" sz="1100" dirty="0" smtClean="0"/>
              <a:t>la transferencia en el archivo. Observe que </a:t>
            </a:r>
            <a:r>
              <a:rPr lang="es-ES" sz="1100" dirty="0" smtClean="0"/>
              <a:t>los radicados finalizan en </a:t>
            </a:r>
            <a:r>
              <a:rPr lang="es-ES" sz="1100" dirty="0" smtClean="0"/>
              <a:t>«7».</a:t>
            </a:r>
            <a:endParaRPr lang="es-ES" dirty="0"/>
          </a:p>
        </p:txBody>
      </p:sp>
      <p:pic>
        <p:nvPicPr>
          <p:cNvPr id="6" name="5 Imagen"/>
          <p:cNvPicPr/>
          <p:nvPr/>
        </p:nvPicPr>
        <p:blipFill>
          <a:blip r:embed="rId2" cstate="print"/>
          <a:srcRect l="7567" t="10852" r="9205" b="12912"/>
          <a:stretch>
            <a:fillRect/>
          </a:stretch>
        </p:blipFill>
        <p:spPr bwMode="auto">
          <a:xfrm>
            <a:off x="611560" y="1700808"/>
            <a:ext cx="5904656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9 Conector recto de flecha"/>
          <p:cNvCxnSpPr/>
          <p:nvPr/>
        </p:nvCxnSpPr>
        <p:spPr>
          <a:xfrm flipH="1">
            <a:off x="3635896" y="4437112"/>
            <a:ext cx="3384376" cy="72008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7519343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uadroTexto"/>
          <p:cNvSpPr txBox="1"/>
          <p:nvPr/>
        </p:nvSpPr>
        <p:spPr>
          <a:xfrm>
            <a:off x="1259632" y="188640"/>
            <a:ext cx="68407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2800" b="1" dirty="0" smtClean="0">
                <a:solidFill>
                  <a:srgbClr val="C00000"/>
                </a:solidFill>
              </a:rPr>
              <a:t>ORFEO </a:t>
            </a:r>
          </a:p>
          <a:p>
            <a:pPr algn="r"/>
            <a:r>
              <a:rPr lang="es-CO" sz="2800" b="1" dirty="0" smtClean="0">
                <a:solidFill>
                  <a:srgbClr val="C00000"/>
                </a:solidFill>
              </a:rPr>
              <a:t>TRANSFERENCIAS DOCUMENTALES</a:t>
            </a:r>
            <a:endParaRPr lang="es-CO" sz="2800" b="1" dirty="0">
              <a:solidFill>
                <a:srgbClr val="C00000"/>
              </a:solidFill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2987824" y="1340768"/>
            <a:ext cx="590465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1100" dirty="0" smtClean="0"/>
              <a:t>Usted podrá consultarlo y  visualizar el formato de transferencias documentales desde ORFEO como cualquier otro documento</a:t>
            </a:r>
            <a:r>
              <a:rPr lang="es-ES" sz="1100" dirty="0"/>
              <a:t>. Observe que el radicado finaliza «7».</a:t>
            </a:r>
            <a:endParaRPr lang="es-ES" dirty="0"/>
          </a:p>
        </p:txBody>
      </p:sp>
      <p:pic>
        <p:nvPicPr>
          <p:cNvPr id="8" name="7 Imagen"/>
          <p:cNvPicPr/>
          <p:nvPr/>
        </p:nvPicPr>
        <p:blipFill>
          <a:blip r:embed="rId2" cstate="print"/>
          <a:srcRect l="17431" t="19224" b="24339"/>
          <a:stretch>
            <a:fillRect/>
          </a:stretch>
        </p:blipFill>
        <p:spPr bwMode="auto">
          <a:xfrm>
            <a:off x="467544" y="1916832"/>
            <a:ext cx="7560840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Elipse"/>
          <p:cNvSpPr/>
          <p:nvPr/>
        </p:nvSpPr>
        <p:spPr>
          <a:xfrm>
            <a:off x="323528" y="5589240"/>
            <a:ext cx="1368152" cy="432048"/>
          </a:xfrm>
          <a:prstGeom prst="ellipse">
            <a:avLst/>
          </a:prstGeom>
          <a:solidFill>
            <a:srgbClr val="FF0000">
              <a:alpha val="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37519343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uadroTexto"/>
          <p:cNvSpPr txBox="1"/>
          <p:nvPr/>
        </p:nvSpPr>
        <p:spPr>
          <a:xfrm>
            <a:off x="1259632" y="188640"/>
            <a:ext cx="68407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2800" b="1" dirty="0" smtClean="0">
                <a:solidFill>
                  <a:srgbClr val="C00000"/>
                </a:solidFill>
              </a:rPr>
              <a:t>ORFEO </a:t>
            </a:r>
          </a:p>
          <a:p>
            <a:pPr algn="r"/>
            <a:r>
              <a:rPr lang="es-CO" sz="2800" b="1" dirty="0" smtClean="0">
                <a:solidFill>
                  <a:srgbClr val="C00000"/>
                </a:solidFill>
              </a:rPr>
              <a:t>TRANSFERENCIAS DOCUMENTALES</a:t>
            </a:r>
            <a:endParaRPr lang="es-CO" sz="2800" b="1" dirty="0">
              <a:solidFill>
                <a:srgbClr val="C00000"/>
              </a:solidFill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539552" y="1412776"/>
            <a:ext cx="792088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1100" dirty="0" smtClean="0"/>
              <a:t>Si por alguna razón requiere cambiar la información ingrese en la opción «Registre Nueva Transferencia Documental»,  digite el número de radicado a modificar , y haga clic en «Buscar».  La aplicación le mostrara la transferencia documental con la información ingresada y con la opción de modificarla.</a:t>
            </a:r>
            <a:endParaRPr lang="es-ES" dirty="0"/>
          </a:p>
        </p:txBody>
      </p:sp>
      <p:pic>
        <p:nvPicPr>
          <p:cNvPr id="5" name="4 Imagen"/>
          <p:cNvPicPr/>
          <p:nvPr/>
        </p:nvPicPr>
        <p:blipFill>
          <a:blip r:embed="rId2" cstate="print"/>
          <a:srcRect l="4305" t="30688" r="6069" b="26808"/>
          <a:stretch>
            <a:fillRect/>
          </a:stretch>
        </p:blipFill>
        <p:spPr bwMode="auto">
          <a:xfrm>
            <a:off x="683568" y="2132856"/>
            <a:ext cx="7920880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7519343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uadroTexto"/>
          <p:cNvSpPr txBox="1"/>
          <p:nvPr/>
        </p:nvSpPr>
        <p:spPr>
          <a:xfrm>
            <a:off x="1259632" y="188640"/>
            <a:ext cx="68407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2800" b="1" dirty="0" smtClean="0">
                <a:solidFill>
                  <a:srgbClr val="C00000"/>
                </a:solidFill>
              </a:rPr>
              <a:t>ORFEO </a:t>
            </a:r>
          </a:p>
          <a:p>
            <a:pPr algn="r"/>
            <a:r>
              <a:rPr lang="es-CO" sz="2800" b="1" dirty="0" smtClean="0">
                <a:solidFill>
                  <a:srgbClr val="C00000"/>
                </a:solidFill>
              </a:rPr>
              <a:t>TRANSFERENCIAS DOCUMENTALES</a:t>
            </a:r>
            <a:endParaRPr lang="es-CO" sz="2800" b="1" dirty="0">
              <a:solidFill>
                <a:srgbClr val="C00000"/>
              </a:solidFill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971600" y="1988840"/>
            <a:ext cx="388843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s-ES" sz="1100" dirty="0" smtClean="0"/>
              <a:t>En el momento de entregar los documentos  físicos, en  papel, al archivo, el usuario encargado dela archivo hace «</a:t>
            </a:r>
            <a:r>
              <a:rPr lang="es-ES" sz="1100" dirty="0" err="1" smtClean="0"/>
              <a:t>click</a:t>
            </a:r>
            <a:r>
              <a:rPr lang="es-ES" sz="1100" dirty="0" smtClean="0"/>
              <a:t>» en la opción «Recepción Transferencia Documental». </a:t>
            </a:r>
            <a:endParaRPr lang="es-ES" dirty="0"/>
          </a:p>
        </p:txBody>
      </p:sp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 cstate="print"/>
          <a:srcRect l="20081" t="37371" r="21448" b="40481"/>
          <a:stretch>
            <a:fillRect/>
          </a:stretch>
        </p:blipFill>
        <p:spPr bwMode="auto">
          <a:xfrm>
            <a:off x="1043608" y="2924944"/>
            <a:ext cx="7128792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4487768" y="1412776"/>
            <a:ext cx="458817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Recepción de la Transferencia</a:t>
            </a:r>
          </a:p>
          <a:p>
            <a:pPr algn="ctr">
              <a:defRPr/>
            </a:pPr>
            <a:r>
              <a:rPr lang="es-E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Documental</a:t>
            </a:r>
            <a:endParaRPr lang="es-ES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cxnSp>
        <p:nvCxnSpPr>
          <p:cNvPr id="6" name="5 Conector recto"/>
          <p:cNvCxnSpPr/>
          <p:nvPr/>
        </p:nvCxnSpPr>
        <p:spPr>
          <a:xfrm flipV="1">
            <a:off x="5292080" y="2636912"/>
            <a:ext cx="2808312" cy="999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7519343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uadroTexto"/>
          <p:cNvSpPr txBox="1"/>
          <p:nvPr/>
        </p:nvSpPr>
        <p:spPr>
          <a:xfrm>
            <a:off x="1259632" y="188640"/>
            <a:ext cx="68407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2800" b="1" dirty="0" smtClean="0">
                <a:solidFill>
                  <a:srgbClr val="C00000"/>
                </a:solidFill>
              </a:rPr>
              <a:t>ORFEO </a:t>
            </a:r>
          </a:p>
          <a:p>
            <a:pPr algn="r"/>
            <a:r>
              <a:rPr lang="es-CO" sz="2800" b="1" dirty="0" smtClean="0">
                <a:solidFill>
                  <a:srgbClr val="C00000"/>
                </a:solidFill>
              </a:rPr>
              <a:t>TRANSFERENCIAS DOCUMENTALES</a:t>
            </a:r>
            <a:endParaRPr lang="es-CO" sz="2800" b="1" dirty="0">
              <a:solidFill>
                <a:srgbClr val="C00000"/>
              </a:solidFill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1043608" y="1340768"/>
            <a:ext cx="7920880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1100" dirty="0" smtClean="0"/>
              <a:t>Ingresa el número de radicado en el campo «No. Transferencia» y hace «</a:t>
            </a:r>
            <a:r>
              <a:rPr lang="es-ES" sz="1100" dirty="0" err="1" smtClean="0"/>
              <a:t>click</a:t>
            </a:r>
            <a:r>
              <a:rPr lang="es-ES" sz="1100" dirty="0" smtClean="0"/>
              <a:t>» en «Buscar». El sistema muestra la información de la transferencia documental. </a:t>
            </a:r>
          </a:p>
          <a:p>
            <a:pPr lvl="0"/>
            <a:endParaRPr lang="es-ES" sz="1100" dirty="0" smtClean="0"/>
          </a:p>
          <a:p>
            <a:pPr lvl="0"/>
            <a:r>
              <a:rPr lang="es-ES" sz="1100" dirty="0" smtClean="0"/>
              <a:t>El usuario debe  verificar que los documentos entregados sean los mismos registrados en la transferencia documental,  seleccionar el «DESTINO», e  ingresar la a persona asignada  para la gestión de archivo de los documentos.</a:t>
            </a:r>
          </a:p>
          <a:p>
            <a:pPr lvl="0"/>
            <a:endParaRPr lang="es-ES" sz="1100" dirty="0" smtClean="0"/>
          </a:p>
          <a:p>
            <a:pPr lvl="0"/>
            <a:r>
              <a:rPr lang="es-ES" sz="1100" dirty="0" smtClean="0"/>
              <a:t>Clic en «Guardar» para finalizar el trámite.</a:t>
            </a:r>
            <a:endParaRPr lang="es-ES" dirty="0"/>
          </a:p>
        </p:txBody>
      </p:sp>
      <p:pic>
        <p:nvPicPr>
          <p:cNvPr id="5" name="4 Imagen"/>
          <p:cNvPicPr/>
          <p:nvPr/>
        </p:nvPicPr>
        <p:blipFill>
          <a:blip r:embed="rId2" cstate="print"/>
          <a:srcRect l="10515" t="29101" r="11997" b="28571"/>
          <a:stretch>
            <a:fillRect/>
          </a:stretch>
        </p:blipFill>
        <p:spPr bwMode="auto">
          <a:xfrm>
            <a:off x="1115616" y="2780928"/>
            <a:ext cx="7056784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7519343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Objeto"/>
          <p:cNvGraphicFramePr>
            <a:graphicFrameLocks noGrp="1" noChangeAspect="1"/>
          </p:cNvGraphicFramePr>
          <p:nvPr>
            <p:extLst>
              <p:ext uri="{D42A27DB-BD31-4B8C-83A1-F6EECF244321}">
                <p14:modId xmlns="" xmlns:p14="http://schemas.microsoft.com/office/powerpoint/2010/main" val="2880656293"/>
              </p:ext>
            </p:extLst>
          </p:nvPr>
        </p:nvGraphicFramePr>
        <p:xfrm>
          <a:off x="34925" y="4837113"/>
          <a:ext cx="174625" cy="1616075"/>
        </p:xfrm>
        <a:graphic>
          <a:graphicData uri="http://schemas.openxmlformats.org/presentationml/2006/ole">
            <p:oleObj spid="_x0000_s54282" name="CorelDRAW" r:id="rId3" imgW="242640" imgH="2249640" progId="">
              <p:embed/>
            </p:oleObj>
          </a:graphicData>
        </a:graphic>
      </p:graphicFrame>
      <p:grpSp>
        <p:nvGrpSpPr>
          <p:cNvPr id="3" name="25 Grupo"/>
          <p:cNvGrpSpPr/>
          <p:nvPr/>
        </p:nvGrpSpPr>
        <p:grpSpPr>
          <a:xfrm>
            <a:off x="-239" y="-99392"/>
            <a:ext cx="9144239" cy="6857999"/>
            <a:chOff x="1" y="1"/>
            <a:chExt cx="9144239" cy="6857999"/>
          </a:xfrm>
        </p:grpSpPr>
        <p:grpSp>
          <p:nvGrpSpPr>
            <p:cNvPr id="8" name="17 Grupo"/>
            <p:cNvGrpSpPr/>
            <p:nvPr/>
          </p:nvGrpSpPr>
          <p:grpSpPr>
            <a:xfrm>
              <a:off x="250" y="1"/>
              <a:ext cx="9143990" cy="6857999"/>
              <a:chOff x="250" y="1"/>
              <a:chExt cx="9143990" cy="6857999"/>
            </a:xfrm>
          </p:grpSpPr>
          <p:sp>
            <p:nvSpPr>
              <p:cNvPr id="4" name="3 Rectángulo"/>
              <p:cNvSpPr/>
              <p:nvPr/>
            </p:nvSpPr>
            <p:spPr>
              <a:xfrm>
                <a:off x="250" y="1"/>
                <a:ext cx="9143990" cy="6453335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17" name="16 Rectángulo"/>
              <p:cNvSpPr/>
              <p:nvPr/>
            </p:nvSpPr>
            <p:spPr>
              <a:xfrm>
                <a:off x="8028384" y="6021288"/>
                <a:ext cx="1115616" cy="836712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</p:grpSp>
        <p:pic>
          <p:nvPicPr>
            <p:cNvPr id="5" name="4 Imagen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="" xmlns:a14="http://schemas.microsoft.com/office/drawing/2010/main">
                    <a14:imgLayer r:embed="rId6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04"/>
            <a:stretch>
              <a:fillRect/>
            </a:stretch>
          </p:blipFill>
          <p:spPr>
            <a:xfrm>
              <a:off x="1" y="1"/>
              <a:ext cx="3563887" cy="6453336"/>
            </a:xfrm>
            <a:prstGeom prst="rect">
              <a:avLst/>
            </a:prstGeom>
          </p:spPr>
        </p:pic>
        <p:pic>
          <p:nvPicPr>
            <p:cNvPr id="6" name="5 Imagen" descr="logo fonade sin 40 años.JPG"/>
            <p:cNvPicPr>
              <a:picLocks noChangeAspect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7390116" y="204192"/>
              <a:ext cx="1593798" cy="21446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8 Imagen" descr="2.jpg"/>
            <p:cNvPicPr>
              <a:picLocks noChangeAspect="1"/>
            </p:cNvPicPr>
            <p:nvPr/>
          </p:nvPicPr>
          <p:blipFill rotWithShape="1">
            <a:blip r:embed="rId8" cstate="print"/>
            <a:srcRect l="63103" t="65157" r="6938" b="22928"/>
            <a:stretch/>
          </p:blipFill>
          <p:spPr bwMode="auto">
            <a:xfrm>
              <a:off x="7515670" y="2420888"/>
              <a:ext cx="1448818" cy="5760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2" descr="http://www.google.com.co/url?source=imglanding&amp;ct=img&amp;q=http://www.incoder.gov.co/images/Logo_prosperidad.png&amp;sa=X&amp;ei=e6AlT5j3DdCltwfL3JmiCw&amp;ved=0CAwQ8wc&amp;usg=AFQjCNHiUdvDP5z2X2PimFdWZFI4IL-vSw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84" y="6165304"/>
              <a:ext cx="1080120" cy="654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7" name="26 Retraso"/>
          <p:cNvSpPr/>
          <p:nvPr/>
        </p:nvSpPr>
        <p:spPr>
          <a:xfrm flipH="1">
            <a:off x="5252613" y="3645024"/>
            <a:ext cx="3891377" cy="2304256"/>
          </a:xfrm>
          <a:prstGeom prst="flowChartDelay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12 CuadroTexto"/>
          <p:cNvSpPr txBox="1"/>
          <p:nvPr/>
        </p:nvSpPr>
        <p:spPr>
          <a:xfrm>
            <a:off x="2205540" y="1077704"/>
            <a:ext cx="51845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b="1" dirty="0" smtClean="0">
                <a:solidFill>
                  <a:srgbClr val="C00000"/>
                </a:solidFill>
              </a:rPr>
              <a:t>AGENCIA ESTATAL DE DESARROLLO</a:t>
            </a:r>
          </a:p>
          <a:p>
            <a:pPr algn="r"/>
            <a:r>
              <a:rPr lang="es-CO" sz="1600" b="1" dirty="0" smtClean="0">
                <a:solidFill>
                  <a:srgbClr val="C00000"/>
                </a:solidFill>
              </a:rPr>
              <a:t>Calle 26 # 13 – 19</a:t>
            </a:r>
          </a:p>
          <a:p>
            <a:pPr algn="r"/>
            <a:r>
              <a:rPr lang="es-CO" sz="1600" b="1" dirty="0" smtClean="0">
                <a:solidFill>
                  <a:srgbClr val="C00000"/>
                </a:solidFill>
              </a:rPr>
              <a:t>PBX: 5940407</a:t>
            </a:r>
          </a:p>
          <a:p>
            <a:pPr algn="r"/>
            <a:r>
              <a:rPr lang="es-CO" sz="1600" b="1" dirty="0" smtClean="0">
                <a:solidFill>
                  <a:srgbClr val="C00000"/>
                </a:solidFill>
              </a:rPr>
              <a:t>Línea Transparente: 01 8000 914 502</a:t>
            </a:r>
          </a:p>
          <a:p>
            <a:pPr algn="r"/>
            <a:r>
              <a:rPr lang="es-CO" sz="1600" b="1" dirty="0" smtClean="0">
                <a:solidFill>
                  <a:srgbClr val="C00000"/>
                </a:solidFill>
              </a:rPr>
              <a:t>Bogotá D.C.  </a:t>
            </a:r>
          </a:p>
          <a:p>
            <a:pPr algn="r"/>
            <a:endParaRPr lang="es-CO" sz="1600" b="1" dirty="0">
              <a:solidFill>
                <a:srgbClr val="C00000"/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6227878" y="4149080"/>
            <a:ext cx="27560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2800" b="1" dirty="0" smtClean="0">
                <a:solidFill>
                  <a:srgbClr val="C00000"/>
                </a:solidFill>
              </a:rPr>
              <a:t>MUCHAS GRACIAS POR SU ATENCIÓN</a:t>
            </a:r>
            <a:endParaRPr lang="es-CO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53382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706</TotalTime>
  <Words>480</Words>
  <Application>Microsoft Office PowerPoint</Application>
  <PresentationFormat>Presentación en pantalla (4:3)</PresentationFormat>
  <Paragraphs>62</Paragraphs>
  <Slides>13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5" baseType="lpstr">
      <vt:lpstr>Tema de Office</vt:lpstr>
      <vt:lpstr>CorelDRAW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Julian</dc:creator>
  <cp:lastModifiedBy>Gmahecha</cp:lastModifiedBy>
  <cp:revision>76</cp:revision>
  <dcterms:created xsi:type="dcterms:W3CDTF">2012-01-30T02:46:52Z</dcterms:created>
  <dcterms:modified xsi:type="dcterms:W3CDTF">2012-12-31T13:49:17Z</dcterms:modified>
</cp:coreProperties>
</file>